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9" r:id="rId5"/>
  </p:sldMasterIdLst>
  <p:notesMasterIdLst>
    <p:notesMasterId r:id="rId29"/>
  </p:notesMasterIdLst>
  <p:handoutMasterIdLst>
    <p:handoutMasterId r:id="rId30"/>
  </p:handoutMasterIdLst>
  <p:sldIdLst>
    <p:sldId id="2147474203" r:id="rId6"/>
    <p:sldId id="2147474195" r:id="rId7"/>
    <p:sldId id="2147474198" r:id="rId8"/>
    <p:sldId id="2147474199" r:id="rId9"/>
    <p:sldId id="2147474179" r:id="rId10"/>
    <p:sldId id="2147474180" r:id="rId11"/>
    <p:sldId id="2147474184" r:id="rId12"/>
    <p:sldId id="2147474165" r:id="rId13"/>
    <p:sldId id="2147474178" r:id="rId14"/>
    <p:sldId id="2147474181" r:id="rId15"/>
    <p:sldId id="1293" r:id="rId16"/>
    <p:sldId id="1283" r:id="rId17"/>
    <p:sldId id="2147474186" r:id="rId18"/>
    <p:sldId id="1284" r:id="rId19"/>
    <p:sldId id="2147474190" r:id="rId20"/>
    <p:sldId id="2147474173" r:id="rId21"/>
    <p:sldId id="1296" r:id="rId22"/>
    <p:sldId id="1295" r:id="rId23"/>
    <p:sldId id="2147474193" r:id="rId24"/>
    <p:sldId id="269" r:id="rId25"/>
    <p:sldId id="2147474204" r:id="rId26"/>
    <p:sldId id="1328" r:id="rId27"/>
    <p:sldId id="2147474207" r:id="rId28"/>
  </p:sldIdLst>
  <p:sldSz cx="19007138" cy="10691813"/>
  <p:notesSz cx="6807200" cy="9939338"/>
  <p:defaultTextStyle>
    <a:defPPr>
      <a:defRPr lang="en-US"/>
    </a:defPPr>
    <a:lvl1pPr marL="0" algn="l" defTabSz="1238921" rtl="0" eaLnBrk="1" latinLnBrk="0" hangingPunct="1">
      <a:defRPr sz="2439" kern="1200">
        <a:solidFill>
          <a:schemeClr val="tx1"/>
        </a:solidFill>
        <a:latin typeface="+mn-lt"/>
        <a:ea typeface="+mn-ea"/>
        <a:cs typeface="+mn-cs"/>
      </a:defRPr>
    </a:lvl1pPr>
    <a:lvl2pPr marL="619460" algn="l" defTabSz="1238921" rtl="0" eaLnBrk="1" latinLnBrk="0" hangingPunct="1">
      <a:defRPr sz="2439" kern="1200">
        <a:solidFill>
          <a:schemeClr val="tx1"/>
        </a:solidFill>
        <a:latin typeface="+mn-lt"/>
        <a:ea typeface="+mn-ea"/>
        <a:cs typeface="+mn-cs"/>
      </a:defRPr>
    </a:lvl2pPr>
    <a:lvl3pPr marL="1238921" algn="l" defTabSz="1238921" rtl="0" eaLnBrk="1" latinLnBrk="0" hangingPunct="1">
      <a:defRPr sz="2439" kern="1200">
        <a:solidFill>
          <a:schemeClr val="tx1"/>
        </a:solidFill>
        <a:latin typeface="+mn-lt"/>
        <a:ea typeface="+mn-ea"/>
        <a:cs typeface="+mn-cs"/>
      </a:defRPr>
    </a:lvl3pPr>
    <a:lvl4pPr marL="1858381" algn="l" defTabSz="1238921" rtl="0" eaLnBrk="1" latinLnBrk="0" hangingPunct="1">
      <a:defRPr sz="2439" kern="1200">
        <a:solidFill>
          <a:schemeClr val="tx1"/>
        </a:solidFill>
        <a:latin typeface="+mn-lt"/>
        <a:ea typeface="+mn-ea"/>
        <a:cs typeface="+mn-cs"/>
      </a:defRPr>
    </a:lvl4pPr>
    <a:lvl5pPr marL="2477841" algn="l" defTabSz="1238921" rtl="0" eaLnBrk="1" latinLnBrk="0" hangingPunct="1">
      <a:defRPr sz="2439" kern="1200">
        <a:solidFill>
          <a:schemeClr val="tx1"/>
        </a:solidFill>
        <a:latin typeface="+mn-lt"/>
        <a:ea typeface="+mn-ea"/>
        <a:cs typeface="+mn-cs"/>
      </a:defRPr>
    </a:lvl5pPr>
    <a:lvl6pPr marL="3097301" algn="l" defTabSz="1238921" rtl="0" eaLnBrk="1" latinLnBrk="0" hangingPunct="1">
      <a:defRPr sz="2439" kern="1200">
        <a:solidFill>
          <a:schemeClr val="tx1"/>
        </a:solidFill>
        <a:latin typeface="+mn-lt"/>
        <a:ea typeface="+mn-ea"/>
        <a:cs typeface="+mn-cs"/>
      </a:defRPr>
    </a:lvl6pPr>
    <a:lvl7pPr marL="3716762" algn="l" defTabSz="1238921" rtl="0" eaLnBrk="1" latinLnBrk="0" hangingPunct="1">
      <a:defRPr sz="2439" kern="1200">
        <a:solidFill>
          <a:schemeClr val="tx1"/>
        </a:solidFill>
        <a:latin typeface="+mn-lt"/>
        <a:ea typeface="+mn-ea"/>
        <a:cs typeface="+mn-cs"/>
      </a:defRPr>
    </a:lvl7pPr>
    <a:lvl8pPr marL="4336222" algn="l" defTabSz="1238921" rtl="0" eaLnBrk="1" latinLnBrk="0" hangingPunct="1">
      <a:defRPr sz="2439" kern="1200">
        <a:solidFill>
          <a:schemeClr val="tx1"/>
        </a:solidFill>
        <a:latin typeface="+mn-lt"/>
        <a:ea typeface="+mn-ea"/>
        <a:cs typeface="+mn-cs"/>
      </a:defRPr>
    </a:lvl8pPr>
    <a:lvl9pPr marL="4955682" algn="l" defTabSz="1238921" rtl="0" eaLnBrk="1" latinLnBrk="0" hangingPunct="1">
      <a:defRPr sz="2439"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2273900-D31F-874F-9670-BE5D51B58CC4}" name="Beverley Job" initials="BJ" userId="S::beverley.job@gbrmpa.gov.au::5304bac9-f8be-4985-8bea-aa1a771a6dcf" providerId="AD"/>
  <p188:author id="{BEB9176A-4C64-89B4-4636-C1BD5B88D876}" name="Julie Spencer" initials="JS" userId="S::julie.spencer@gbrmpa.gov.au::f1d772b4-9424-418b-9b63-6c4925760ed3" providerId="AD"/>
  <p188:author id="{789E9179-844D-14F3-181D-50C40EDA25CD}" name="Joanna Curtis" initials="JC" userId="S::Joanna.Curtis@gbrmpa.gov.au::e8c6fcb1-db88-4d18-9e2e-08b4b0c052be" providerId="AD"/>
  <p188:author id="{8F827289-58BE-F2CD-1333-EE1A24AFCAFF}" name="Elizabeth Hickman" initials="LH" userId="S::Elizabeth.Hickman@gbrmpa.gov.au::0c4b93c0-56ac-40a2-a1a4-83ec1be47fd0" providerId="AD"/>
  <p188:author id="{30D70F90-0ED6-3F9B-BCA2-30D24CF3E1C0}" name="Elizabeth Hickman" initials="EH" userId="S::elizabeth.hickman@gbrmpa.gov.au::0c4b93c0-56ac-40a2-a1a4-83ec1be47fd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4B8"/>
    <a:srgbClr val="000000"/>
    <a:srgbClr val="00A3B8"/>
    <a:srgbClr val="028397"/>
    <a:srgbClr val="414042"/>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0E7B0C1-37DE-48BB-99E0-DEF35F8EA125}" v="4" dt="2026-11-03T23:29:11.728"/>
    <p1510:client id="{B468E047-7449-4A6A-8FAE-C7785C9E540D}" v="1" dt="2026-11-03T23:58:34.97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2228" autoAdjust="0"/>
  </p:normalViewPr>
  <p:slideViewPr>
    <p:cSldViewPr snapToGrid="0">
      <p:cViewPr varScale="1">
        <p:scale>
          <a:sx n="44" d="100"/>
          <a:sy n="44" d="100"/>
        </p:scale>
        <p:origin x="217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microsoft.com/office/2018/10/relationships/authors" Target="author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handoutMaster" Target="handoutMasters/handoutMaster1.xml"/><Relationship Id="rId35" Type="http://schemas.microsoft.com/office/2015/10/relationships/revisionInfo" Target="revisionInfo.xml"/><Relationship Id="rId8"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C17548B-4256-2ABB-DC2B-1CBAAAB81141}"/>
              </a:ext>
            </a:extLst>
          </p:cNvPr>
          <p:cNvSpPr>
            <a:spLocks noGrp="1"/>
          </p:cNvSpPr>
          <p:nvPr>
            <p:ph type="hdr" sz="quarter"/>
          </p:nvPr>
        </p:nvSpPr>
        <p:spPr>
          <a:xfrm>
            <a:off x="0" y="1"/>
            <a:ext cx="2949787" cy="498693"/>
          </a:xfrm>
          <a:prstGeom prst="rect">
            <a:avLst/>
          </a:prstGeom>
        </p:spPr>
        <p:txBody>
          <a:bodyPr vert="horz" lIns="91440" tIns="45720" rIns="91440" bIns="45720" rtlCol="0"/>
          <a:lstStyle>
            <a:lvl1pPr algn="l">
              <a:defRPr sz="1200"/>
            </a:lvl1pPr>
          </a:lstStyle>
          <a:p>
            <a:pPr algn="ctr"/>
            <a:endParaRPr lang="en-AU" b="1" dirty="0">
              <a:solidFill>
                <a:srgbClr val="FF0000"/>
              </a:solidFill>
              <a:latin typeface="Arial" panose="020B0604020202020204" pitchFamily="34" charset="0"/>
            </a:endParaRPr>
          </a:p>
        </p:txBody>
      </p:sp>
      <p:sp>
        <p:nvSpPr>
          <p:cNvPr id="3" name="Date Placeholder 2">
            <a:extLst>
              <a:ext uri="{FF2B5EF4-FFF2-40B4-BE49-F238E27FC236}">
                <a16:creationId xmlns:a16="http://schemas.microsoft.com/office/drawing/2014/main" id="{98CB5C32-0105-E2F2-05F5-2BCEA03102AE}"/>
              </a:ext>
            </a:extLst>
          </p:cNvPr>
          <p:cNvSpPr>
            <a:spLocks noGrp="1"/>
          </p:cNvSpPr>
          <p:nvPr>
            <p:ph type="dt" sz="quarter" idx="1"/>
          </p:nvPr>
        </p:nvSpPr>
        <p:spPr>
          <a:xfrm>
            <a:off x="3855838" y="1"/>
            <a:ext cx="2949787" cy="498693"/>
          </a:xfrm>
          <a:prstGeom prst="rect">
            <a:avLst/>
          </a:prstGeom>
        </p:spPr>
        <p:txBody>
          <a:bodyPr vert="horz" lIns="91440" tIns="45720" rIns="91440" bIns="45720" rtlCol="0"/>
          <a:lstStyle>
            <a:lvl1pPr algn="r">
              <a:defRPr sz="1200"/>
            </a:lvl1pPr>
          </a:lstStyle>
          <a:p>
            <a:fld id="{2DE80E38-0446-4782-B110-B52899A62381}" type="datetimeFigureOut">
              <a:rPr lang="en-AU" smtClean="0"/>
              <a:t>4/11/2026</a:t>
            </a:fld>
            <a:endParaRPr lang="en-AU" dirty="0"/>
          </a:p>
        </p:txBody>
      </p:sp>
      <p:sp>
        <p:nvSpPr>
          <p:cNvPr id="4" name="Footer Placeholder 3">
            <a:extLst>
              <a:ext uri="{FF2B5EF4-FFF2-40B4-BE49-F238E27FC236}">
                <a16:creationId xmlns:a16="http://schemas.microsoft.com/office/drawing/2014/main" id="{C73EB8BC-6AC5-58F7-38A6-5B7A684B8357}"/>
              </a:ext>
            </a:extLst>
          </p:cNvPr>
          <p:cNvSpPr>
            <a:spLocks noGrp="1"/>
          </p:cNvSpPr>
          <p:nvPr>
            <p:ph type="ftr" sz="quarter" idx="2"/>
          </p:nvPr>
        </p:nvSpPr>
        <p:spPr>
          <a:xfrm>
            <a:off x="6982514" y="9565105"/>
            <a:ext cx="184731" cy="276999"/>
          </a:xfrm>
          <a:prstGeom prst="rect">
            <a:avLst/>
          </a:prstGeom>
        </p:spPr>
        <p:txBody>
          <a:bodyPr vert="horz" wrap="none" lIns="91440" tIns="45720" rIns="91440" bIns="45720" rtlCol="0" anchor="b">
            <a:spAutoFit/>
          </a:bodyPr>
          <a:lstStyle>
            <a:lvl1pPr algn="l">
              <a:defRPr sz="1200"/>
            </a:lvl1pPr>
          </a:lstStyle>
          <a:p>
            <a:pPr algn="ctr"/>
            <a:endParaRPr lang="en-AU" b="1" dirty="0">
              <a:solidFill>
                <a:srgbClr val="FF0000"/>
              </a:solidFill>
              <a:latin typeface="Arial" panose="020B0604020202020204" pitchFamily="34" charset="0"/>
            </a:endParaRPr>
          </a:p>
        </p:txBody>
      </p:sp>
      <p:sp>
        <p:nvSpPr>
          <p:cNvPr id="5" name="Slide Number Placeholder 4">
            <a:extLst>
              <a:ext uri="{FF2B5EF4-FFF2-40B4-BE49-F238E27FC236}">
                <a16:creationId xmlns:a16="http://schemas.microsoft.com/office/drawing/2014/main" id="{4DDB764F-8BBD-2679-0903-1A4F0D499EDA}"/>
              </a:ext>
            </a:extLst>
          </p:cNvPr>
          <p:cNvSpPr>
            <a:spLocks noGrp="1"/>
          </p:cNvSpPr>
          <p:nvPr>
            <p:ph type="sldNum" sz="quarter" idx="3"/>
          </p:nvPr>
        </p:nvSpPr>
        <p:spPr>
          <a:xfrm>
            <a:off x="3855838" y="9440647"/>
            <a:ext cx="2949787" cy="498692"/>
          </a:xfrm>
          <a:prstGeom prst="rect">
            <a:avLst/>
          </a:prstGeom>
        </p:spPr>
        <p:txBody>
          <a:bodyPr vert="horz" lIns="91440" tIns="45720" rIns="91440" bIns="45720" rtlCol="0" anchor="b"/>
          <a:lstStyle>
            <a:lvl1pPr algn="r">
              <a:defRPr sz="1200"/>
            </a:lvl1pPr>
          </a:lstStyle>
          <a:p>
            <a:fld id="{65C876A1-9770-42DB-A3BB-2DB9780A9F75}" type="slidenum">
              <a:rPr lang="en-AU" smtClean="0"/>
              <a:t>‹#›</a:t>
            </a:fld>
            <a:endParaRPr lang="en-AU" dirty="0"/>
          </a:p>
        </p:txBody>
      </p:sp>
    </p:spTree>
    <p:extLst>
      <p:ext uri="{BB962C8B-B14F-4D97-AF65-F5344CB8AC3E}">
        <p14:creationId xmlns:p14="http://schemas.microsoft.com/office/powerpoint/2010/main" val="114614837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9787" cy="498693"/>
          </a:xfrm>
          <a:prstGeom prst="rect">
            <a:avLst/>
          </a:prstGeom>
        </p:spPr>
        <p:txBody>
          <a:bodyPr vert="horz" lIns="91440" tIns="45720" rIns="91440" bIns="45720" rtlCol="0"/>
          <a:lstStyle>
            <a:lvl1pPr algn="ctr">
              <a:defRPr sz="1200" b="1" i="0" u="none">
                <a:solidFill>
                  <a:srgbClr val="FF0000"/>
                </a:solidFill>
                <a:latin typeface="Arial" panose="020B0604020202020204" pitchFamily="34" charset="0"/>
              </a:defRPr>
            </a:lvl1pPr>
          </a:lstStyle>
          <a:p>
            <a:endParaRPr lang="en-US" dirty="0"/>
          </a:p>
        </p:txBody>
      </p:sp>
      <p:sp>
        <p:nvSpPr>
          <p:cNvPr id="3" name="Date Placeholder 2"/>
          <p:cNvSpPr>
            <a:spLocks noGrp="1"/>
          </p:cNvSpPr>
          <p:nvPr>
            <p:ph type="dt" idx="1"/>
          </p:nvPr>
        </p:nvSpPr>
        <p:spPr>
          <a:xfrm>
            <a:off x="3855838" y="1"/>
            <a:ext cx="2949787" cy="498693"/>
          </a:xfrm>
          <a:prstGeom prst="rect">
            <a:avLst/>
          </a:prstGeom>
        </p:spPr>
        <p:txBody>
          <a:bodyPr vert="horz" lIns="91440" tIns="45720" rIns="91440" bIns="45720" rtlCol="0"/>
          <a:lstStyle>
            <a:lvl1pPr algn="r">
              <a:defRPr sz="1200"/>
            </a:lvl1pPr>
          </a:lstStyle>
          <a:p>
            <a:fld id="{454BECBE-B33C-F441-A59B-06673A988035}" type="datetimeFigureOut">
              <a:rPr lang="en-US" smtClean="0"/>
              <a:t>11/4/2026</a:t>
            </a:fld>
            <a:endParaRPr lang="en-US" dirty="0"/>
          </a:p>
        </p:txBody>
      </p:sp>
      <p:sp>
        <p:nvSpPr>
          <p:cNvPr id="4" name="Slide Image Placeholder 3"/>
          <p:cNvSpPr>
            <a:spLocks noGrp="1" noRot="1" noChangeAspect="1"/>
          </p:cNvSpPr>
          <p:nvPr>
            <p:ph type="sldImg" idx="2"/>
          </p:nvPr>
        </p:nvSpPr>
        <p:spPr>
          <a:xfrm>
            <a:off x="422275" y="1243013"/>
            <a:ext cx="5962650" cy="3354387"/>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0720" y="4783306"/>
            <a:ext cx="5445760" cy="3913615"/>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6982514" y="9565105"/>
            <a:ext cx="184731" cy="276999"/>
          </a:xfrm>
          <a:prstGeom prst="rect">
            <a:avLst/>
          </a:prstGeom>
        </p:spPr>
        <p:txBody>
          <a:bodyPr vert="horz" wrap="none" lIns="91440" tIns="45720" rIns="91440" bIns="45720" rtlCol="0" anchor="b">
            <a:spAutoFit/>
          </a:bodyPr>
          <a:lstStyle>
            <a:lvl1pPr algn="ctr">
              <a:defRPr sz="1200" b="1" i="0" u="none">
                <a:solidFill>
                  <a:srgbClr val="FF0000"/>
                </a:solidFill>
                <a:latin typeface="Arial" panose="020B0604020202020204" pitchFamily="34" charset="0"/>
              </a:defRPr>
            </a:lvl1pPr>
          </a:lstStyle>
          <a:p>
            <a:endParaRPr lang="en-US" dirty="0"/>
          </a:p>
        </p:txBody>
      </p:sp>
      <p:sp>
        <p:nvSpPr>
          <p:cNvPr id="7" name="Slide Number Placeholder 6"/>
          <p:cNvSpPr>
            <a:spLocks noGrp="1"/>
          </p:cNvSpPr>
          <p:nvPr>
            <p:ph type="sldNum" sz="quarter" idx="5"/>
          </p:nvPr>
        </p:nvSpPr>
        <p:spPr>
          <a:xfrm>
            <a:off x="3855838" y="9440647"/>
            <a:ext cx="2949787" cy="498692"/>
          </a:xfrm>
          <a:prstGeom prst="rect">
            <a:avLst/>
          </a:prstGeom>
        </p:spPr>
        <p:txBody>
          <a:bodyPr vert="horz" lIns="91440" tIns="45720" rIns="91440" bIns="45720" rtlCol="0" anchor="b"/>
          <a:lstStyle>
            <a:lvl1pPr algn="r">
              <a:defRPr sz="1200"/>
            </a:lvl1pPr>
          </a:lstStyle>
          <a:p>
            <a:fld id="{6F3C7F03-7C3E-2F4C-9E6B-DF81B8AB10C4}" type="slidenum">
              <a:rPr lang="en-US" smtClean="0"/>
              <a:t>‹#›</a:t>
            </a:fld>
            <a:endParaRPr lang="en-US" dirty="0"/>
          </a:p>
        </p:txBody>
      </p:sp>
    </p:spTree>
    <p:extLst>
      <p:ext uri="{BB962C8B-B14F-4D97-AF65-F5344CB8AC3E}">
        <p14:creationId xmlns:p14="http://schemas.microsoft.com/office/powerpoint/2010/main" val="3469712877"/>
      </p:ext>
    </p:extLst>
  </p:cSld>
  <p:clrMap bg1="lt1" tx1="dk1" bg2="lt2" tx2="dk2" accent1="accent1" accent2="accent2" accent3="accent3" accent4="accent4" accent5="accent5" accent6="accent6" hlink="hlink" folHlink="folHlink"/>
  <p:hf hdr="0" ftr="0" dt="0"/>
  <p:notesStyle>
    <a:lvl1pPr marL="0" algn="l" defTabSz="1238921" rtl="0" eaLnBrk="1" latinLnBrk="0" hangingPunct="1">
      <a:defRPr sz="1626" kern="1200">
        <a:solidFill>
          <a:schemeClr val="tx1"/>
        </a:solidFill>
        <a:latin typeface="+mn-lt"/>
        <a:ea typeface="+mn-ea"/>
        <a:cs typeface="+mn-cs"/>
      </a:defRPr>
    </a:lvl1pPr>
    <a:lvl2pPr marL="619460" algn="l" defTabSz="1238921" rtl="0" eaLnBrk="1" latinLnBrk="0" hangingPunct="1">
      <a:defRPr sz="1626" kern="1200">
        <a:solidFill>
          <a:schemeClr val="tx1"/>
        </a:solidFill>
        <a:latin typeface="+mn-lt"/>
        <a:ea typeface="+mn-ea"/>
        <a:cs typeface="+mn-cs"/>
      </a:defRPr>
    </a:lvl2pPr>
    <a:lvl3pPr marL="1238921" algn="l" defTabSz="1238921" rtl="0" eaLnBrk="1" latinLnBrk="0" hangingPunct="1">
      <a:defRPr sz="1626" kern="1200">
        <a:solidFill>
          <a:schemeClr val="tx1"/>
        </a:solidFill>
        <a:latin typeface="+mn-lt"/>
        <a:ea typeface="+mn-ea"/>
        <a:cs typeface="+mn-cs"/>
      </a:defRPr>
    </a:lvl3pPr>
    <a:lvl4pPr marL="1858381" algn="l" defTabSz="1238921" rtl="0" eaLnBrk="1" latinLnBrk="0" hangingPunct="1">
      <a:defRPr sz="1626" kern="1200">
        <a:solidFill>
          <a:schemeClr val="tx1"/>
        </a:solidFill>
        <a:latin typeface="+mn-lt"/>
        <a:ea typeface="+mn-ea"/>
        <a:cs typeface="+mn-cs"/>
      </a:defRPr>
    </a:lvl4pPr>
    <a:lvl5pPr marL="2477841" algn="l" defTabSz="1238921" rtl="0" eaLnBrk="1" latinLnBrk="0" hangingPunct="1">
      <a:defRPr sz="1626" kern="1200">
        <a:solidFill>
          <a:schemeClr val="tx1"/>
        </a:solidFill>
        <a:latin typeface="+mn-lt"/>
        <a:ea typeface="+mn-ea"/>
        <a:cs typeface="+mn-cs"/>
      </a:defRPr>
    </a:lvl5pPr>
    <a:lvl6pPr marL="3097301" algn="l" defTabSz="1238921" rtl="0" eaLnBrk="1" latinLnBrk="0" hangingPunct="1">
      <a:defRPr sz="1626" kern="1200">
        <a:solidFill>
          <a:schemeClr val="tx1"/>
        </a:solidFill>
        <a:latin typeface="+mn-lt"/>
        <a:ea typeface="+mn-ea"/>
        <a:cs typeface="+mn-cs"/>
      </a:defRPr>
    </a:lvl6pPr>
    <a:lvl7pPr marL="3716762" algn="l" defTabSz="1238921" rtl="0" eaLnBrk="1" latinLnBrk="0" hangingPunct="1">
      <a:defRPr sz="1626" kern="1200">
        <a:solidFill>
          <a:schemeClr val="tx1"/>
        </a:solidFill>
        <a:latin typeface="+mn-lt"/>
        <a:ea typeface="+mn-ea"/>
        <a:cs typeface="+mn-cs"/>
      </a:defRPr>
    </a:lvl7pPr>
    <a:lvl8pPr marL="4336222" algn="l" defTabSz="1238921" rtl="0" eaLnBrk="1" latinLnBrk="0" hangingPunct="1">
      <a:defRPr sz="1626" kern="1200">
        <a:solidFill>
          <a:schemeClr val="tx1"/>
        </a:solidFill>
        <a:latin typeface="+mn-lt"/>
        <a:ea typeface="+mn-ea"/>
        <a:cs typeface="+mn-cs"/>
      </a:defRPr>
    </a:lvl8pPr>
    <a:lvl9pPr marL="4955682" algn="l" defTabSz="1238921" rtl="0" eaLnBrk="1" latinLnBrk="0" hangingPunct="1">
      <a:defRPr sz="1626"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www.reefed.edu.au" TargetMode="External"/><Relationship Id="rId2" Type="http://schemas.openxmlformats.org/officeDocument/2006/relationships/slide" Target="../slides/slide20.xml"/><Relationship Id="rId1" Type="http://schemas.openxmlformats.org/officeDocument/2006/relationships/notesMaster" Target="../notesMasters/notesMaster1.xml"/><Relationship Id="rId4" Type="http://schemas.openxmlformats.org/officeDocument/2006/relationships/hyperlink" Target="mailto:reefguardians@gbrmpa.gov.au" TargetMode="Externa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www.reefed.edu/" TargetMode="External"/><Relationship Id="rId2" Type="http://schemas.openxmlformats.org/officeDocument/2006/relationships/slide" Target="../slides/slide22.xml"/><Relationship Id="rId1" Type="http://schemas.openxmlformats.org/officeDocument/2006/relationships/notesMaster" Target="../notesMasters/notesMaster1.xml"/><Relationship Id="rId4" Type="http://schemas.openxmlformats.org/officeDocument/2006/relationships/hyperlink" Target="https://www.reefed.edu.au/resources?keys=turtle" TargetMode="Externa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www2.gbrmpa.gov.au/learn/animals/marine-turtles"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8C4B92-33CB-EE6C-1925-1C7A081F1D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1DCA5D-1200-4E0C-EFF0-A66EDAC21731}"/>
              </a:ext>
            </a:extLst>
          </p:cNvPr>
          <p:cNvSpPr>
            <a:spLocks noGrp="1" noRot="1" noChangeAspect="1"/>
          </p:cNvSpPr>
          <p:nvPr>
            <p:ph type="sldImg"/>
          </p:nvPr>
        </p:nvSpPr>
        <p:spPr>
          <a:xfrm>
            <a:off x="422275" y="1243013"/>
            <a:ext cx="5962650" cy="3354387"/>
          </a:xfrm>
        </p:spPr>
        <p:txBody>
          <a:bodyPr/>
          <a:lstStyle/>
          <a:p>
            <a:endParaRPr lang="en-AU" dirty="0"/>
          </a:p>
        </p:txBody>
      </p:sp>
      <p:sp>
        <p:nvSpPr>
          <p:cNvPr id="3" name="Notes Placeholder 2">
            <a:extLst>
              <a:ext uri="{FF2B5EF4-FFF2-40B4-BE49-F238E27FC236}">
                <a16:creationId xmlns:a16="http://schemas.microsoft.com/office/drawing/2014/main" id="{59D9859C-9A5E-AAF3-3DCF-8525EACE708A}"/>
              </a:ext>
            </a:extLst>
          </p:cNvPr>
          <p:cNvSpPr>
            <a:spLocks noGrp="1"/>
          </p:cNvSpPr>
          <p:nvPr>
            <p:ph type="body" idx="1"/>
          </p:nvPr>
        </p:nvSpPr>
        <p:spPr/>
        <p:txBody>
          <a:bodyPr/>
          <a:lstStyle/>
          <a:p>
            <a:pPr marL="0" marR="0" lvl="0" indent="0" algn="l" defTabSz="1238921" rtl="0" eaLnBrk="1" fontAlgn="auto" latinLnBrk="0" hangingPunct="1">
              <a:lnSpc>
                <a:spcPct val="100000"/>
              </a:lnSpc>
              <a:spcBef>
                <a:spcPts val="0"/>
              </a:spcBef>
              <a:spcAft>
                <a:spcPts val="0"/>
              </a:spcAft>
              <a:buClrTx/>
              <a:buSzTx/>
              <a:buFontTx/>
              <a:buNone/>
              <a:tabLst/>
              <a:defRPr/>
            </a:pPr>
            <a:r>
              <a:rPr lang="en-AU" sz="2000" i="0" dirty="0">
                <a:latin typeface="Arial" panose="020B0604020202020204" pitchFamily="34" charset="0"/>
              </a:rPr>
              <a:t>Copyright: All photos and diagrams used in this flipbook are copyright of the Great Barrier Reef Marine Park Authority.</a:t>
            </a:r>
          </a:p>
          <a:p>
            <a:pPr marL="0" indent="0">
              <a:buNone/>
            </a:pPr>
            <a:r>
              <a:rPr lang="en-GB" sz="2000" b="1" i="0" dirty="0">
                <a:latin typeface="Arial" panose="020B0604020202020204" pitchFamily="34" charset="0"/>
              </a:rPr>
              <a:t>Equipment and Set up:</a:t>
            </a:r>
            <a:endParaRPr lang="en-GB" sz="2000" b="1" i="0" u="sng" dirty="0">
              <a:latin typeface="Arial" panose="020B0604020202020204" pitchFamily="34" charset="0"/>
            </a:endParaRPr>
          </a:p>
          <a:p>
            <a:pPr marL="0" lvl="0" indent="0" defTabSz="1238921">
              <a:lnSpc>
                <a:spcPct val="100000"/>
              </a:lnSpc>
              <a:spcBef>
                <a:spcPts val="0"/>
              </a:spcBef>
              <a:buNone/>
              <a:defRPr/>
            </a:pPr>
            <a:r>
              <a:rPr lang="en-GB" sz="2000" b="1" i="0" dirty="0">
                <a:latin typeface="Arial" panose="020B0604020202020204" pitchFamily="34" charset="0"/>
              </a:rPr>
              <a:t>6 x turtle mats </a:t>
            </a:r>
            <a:r>
              <a:rPr lang="en-GB" sz="2000" b="0" i="0" dirty="0">
                <a:latin typeface="Arial" panose="020B0604020202020204" pitchFamily="34" charset="0"/>
              </a:rPr>
              <a:t>(</a:t>
            </a:r>
            <a:r>
              <a:rPr lang="en-GB" sz="2000" i="0" dirty="0">
                <a:latin typeface="Arial" panose="020B0604020202020204" pitchFamily="34" charset="0"/>
              </a:rPr>
              <a:t>average female nesting size) </a:t>
            </a:r>
            <a:r>
              <a:rPr lang="en-GB" sz="2000" b="1" i="0" dirty="0">
                <a:latin typeface="Arial" panose="020B0604020202020204" pitchFamily="34" charset="0"/>
              </a:rPr>
              <a:t>- </a:t>
            </a:r>
            <a:r>
              <a:rPr lang="en-AU" sz="2000" i="0" dirty="0">
                <a:latin typeface="Arial" panose="020B0604020202020204" pitchFamily="34" charset="0"/>
              </a:rPr>
              <a:t>A cleared classroom, undercover or flat grassy area (3x3m) is ideal. </a:t>
            </a:r>
            <a:r>
              <a:rPr lang="en-GB" sz="2000" i="0" dirty="0">
                <a:latin typeface="Arial" panose="020B0604020202020204" pitchFamily="34" charset="0"/>
              </a:rPr>
              <a:t>Lay out the mats in numerical order.</a:t>
            </a:r>
            <a:r>
              <a:rPr lang="en-AU" sz="2000" i="0" dirty="0">
                <a:latin typeface="Arial" panose="020B0604020202020204" pitchFamily="34" charset="0"/>
              </a:rPr>
              <a:t> </a:t>
            </a:r>
            <a:endParaRPr lang="en-GB" sz="2000" i="0" dirty="0">
              <a:latin typeface="Arial" panose="020B0604020202020204" pitchFamily="34" charset="0"/>
            </a:endParaRPr>
          </a:p>
          <a:p>
            <a:pPr marL="0" lvl="0" indent="0" defTabSz="1238921">
              <a:lnSpc>
                <a:spcPct val="100000"/>
              </a:lnSpc>
              <a:spcBef>
                <a:spcPts val="0"/>
              </a:spcBef>
              <a:buNone/>
              <a:defRPr/>
            </a:pPr>
            <a:r>
              <a:rPr lang="en-GB" sz="2000" b="1" i="0" dirty="0">
                <a:latin typeface="Arial" panose="020B0604020202020204" pitchFamily="34" charset="0"/>
              </a:rPr>
              <a:t>6 x identification keys </a:t>
            </a:r>
            <a:r>
              <a:rPr lang="en-GB" sz="2000" b="0" i="0" dirty="0">
                <a:latin typeface="Arial" panose="020B0604020202020204" pitchFamily="34" charset="0"/>
              </a:rPr>
              <a:t>-</a:t>
            </a:r>
            <a:r>
              <a:rPr lang="en-GB" sz="2000" b="1" i="0" dirty="0">
                <a:latin typeface="Arial" panose="020B0604020202020204" pitchFamily="34" charset="0"/>
              </a:rPr>
              <a:t> </a:t>
            </a:r>
            <a:r>
              <a:rPr lang="en-AU" sz="2000" b="0" i="0" dirty="0">
                <a:latin typeface="Arial" panose="020B0604020202020204" pitchFamily="34" charset="0"/>
              </a:rPr>
              <a:t>O</a:t>
            </a:r>
            <a:r>
              <a:rPr lang="en-AU" sz="2000" i="0" dirty="0">
                <a:latin typeface="Arial" panose="020B0604020202020204" pitchFamily="34" charset="0"/>
              </a:rPr>
              <a:t>ne for each mat or group.</a:t>
            </a:r>
            <a:endParaRPr lang="en-GB" sz="2000" b="1" i="0" dirty="0">
              <a:latin typeface="Arial" panose="020B0604020202020204" pitchFamily="34" charset="0"/>
            </a:endParaRPr>
          </a:p>
          <a:p>
            <a:pPr marL="0" lvl="0" indent="0" defTabSz="1238921">
              <a:lnSpc>
                <a:spcPct val="100000"/>
              </a:lnSpc>
              <a:spcBef>
                <a:spcPts val="0"/>
              </a:spcBef>
              <a:buNone/>
              <a:defRPr/>
            </a:pPr>
            <a:r>
              <a:rPr lang="en-GB" sz="2000" b="1" i="0" dirty="0">
                <a:latin typeface="Arial"/>
                <a:cs typeface="Arial"/>
              </a:rPr>
              <a:t>6 x diet discs </a:t>
            </a:r>
            <a:r>
              <a:rPr lang="en-GB" sz="2000" i="0" dirty="0">
                <a:latin typeface="Arial"/>
                <a:cs typeface="Arial"/>
              </a:rPr>
              <a:t>(in a bag) - </a:t>
            </a:r>
            <a:r>
              <a:rPr lang="en-AU" sz="2000" i="0" dirty="0">
                <a:latin typeface="Arial"/>
                <a:cs typeface="Arial"/>
              </a:rPr>
              <a:t>Place each of the six diet discs on the correct mat </a:t>
            </a:r>
            <a:r>
              <a:rPr lang="en-GB" sz="2000" i="0" dirty="0">
                <a:latin typeface="Arial"/>
                <a:cs typeface="Arial"/>
              </a:rPr>
              <a:t>e.g. Disc 1 on Turtle mat 1. </a:t>
            </a:r>
          </a:p>
          <a:p>
            <a:pPr marL="0" marR="0" lvl="0" indent="0" algn="l" defTabSz="1238921" rtl="0" eaLnBrk="1" fontAlgn="auto" latinLnBrk="0" hangingPunct="1">
              <a:lnSpc>
                <a:spcPct val="100000"/>
              </a:lnSpc>
              <a:spcBef>
                <a:spcPts val="0"/>
              </a:spcBef>
              <a:spcAft>
                <a:spcPts val="0"/>
              </a:spcAft>
              <a:buClrTx/>
              <a:buSzTx/>
              <a:buFontTx/>
              <a:buNone/>
              <a:tabLst/>
              <a:defRPr/>
            </a:pPr>
            <a:r>
              <a:rPr lang="en-GB" sz="2000" b="1" i="0" dirty="0">
                <a:latin typeface="Arial" panose="020B0604020202020204" pitchFamily="34" charset="0"/>
              </a:rPr>
              <a:t>6 x measuring tapes </a:t>
            </a:r>
            <a:r>
              <a:rPr lang="en-GB" sz="2000" i="0" dirty="0">
                <a:latin typeface="Arial" panose="020B0604020202020204" pitchFamily="34" charset="0"/>
              </a:rPr>
              <a:t>(non-metal) - </a:t>
            </a:r>
            <a:r>
              <a:rPr lang="en-AU" sz="2000" b="0" i="0" dirty="0">
                <a:latin typeface="Arial" panose="020B0604020202020204" pitchFamily="34" charset="0"/>
              </a:rPr>
              <a:t>O</a:t>
            </a:r>
            <a:r>
              <a:rPr lang="en-AU" sz="2000" i="0" dirty="0">
                <a:latin typeface="Arial" panose="020B0604020202020204" pitchFamily="34" charset="0"/>
              </a:rPr>
              <a:t>ne for each mat or group.</a:t>
            </a:r>
            <a:endParaRPr lang="en-GB" sz="2000" i="0" dirty="0">
              <a:latin typeface="Arial" panose="020B0604020202020204" pitchFamily="34" charset="0"/>
            </a:endParaRPr>
          </a:p>
          <a:p>
            <a:pPr marL="0" indent="0">
              <a:buNone/>
            </a:pPr>
            <a:r>
              <a:rPr lang="en-GB" sz="2000" b="1" i="0" dirty="0">
                <a:latin typeface="Arial" panose="020B0604020202020204" pitchFamily="34" charset="0"/>
              </a:rPr>
              <a:t>Student task sheet </a:t>
            </a:r>
            <a:r>
              <a:rPr lang="en-GB" sz="2000" b="0" i="0" dirty="0">
                <a:latin typeface="Arial" panose="020B0604020202020204" pitchFamily="34" charset="0"/>
              </a:rPr>
              <a:t>-</a:t>
            </a:r>
            <a:r>
              <a:rPr lang="en-GB" sz="2000" b="1" i="0" dirty="0">
                <a:latin typeface="Arial" panose="020B0604020202020204" pitchFamily="34" charset="0"/>
              </a:rPr>
              <a:t> </a:t>
            </a:r>
            <a:r>
              <a:rPr lang="en-GB" sz="2000" i="0" dirty="0">
                <a:latin typeface="Arial" panose="020B0604020202020204" pitchFamily="34" charset="0"/>
              </a:rPr>
              <a:t>to record data. Educator to print.</a:t>
            </a:r>
          </a:p>
          <a:p>
            <a:pPr marL="0" lvl="0" indent="0" defTabSz="1238921">
              <a:lnSpc>
                <a:spcPct val="100000"/>
              </a:lnSpc>
              <a:spcBef>
                <a:spcPts val="0"/>
              </a:spcBef>
              <a:buNone/>
              <a:defRPr/>
            </a:pPr>
            <a:r>
              <a:rPr lang="en-GB" sz="2000" b="1" i="0" dirty="0">
                <a:latin typeface="Arial" panose="020B0604020202020204" pitchFamily="34" charset="0"/>
              </a:rPr>
              <a:t>Pencils and Clip boards </a:t>
            </a:r>
            <a:r>
              <a:rPr lang="en-GB" sz="2000" b="0" i="0" dirty="0">
                <a:latin typeface="Arial" panose="020B0604020202020204" pitchFamily="34" charset="0"/>
              </a:rPr>
              <a:t>-</a:t>
            </a:r>
            <a:r>
              <a:rPr lang="en-GB" sz="2000" b="1" i="0" dirty="0">
                <a:latin typeface="Arial" panose="020B0604020202020204" pitchFamily="34" charset="0"/>
              </a:rPr>
              <a:t> </a:t>
            </a:r>
            <a:r>
              <a:rPr lang="en-GB" sz="2000" b="0" i="0" dirty="0">
                <a:latin typeface="Arial" panose="020B0604020202020204" pitchFamily="34" charset="0"/>
              </a:rPr>
              <a:t>for task sheet completion. Educator to provide.</a:t>
            </a:r>
          </a:p>
          <a:p>
            <a:pPr marL="0" lvl="0" indent="0" defTabSz="1238921">
              <a:lnSpc>
                <a:spcPct val="100000"/>
              </a:lnSpc>
              <a:spcBef>
                <a:spcPts val="0"/>
              </a:spcBef>
              <a:buNone/>
              <a:defRPr/>
            </a:pPr>
            <a:r>
              <a:rPr lang="en-GB" sz="2000" b="1" i="0" dirty="0">
                <a:latin typeface="Arial"/>
                <a:cs typeface="Arial"/>
              </a:rPr>
              <a:t>Possible Role badges </a:t>
            </a:r>
            <a:r>
              <a:rPr lang="en-GB" sz="2000" b="0" i="0" dirty="0">
                <a:latin typeface="Arial"/>
                <a:cs typeface="Arial"/>
              </a:rPr>
              <a:t>- Students could take on roles within the group such as </a:t>
            </a:r>
            <a:r>
              <a:rPr lang="en-GB" sz="2000" i="0" dirty="0">
                <a:latin typeface="Arial"/>
                <a:cs typeface="Arial"/>
              </a:rPr>
              <a:t>measurer, scribe, key identifier, or ecologist (diet) etc. (Optional - Educator to coordinate)</a:t>
            </a:r>
            <a:r>
              <a:rPr lang="en-GB" sz="2000" dirty="0">
                <a:latin typeface="Arial"/>
                <a:cs typeface="Arial"/>
              </a:rPr>
              <a:t>.</a:t>
            </a:r>
            <a:endParaRPr lang="en-GB" sz="2000" i="0" dirty="0">
              <a:latin typeface="Arial"/>
              <a:cs typeface="Arial"/>
            </a:endParaRPr>
          </a:p>
          <a:p>
            <a:pPr marL="342900" lvl="0" indent="-342900" defTabSz="1238921">
              <a:lnSpc>
                <a:spcPct val="100000"/>
              </a:lnSpc>
              <a:spcBef>
                <a:spcPts val="0"/>
              </a:spcBef>
              <a:buFont typeface="Arial" panose="020B0604020202020204" pitchFamily="34" charset="0"/>
              <a:buChar char="•"/>
              <a:defRPr/>
            </a:pPr>
            <a:endParaRPr lang="en-AU" sz="2000" i="1" dirty="0">
              <a:latin typeface="Arial" panose="020B0604020202020204" pitchFamily="34" charset="0"/>
              <a:cs typeface="Arial" panose="020B0604020202020204" pitchFamily="34" charset="0"/>
            </a:endParaRPr>
          </a:p>
          <a:p>
            <a:endParaRPr lang="en-GB" sz="2000" b="1" i="1"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98D45626-A775-332A-24C9-189D5BB2D831}"/>
              </a:ext>
            </a:extLst>
          </p:cNvPr>
          <p:cNvSpPr>
            <a:spLocks noGrp="1"/>
          </p:cNvSpPr>
          <p:nvPr>
            <p:ph type="sldNum" sz="quarter" idx="5"/>
          </p:nvPr>
        </p:nvSpPr>
        <p:spPr/>
        <p:txBody>
          <a:bodyPr/>
          <a:lstStyle/>
          <a:p>
            <a:fld id="{6F3C7F03-7C3E-2F4C-9E6B-DF81B8AB10C4}" type="slidenum">
              <a:rPr lang="en-US" smtClean="0"/>
              <a:t>1</a:t>
            </a:fld>
            <a:endParaRPr lang="en-US" dirty="0"/>
          </a:p>
        </p:txBody>
      </p:sp>
      <p:sp>
        <p:nvSpPr>
          <p:cNvPr id="5" name="Footer Placeholder 4">
            <a:extLst>
              <a:ext uri="{FF2B5EF4-FFF2-40B4-BE49-F238E27FC236}">
                <a16:creationId xmlns:a16="http://schemas.microsoft.com/office/drawing/2014/main" id="{8D7CA5B6-7684-C33F-371E-E42B2DE58E42}"/>
              </a:ext>
            </a:extLst>
          </p:cNvPr>
          <p:cNvSpPr>
            <a:spLocks noGrp="1"/>
          </p:cNvSpPr>
          <p:nvPr>
            <p:ph type="ftr" sz="quarter" idx="4"/>
          </p:nvPr>
        </p:nvSpPr>
        <p:spPr>
          <a:xfrm>
            <a:off x="9411203" y="9464741"/>
            <a:ext cx="184731" cy="276999"/>
          </a:xfrm>
        </p:spPr>
        <p:txBody>
          <a:bodyPr wrap="none">
            <a:spAutoFit/>
          </a:bodyPr>
          <a:lstStyle/>
          <a:p>
            <a:endParaRPr lang="en-AU" dirty="0"/>
          </a:p>
        </p:txBody>
      </p:sp>
      <p:sp>
        <p:nvSpPr>
          <p:cNvPr id="6" name="Header Placeholder 5">
            <a:extLst>
              <a:ext uri="{FF2B5EF4-FFF2-40B4-BE49-F238E27FC236}">
                <a16:creationId xmlns:a16="http://schemas.microsoft.com/office/drawing/2014/main" id="{0D20AD48-244C-B173-8AE4-6C5672B59424}"/>
              </a:ext>
            </a:extLst>
          </p:cNvPr>
          <p:cNvSpPr>
            <a:spLocks noGrp="1"/>
          </p:cNvSpPr>
          <p:nvPr>
            <p:ph type="hdr" sz="quarter"/>
          </p:nvPr>
        </p:nvSpPr>
        <p:spPr>
          <a:xfrm>
            <a:off x="9411203" y="3"/>
            <a:ext cx="184731" cy="276999"/>
          </a:xfrm>
        </p:spPr>
        <p:txBody>
          <a:bodyPr wrap="none">
            <a:spAutoFit/>
          </a:bodyPr>
          <a:lstStyle/>
          <a:p>
            <a:endParaRPr lang="en-AU" dirty="0"/>
          </a:p>
        </p:txBody>
      </p:sp>
    </p:spTree>
    <p:extLst>
      <p:ext uri="{BB962C8B-B14F-4D97-AF65-F5344CB8AC3E}">
        <p14:creationId xmlns:p14="http://schemas.microsoft.com/office/powerpoint/2010/main" val="37677413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r>
              <a:rPr lang="en-GB" sz="2000" dirty="0">
                <a:latin typeface="Arial" panose="020B0604020202020204" pitchFamily="34" charset="0"/>
                <a:cs typeface="Arial" panose="020B0604020202020204" pitchFamily="34" charset="0"/>
              </a:rPr>
              <a:t>Possibility to include your own local Acknowledgment of Country.</a:t>
            </a:r>
            <a:endParaRPr lang="en-AU" sz="2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6F3C7F03-7C3E-2F4C-9E6B-DF81B8AB10C4}" type="slidenum">
              <a:rPr lang="en-US" smtClean="0"/>
              <a:t>2</a:t>
            </a:fld>
            <a:endParaRPr lang="en-US" dirty="0"/>
          </a:p>
        </p:txBody>
      </p:sp>
      <p:sp>
        <p:nvSpPr>
          <p:cNvPr id="5" name="Footer Placeholder 4">
            <a:extLst>
              <a:ext uri="{FF2B5EF4-FFF2-40B4-BE49-F238E27FC236}">
                <a16:creationId xmlns:a16="http://schemas.microsoft.com/office/drawing/2014/main" id="{F916237E-9587-833C-3DC0-FBF266B20DF1}"/>
              </a:ext>
            </a:extLst>
          </p:cNvPr>
          <p:cNvSpPr>
            <a:spLocks noGrp="1"/>
          </p:cNvSpPr>
          <p:nvPr>
            <p:ph type="ftr" sz="quarter" idx="4"/>
          </p:nvPr>
        </p:nvSpPr>
        <p:spPr>
          <a:xfrm>
            <a:off x="9411203" y="9565105"/>
            <a:ext cx="184731" cy="276999"/>
          </a:xfrm>
        </p:spPr>
        <p:txBody>
          <a:bodyPr wrap="none">
            <a:spAutoFit/>
          </a:bodyPr>
          <a:lstStyle/>
          <a:p>
            <a:endParaRPr lang="en-AU" dirty="0"/>
          </a:p>
        </p:txBody>
      </p:sp>
      <p:sp>
        <p:nvSpPr>
          <p:cNvPr id="6" name="Header Placeholder 5">
            <a:extLst>
              <a:ext uri="{FF2B5EF4-FFF2-40B4-BE49-F238E27FC236}">
                <a16:creationId xmlns:a16="http://schemas.microsoft.com/office/drawing/2014/main" id="{4CD89D46-0ACE-575A-DD4D-0440EDDA683A}"/>
              </a:ext>
            </a:extLst>
          </p:cNvPr>
          <p:cNvSpPr>
            <a:spLocks noGrp="1"/>
          </p:cNvSpPr>
          <p:nvPr>
            <p:ph type="hdr" sz="quarter"/>
          </p:nvPr>
        </p:nvSpPr>
        <p:spPr>
          <a:xfrm>
            <a:off x="9411204" y="1"/>
            <a:ext cx="184730" cy="276999"/>
          </a:xfrm>
        </p:spPr>
        <p:txBody>
          <a:bodyPr wrap="none">
            <a:spAutoFit/>
          </a:bodyPr>
          <a:lstStyle/>
          <a:p>
            <a:endParaRPr lang="en-AU" dirty="0"/>
          </a:p>
        </p:txBody>
      </p:sp>
    </p:spTree>
    <p:extLst>
      <p:ext uri="{BB962C8B-B14F-4D97-AF65-F5344CB8AC3E}">
        <p14:creationId xmlns:p14="http://schemas.microsoft.com/office/powerpoint/2010/main" val="9880986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6F106B-D2F6-EEF2-7943-CB868A0FD8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A01CA1-F748-3DD1-9FBD-BE67D26D6545}"/>
              </a:ext>
            </a:extLst>
          </p:cNvPr>
          <p:cNvSpPr>
            <a:spLocks noGrp="1" noRot="1" noChangeAspect="1"/>
          </p:cNvSpPr>
          <p:nvPr>
            <p:ph type="sldImg"/>
          </p:nvPr>
        </p:nvSpPr>
        <p:spPr>
          <a:xfrm>
            <a:off x="687388" y="1143000"/>
            <a:ext cx="5483225" cy="3086100"/>
          </a:xfrm>
        </p:spPr>
        <p:txBody>
          <a:bodyPr/>
          <a:lstStyle/>
          <a:p>
            <a:endParaRPr lang="en-AU" dirty="0"/>
          </a:p>
        </p:txBody>
      </p:sp>
      <p:sp>
        <p:nvSpPr>
          <p:cNvPr id="3" name="Notes Placeholder 2">
            <a:extLst>
              <a:ext uri="{FF2B5EF4-FFF2-40B4-BE49-F238E27FC236}">
                <a16:creationId xmlns:a16="http://schemas.microsoft.com/office/drawing/2014/main" id="{B22C4DCB-7E76-2189-7B6A-1303A535507F}"/>
              </a:ext>
            </a:extLst>
          </p:cNvPr>
          <p:cNvSpPr>
            <a:spLocks noGrp="1"/>
          </p:cNvSpPr>
          <p:nvPr>
            <p:ph type="body" idx="1"/>
          </p:nvPr>
        </p:nvSpPr>
        <p:spPr/>
        <p:txBody>
          <a:bodyPr/>
          <a:lstStyle/>
          <a:p>
            <a:r>
              <a:rPr lang="en-GB" sz="2000" dirty="0">
                <a:latin typeface="Arial" panose="020B0604020202020204" pitchFamily="34" charset="0"/>
                <a:cs typeface="Arial" panose="020B0604020202020204" pitchFamily="34" charset="0"/>
              </a:rPr>
              <a:t>Copy of page 1 (front page) of the Turtle Investigation Activity task sheet – please print out double sided including page 2 of the task sheet on the next slide.</a:t>
            </a:r>
            <a:endParaRPr lang="en-AU" sz="2000"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3C46AAC6-F93D-FB22-C606-41DABA22C363}"/>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1E0C173-5286-46E9-AB5B-C72621889FC7}" type="slidenum">
              <a:rPr kumimoji="0" lang="en-AU"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AU"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 name="Footer Placeholder 4">
            <a:extLst>
              <a:ext uri="{FF2B5EF4-FFF2-40B4-BE49-F238E27FC236}">
                <a16:creationId xmlns:a16="http://schemas.microsoft.com/office/drawing/2014/main" id="{2A826B65-46F3-D466-ED9D-28455AA652DF}"/>
              </a:ext>
            </a:extLst>
          </p:cNvPr>
          <p:cNvSpPr>
            <a:spLocks noGrp="1"/>
          </p:cNvSpPr>
          <p:nvPr>
            <p:ph type="ftr" sz="quarter" idx="4"/>
          </p:nvPr>
        </p:nvSpPr>
        <p:spPr>
          <a:xfrm>
            <a:off x="9411203" y="8685213"/>
            <a:ext cx="184731" cy="276999"/>
          </a:xfrm>
        </p:spPr>
        <p:txBody>
          <a:bodyPr wrap="none">
            <a:spAutoFit/>
          </a:bodyPr>
          <a:lstStyle/>
          <a:p>
            <a:pPr marL="0" marR="0" lvl="0" indent="0" defTabSz="457200" rtl="0" eaLnBrk="1" fontAlgn="auto" latinLnBrk="0" hangingPunct="1">
              <a:lnSpc>
                <a:spcPct val="100000"/>
              </a:lnSpc>
              <a:spcBef>
                <a:spcPts val="0"/>
              </a:spcBef>
              <a:spcAft>
                <a:spcPts val="0"/>
              </a:spcAft>
              <a:buClrTx/>
              <a:buSzTx/>
              <a:buFontTx/>
              <a:buNone/>
              <a:tabLst/>
              <a:defRPr/>
            </a:pPr>
            <a:endParaRPr kumimoji="0" lang="en-AU" strike="noStrike" kern="1200" cap="none" spc="0" normalizeH="0" baseline="0" noProof="0" dirty="0">
              <a:ln>
                <a:noFill/>
              </a:ln>
              <a:effectLst/>
              <a:uLnTx/>
              <a:uFillTx/>
              <a:ea typeface="+mn-ea"/>
              <a:cs typeface="+mn-cs"/>
            </a:endParaRPr>
          </a:p>
        </p:txBody>
      </p:sp>
      <p:sp>
        <p:nvSpPr>
          <p:cNvPr id="6" name="Header Placeholder 5">
            <a:extLst>
              <a:ext uri="{FF2B5EF4-FFF2-40B4-BE49-F238E27FC236}">
                <a16:creationId xmlns:a16="http://schemas.microsoft.com/office/drawing/2014/main" id="{B788F831-7933-E7C3-31B3-66D619ED6E4C}"/>
              </a:ext>
            </a:extLst>
          </p:cNvPr>
          <p:cNvSpPr>
            <a:spLocks noGrp="1"/>
          </p:cNvSpPr>
          <p:nvPr>
            <p:ph type="hdr" sz="quarter"/>
          </p:nvPr>
        </p:nvSpPr>
        <p:spPr>
          <a:xfrm>
            <a:off x="9411203" y="0"/>
            <a:ext cx="184731" cy="276999"/>
          </a:xfrm>
        </p:spPr>
        <p:txBody>
          <a:bodyPr wrap="none">
            <a:spAutoFit/>
          </a:bodyPr>
          <a:lstStyle/>
          <a:p>
            <a:pPr marL="0" marR="0" lvl="0" indent="0" defTabSz="457200" rtl="0" eaLnBrk="1" fontAlgn="auto" latinLnBrk="0" hangingPunct="1">
              <a:lnSpc>
                <a:spcPct val="100000"/>
              </a:lnSpc>
              <a:spcBef>
                <a:spcPts val="0"/>
              </a:spcBef>
              <a:spcAft>
                <a:spcPts val="0"/>
              </a:spcAft>
              <a:buClrTx/>
              <a:buSzTx/>
              <a:buFontTx/>
              <a:buNone/>
              <a:tabLst/>
              <a:defRPr/>
            </a:pPr>
            <a:endParaRPr kumimoji="0" lang="en-AU" strike="noStrike" kern="1200" cap="none" spc="0" normalizeH="0" baseline="0" noProof="0" dirty="0">
              <a:ln>
                <a:noFill/>
              </a:ln>
              <a:effectLst/>
              <a:uLnTx/>
              <a:uFillTx/>
              <a:ea typeface="+mn-ea"/>
              <a:cs typeface="+mn-cs"/>
            </a:endParaRPr>
          </a:p>
        </p:txBody>
      </p:sp>
    </p:spTree>
    <p:extLst>
      <p:ext uri="{BB962C8B-B14F-4D97-AF65-F5344CB8AC3E}">
        <p14:creationId xmlns:p14="http://schemas.microsoft.com/office/powerpoint/2010/main" val="6751215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1B89FA-4307-3AD7-43C7-789D52AD38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7DBA2B-9515-0414-A4E8-4A9E18D64B18}"/>
              </a:ext>
            </a:extLst>
          </p:cNvPr>
          <p:cNvSpPr>
            <a:spLocks noGrp="1" noRot="1" noChangeAspect="1"/>
          </p:cNvSpPr>
          <p:nvPr>
            <p:ph type="sldImg"/>
          </p:nvPr>
        </p:nvSpPr>
        <p:spPr>
          <a:xfrm>
            <a:off x="687388" y="1143000"/>
            <a:ext cx="5483225" cy="3086100"/>
          </a:xfrm>
        </p:spPr>
        <p:txBody>
          <a:bodyPr/>
          <a:lstStyle/>
          <a:p>
            <a:endParaRPr lang="en-AU" dirty="0"/>
          </a:p>
        </p:txBody>
      </p:sp>
      <p:sp>
        <p:nvSpPr>
          <p:cNvPr id="3" name="Notes Placeholder 2">
            <a:extLst>
              <a:ext uri="{FF2B5EF4-FFF2-40B4-BE49-F238E27FC236}">
                <a16:creationId xmlns:a16="http://schemas.microsoft.com/office/drawing/2014/main" id="{36FEAF95-0C38-1A39-C305-8E74FB8D088A}"/>
              </a:ext>
            </a:extLst>
          </p:cNvPr>
          <p:cNvSpPr>
            <a:spLocks noGrp="1"/>
          </p:cNvSpPr>
          <p:nvPr>
            <p:ph type="body" idx="1"/>
          </p:nvPr>
        </p:nvSpPr>
        <p:spPr/>
        <p:txBody>
          <a:bodyPr/>
          <a:lstStyle/>
          <a:p>
            <a:pPr marL="0" marR="0" lvl="0" indent="0" algn="l" defTabSz="1238921" rtl="0" eaLnBrk="1" fontAlgn="auto" latinLnBrk="0" hangingPunct="1">
              <a:lnSpc>
                <a:spcPct val="100000"/>
              </a:lnSpc>
              <a:spcBef>
                <a:spcPts val="0"/>
              </a:spcBef>
              <a:spcAft>
                <a:spcPts val="0"/>
              </a:spcAft>
              <a:buClrTx/>
              <a:buSzTx/>
              <a:buFontTx/>
              <a:buNone/>
              <a:tabLst/>
              <a:defRPr/>
            </a:pPr>
            <a:r>
              <a:rPr lang="en-GB" sz="2000" dirty="0">
                <a:latin typeface="Arial" panose="020B0604020202020204" pitchFamily="34" charset="0"/>
                <a:cs typeface="Arial" panose="020B0604020202020204" pitchFamily="34" charset="0"/>
              </a:rPr>
              <a:t>Copy of page 2 (back page) of the Turtle Investigation Activity task sheet – please print out double sided including page 1 of the task sheet on the preceding slide.</a:t>
            </a:r>
            <a:endParaRPr lang="en-AU" sz="2000" dirty="0">
              <a:latin typeface="Arial" panose="020B0604020202020204" pitchFamily="34" charset="0"/>
              <a:cs typeface="Arial" panose="020B0604020202020204" pitchFamily="34" charset="0"/>
            </a:endParaRPr>
          </a:p>
          <a:p>
            <a:endParaRPr lang="en-AU" dirty="0"/>
          </a:p>
        </p:txBody>
      </p:sp>
      <p:sp>
        <p:nvSpPr>
          <p:cNvPr id="4" name="Slide Number Placeholder 3">
            <a:extLst>
              <a:ext uri="{FF2B5EF4-FFF2-40B4-BE49-F238E27FC236}">
                <a16:creationId xmlns:a16="http://schemas.microsoft.com/office/drawing/2014/main" id="{43EB3C6B-C483-334E-FCC7-DEDA3794F89B}"/>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1E0C173-5286-46E9-AB5B-C72621889FC7}" type="slidenum">
              <a:rPr kumimoji="0" lang="en-AU"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AU"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 name="Footer Placeholder 4">
            <a:extLst>
              <a:ext uri="{FF2B5EF4-FFF2-40B4-BE49-F238E27FC236}">
                <a16:creationId xmlns:a16="http://schemas.microsoft.com/office/drawing/2014/main" id="{9CE5CBD6-F3AE-A354-B1E2-4C1A91F924E3}"/>
              </a:ext>
            </a:extLst>
          </p:cNvPr>
          <p:cNvSpPr>
            <a:spLocks noGrp="1"/>
          </p:cNvSpPr>
          <p:nvPr>
            <p:ph type="ftr" sz="quarter" idx="4"/>
          </p:nvPr>
        </p:nvSpPr>
        <p:spPr>
          <a:xfrm>
            <a:off x="9411203" y="8685213"/>
            <a:ext cx="184731" cy="276999"/>
          </a:xfrm>
        </p:spPr>
        <p:txBody>
          <a:bodyPr wrap="none">
            <a:spAutoFit/>
          </a:bodyPr>
          <a:lstStyle/>
          <a:p>
            <a:pPr marL="0" marR="0" lvl="0" indent="0" defTabSz="457200" rtl="0" eaLnBrk="1" fontAlgn="auto" latinLnBrk="0" hangingPunct="1">
              <a:lnSpc>
                <a:spcPct val="100000"/>
              </a:lnSpc>
              <a:spcBef>
                <a:spcPts val="0"/>
              </a:spcBef>
              <a:spcAft>
                <a:spcPts val="0"/>
              </a:spcAft>
              <a:buClrTx/>
              <a:buSzTx/>
              <a:buFontTx/>
              <a:buNone/>
              <a:tabLst/>
              <a:defRPr/>
            </a:pPr>
            <a:endParaRPr kumimoji="0" lang="en-AU" strike="noStrike" kern="1200" cap="none" spc="0" normalizeH="0" baseline="0" noProof="0" dirty="0">
              <a:ln>
                <a:noFill/>
              </a:ln>
              <a:effectLst/>
              <a:uLnTx/>
              <a:uFillTx/>
              <a:ea typeface="+mn-ea"/>
              <a:cs typeface="+mn-cs"/>
            </a:endParaRPr>
          </a:p>
        </p:txBody>
      </p:sp>
      <p:sp>
        <p:nvSpPr>
          <p:cNvPr id="6" name="Header Placeholder 5">
            <a:extLst>
              <a:ext uri="{FF2B5EF4-FFF2-40B4-BE49-F238E27FC236}">
                <a16:creationId xmlns:a16="http://schemas.microsoft.com/office/drawing/2014/main" id="{F19270D7-E32A-D3CB-5C7F-BC958FAB6F1A}"/>
              </a:ext>
            </a:extLst>
          </p:cNvPr>
          <p:cNvSpPr>
            <a:spLocks noGrp="1"/>
          </p:cNvSpPr>
          <p:nvPr>
            <p:ph type="hdr" sz="quarter"/>
          </p:nvPr>
        </p:nvSpPr>
        <p:spPr>
          <a:xfrm>
            <a:off x="9411203" y="0"/>
            <a:ext cx="184731" cy="276999"/>
          </a:xfrm>
        </p:spPr>
        <p:txBody>
          <a:bodyPr wrap="none">
            <a:spAutoFit/>
          </a:bodyPr>
          <a:lstStyle/>
          <a:p>
            <a:pPr marL="0" marR="0" lvl="0" indent="0" defTabSz="457200" rtl="0" eaLnBrk="1" fontAlgn="auto" latinLnBrk="0" hangingPunct="1">
              <a:lnSpc>
                <a:spcPct val="100000"/>
              </a:lnSpc>
              <a:spcBef>
                <a:spcPts val="0"/>
              </a:spcBef>
              <a:spcAft>
                <a:spcPts val="0"/>
              </a:spcAft>
              <a:buClrTx/>
              <a:buSzTx/>
              <a:buFontTx/>
              <a:buNone/>
              <a:tabLst/>
              <a:defRPr/>
            </a:pPr>
            <a:endParaRPr kumimoji="0" lang="en-AU" strike="noStrike" kern="1200" cap="none" spc="0" normalizeH="0" baseline="0" noProof="0" dirty="0">
              <a:ln>
                <a:noFill/>
              </a:ln>
              <a:effectLst/>
              <a:uLnTx/>
              <a:uFillTx/>
              <a:ea typeface="+mn-ea"/>
              <a:cs typeface="+mn-cs"/>
            </a:endParaRPr>
          </a:p>
        </p:txBody>
      </p:sp>
    </p:spTree>
    <p:extLst>
      <p:ext uri="{BB962C8B-B14F-4D97-AF65-F5344CB8AC3E}">
        <p14:creationId xmlns:p14="http://schemas.microsoft.com/office/powerpoint/2010/main" val="20673587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2A385F-9F71-1ADD-41B0-4B8DD87184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7CC5FB-671A-EDE4-8FCE-2C3896437D74}"/>
              </a:ext>
            </a:extLst>
          </p:cNvPr>
          <p:cNvSpPr>
            <a:spLocks noGrp="1" noRot="1" noChangeAspect="1"/>
          </p:cNvSpPr>
          <p:nvPr>
            <p:ph type="sldImg"/>
          </p:nvPr>
        </p:nvSpPr>
        <p:spPr>
          <a:xfrm>
            <a:off x="422275" y="1243013"/>
            <a:ext cx="5962650" cy="3354387"/>
          </a:xfrm>
        </p:spPr>
        <p:txBody>
          <a:bodyPr/>
          <a:lstStyle/>
          <a:p>
            <a:endParaRPr lang="en-AU" dirty="0"/>
          </a:p>
        </p:txBody>
      </p:sp>
      <p:sp>
        <p:nvSpPr>
          <p:cNvPr id="3" name="Notes Placeholder 2">
            <a:extLst>
              <a:ext uri="{FF2B5EF4-FFF2-40B4-BE49-F238E27FC236}">
                <a16:creationId xmlns:a16="http://schemas.microsoft.com/office/drawing/2014/main" id="{B29BE9BB-8E3D-F6B0-7A7A-90860577C3D6}"/>
              </a:ext>
            </a:extLst>
          </p:cNvPr>
          <p:cNvSpPr>
            <a:spLocks noGrp="1"/>
          </p:cNvSpPr>
          <p:nvPr>
            <p:ph type="body" idx="1"/>
          </p:nvPr>
        </p:nvSpPr>
        <p:spPr/>
        <p:txBody>
          <a:bodyPr/>
          <a:lstStyle/>
          <a:p>
            <a:pPr>
              <a:lnSpc>
                <a:spcPct val="120000"/>
              </a:lnSpc>
              <a:spcBef>
                <a:spcPts val="1200"/>
              </a:spcBef>
            </a:pPr>
            <a:r>
              <a:rPr lang="en-GB" sz="2000" i="0" dirty="0">
                <a:latin typeface="Arial" panose="020B0604020202020204" pitchFamily="34" charset="0"/>
              </a:rPr>
              <a:t>Welcome to the Sea Turtle Investigation Activity. </a:t>
            </a:r>
            <a:endParaRPr lang="en-GB" sz="2000" i="0" dirty="0">
              <a:latin typeface="Arial" panose="020B0604020202020204" pitchFamily="34" charset="0"/>
              <a:cs typeface="Arial" panose="020B0604020202020204" pitchFamily="34" charset="0"/>
            </a:endParaRPr>
          </a:p>
          <a:p>
            <a:pPr>
              <a:lnSpc>
                <a:spcPct val="120000"/>
              </a:lnSpc>
              <a:spcBef>
                <a:spcPts val="1200"/>
              </a:spcBef>
            </a:pPr>
            <a:r>
              <a:rPr lang="en-GB" sz="2000" b="0" dirty="0">
                <a:latin typeface="Arial" panose="020B0604020202020204" pitchFamily="34" charset="0"/>
                <a:cs typeface="Arial" panose="020B0604020202020204" pitchFamily="34" charset="0"/>
              </a:rPr>
              <a:t>Today we will investigate the morphology (physical) features, diets and identification of six species of Australian sea turtles.</a:t>
            </a:r>
            <a:endParaRPr lang="en-GB" sz="2000" b="0" dirty="0">
              <a:latin typeface="Arial" panose="020B0604020202020204" pitchFamily="34" charset="0"/>
              <a:ea typeface="Calibri" panose="020F0502020204030204"/>
              <a:cs typeface="Arial" panose="020B0604020202020204" pitchFamily="34" charset="0"/>
            </a:endParaRPr>
          </a:p>
          <a:p>
            <a:pPr marL="0" marR="0" lvl="0" indent="0" algn="l" defTabSz="1238921">
              <a:lnSpc>
                <a:spcPct val="120000"/>
              </a:lnSpc>
              <a:spcBef>
                <a:spcPts val="1200"/>
              </a:spcBef>
              <a:spcAft>
                <a:spcPts val="0"/>
              </a:spcAft>
              <a:buClrTx/>
              <a:buSzTx/>
              <a:buFontTx/>
              <a:buNone/>
              <a:tabLst/>
              <a:defRPr/>
            </a:pPr>
            <a:endParaRPr lang="en-GB" sz="2000" b="0" dirty="0">
              <a:latin typeface="Arial" panose="020B0604020202020204" pitchFamily="34" charset="0"/>
              <a:cs typeface="Arial" panose="020B0604020202020204" pitchFamily="34" charset="0"/>
            </a:endParaRPr>
          </a:p>
          <a:p>
            <a:pPr>
              <a:lnSpc>
                <a:spcPct val="120000"/>
              </a:lnSpc>
              <a:spcBef>
                <a:spcPts val="1200"/>
              </a:spcBef>
              <a:defRPr/>
            </a:pPr>
            <a:r>
              <a:rPr lang="en-GB" sz="2000" b="0" dirty="0">
                <a:latin typeface="Arial" panose="020B0604020202020204" pitchFamily="34" charset="0"/>
                <a:cs typeface="Arial" panose="020B0604020202020204" pitchFamily="34" charset="0"/>
              </a:rPr>
              <a:t>By the end of this lesson, you should be able to:</a:t>
            </a:r>
            <a:endParaRPr lang="en-US" sz="2000" b="0" dirty="0">
              <a:solidFill>
                <a:srgbClr val="444444"/>
              </a:solidFill>
              <a:latin typeface="Arial" panose="020B0604020202020204" pitchFamily="34" charset="0"/>
              <a:cs typeface="Arial" panose="020B0604020202020204" pitchFamily="34" charset="0"/>
            </a:endParaRPr>
          </a:p>
          <a:p>
            <a:pPr>
              <a:lnSpc>
                <a:spcPct val="120000"/>
              </a:lnSpc>
              <a:spcBef>
                <a:spcPts val="1200"/>
              </a:spcBef>
              <a:defRPr/>
            </a:pPr>
            <a:endParaRPr lang="en-GB" sz="2000" b="0" dirty="0">
              <a:solidFill>
                <a:srgbClr val="444444"/>
              </a:solidFill>
              <a:latin typeface="Arial" panose="020B0604020202020204" pitchFamily="34" charset="0"/>
              <a:cs typeface="Arial" panose="020B0604020202020204" pitchFamily="34" charset="0"/>
            </a:endParaRPr>
          </a:p>
          <a:p>
            <a:pPr marL="285750" marR="0" lvl="0" indent="-285750" algn="l" defTabSz="1238921" rtl="0" eaLnBrk="1" fontAlgn="auto" latinLnBrk="0" hangingPunct="1">
              <a:lnSpc>
                <a:spcPct val="120000"/>
              </a:lnSpc>
              <a:spcBef>
                <a:spcPts val="1200"/>
              </a:spcBef>
              <a:spcAft>
                <a:spcPts val="0"/>
              </a:spcAft>
              <a:buClrTx/>
              <a:buSzTx/>
              <a:buFontTx/>
              <a:buAutoNum type="arabicPeriod"/>
              <a:tabLst/>
              <a:defRPr/>
            </a:pPr>
            <a:r>
              <a:rPr lang="en-GB" sz="2000" b="0" dirty="0">
                <a:latin typeface="Arial"/>
                <a:cs typeface="Arial"/>
              </a:rPr>
              <a:t>Identify the six species of sea turtles using an identification key.</a:t>
            </a:r>
          </a:p>
          <a:p>
            <a:pPr marL="285750" marR="0" lvl="0" indent="-285750" algn="l" defTabSz="1238921" rtl="0" eaLnBrk="1" fontAlgn="auto" latinLnBrk="0" hangingPunct="1">
              <a:lnSpc>
                <a:spcPct val="120000"/>
              </a:lnSpc>
              <a:spcBef>
                <a:spcPts val="1200"/>
              </a:spcBef>
              <a:spcAft>
                <a:spcPts val="0"/>
              </a:spcAft>
              <a:buClrTx/>
              <a:buSzTx/>
              <a:buFontTx/>
              <a:buAutoNum type="arabicPeriod"/>
              <a:tabLst/>
              <a:defRPr/>
            </a:pPr>
            <a:r>
              <a:rPr lang="en-GB" sz="2000" b="0" dirty="0">
                <a:latin typeface="Arial" panose="020B0604020202020204" pitchFamily="34" charset="0"/>
                <a:cs typeface="Arial" panose="020B0604020202020204" pitchFamily="34" charset="0"/>
              </a:rPr>
              <a:t>Measure the length of a carapace (shell) in centimetres.</a:t>
            </a:r>
            <a:endParaRPr lang="en-GB" sz="2000" b="0" dirty="0">
              <a:latin typeface="Arial" panose="020B0604020202020204" pitchFamily="34" charset="0"/>
              <a:ea typeface="Calibri" panose="020F0502020204030204"/>
              <a:cs typeface="Arial" panose="020B0604020202020204" pitchFamily="34" charset="0"/>
            </a:endParaRPr>
          </a:p>
          <a:p>
            <a:pPr marL="285750" marR="0" lvl="0" indent="-285750" algn="l" defTabSz="1238921" rtl="0" eaLnBrk="1" fontAlgn="auto" latinLnBrk="0" hangingPunct="1">
              <a:lnSpc>
                <a:spcPct val="120000"/>
              </a:lnSpc>
              <a:spcBef>
                <a:spcPts val="1200"/>
              </a:spcBef>
              <a:spcAft>
                <a:spcPts val="0"/>
              </a:spcAft>
              <a:buClrTx/>
              <a:buSzTx/>
              <a:buFontTx/>
              <a:buAutoNum type="arabicPeriod"/>
              <a:tabLst/>
              <a:defRPr/>
            </a:pPr>
            <a:r>
              <a:rPr lang="en-GB" sz="2000" b="0" dirty="0">
                <a:latin typeface="Arial" panose="020B0604020202020204" pitchFamily="34" charset="0"/>
                <a:cs typeface="Arial" panose="020B0604020202020204" pitchFamily="34" charset="0"/>
              </a:rPr>
              <a:t>Identify the diet of each species.</a:t>
            </a:r>
            <a:endParaRPr lang="en-GB" sz="2000" b="0" dirty="0">
              <a:latin typeface="Arial"/>
              <a:cs typeface="Arial"/>
            </a:endParaRPr>
          </a:p>
          <a:p>
            <a:pPr marL="285750" marR="0" lvl="0" indent="-285750" algn="l" defTabSz="1238921" rtl="0" eaLnBrk="1" fontAlgn="auto" latinLnBrk="0" hangingPunct="1">
              <a:lnSpc>
                <a:spcPct val="120000"/>
              </a:lnSpc>
              <a:spcBef>
                <a:spcPts val="1200"/>
              </a:spcBef>
              <a:spcAft>
                <a:spcPts val="0"/>
              </a:spcAft>
              <a:buClrTx/>
              <a:buSzTx/>
              <a:buFontTx/>
              <a:buAutoNum type="arabicPeriod"/>
              <a:tabLst/>
              <a:defRPr/>
            </a:pPr>
            <a:r>
              <a:rPr lang="en-AU" sz="2000" kern="100" dirty="0">
                <a:solidFill>
                  <a:srgbClr val="414042"/>
                </a:solidFill>
                <a:latin typeface="Arial" panose="020B0604020202020204" pitchFamily="34" charset="0"/>
                <a:ea typeface="Aptos" panose="020B0004020202020204" pitchFamily="34" charset="0"/>
                <a:cs typeface="Arial" panose="020B0604020202020204" pitchFamily="34" charset="0"/>
              </a:rPr>
              <a:t>Record your findings onto your task sheet.  </a:t>
            </a:r>
            <a:endParaRPr lang="en-US" sz="2000" b="0" dirty="0">
              <a:solidFill>
                <a:srgbClr val="444444"/>
              </a:solidFill>
              <a:latin typeface="Arial"/>
              <a:ea typeface="Calibri" panose="020F0502020204030204"/>
              <a:cs typeface="Arial"/>
            </a:endParaRPr>
          </a:p>
          <a:p>
            <a:pPr>
              <a:lnSpc>
                <a:spcPct val="120000"/>
              </a:lnSpc>
              <a:spcBef>
                <a:spcPts val="1200"/>
              </a:spcBef>
              <a:defRPr/>
            </a:pPr>
            <a:endParaRPr lang="en-GB" sz="2000" b="0" dirty="0">
              <a:latin typeface="Arial" panose="020B0604020202020204" pitchFamily="34" charset="0"/>
              <a:cs typeface="Arial" panose="020B0604020202020204" pitchFamily="34" charset="0"/>
            </a:endParaRPr>
          </a:p>
          <a:p>
            <a:pPr>
              <a:lnSpc>
                <a:spcPct val="120000"/>
              </a:lnSpc>
              <a:spcBef>
                <a:spcPts val="1200"/>
              </a:spcBef>
              <a:defRPr/>
            </a:pPr>
            <a:r>
              <a:rPr lang="en-GB" sz="2000" b="0" dirty="0">
                <a:latin typeface="Arial"/>
                <a:cs typeface="Arial"/>
              </a:rPr>
              <a:t>Today six turtle mats have been laid out. These mats represent the average size of a nesting turtle (female).</a:t>
            </a:r>
          </a:p>
          <a:p>
            <a:pPr>
              <a:lnSpc>
                <a:spcPct val="120000"/>
              </a:lnSpc>
              <a:spcBef>
                <a:spcPts val="1200"/>
              </a:spcBef>
              <a:defRPr/>
            </a:pPr>
            <a:r>
              <a:rPr lang="en-GB" sz="2000" b="0" dirty="0">
                <a:latin typeface="Arial" panose="020B0604020202020204" pitchFamily="34" charset="0"/>
                <a:cs typeface="Arial" panose="020B0604020202020204" pitchFamily="34" charset="0"/>
              </a:rPr>
              <a:t>So let us begin by investigating the six species found in Australian waters.</a:t>
            </a:r>
          </a:p>
          <a:p>
            <a:pPr>
              <a:lnSpc>
                <a:spcPct val="120000"/>
              </a:lnSpc>
              <a:spcBef>
                <a:spcPts val="1200"/>
              </a:spcBef>
              <a:defRPr/>
            </a:pPr>
            <a:r>
              <a:rPr lang="en-GB" sz="2000" b="0" dirty="0">
                <a:latin typeface="Arial" panose="020B0604020202020204" pitchFamily="34" charset="0"/>
                <a:cs typeface="Arial" panose="020B0604020202020204" pitchFamily="34" charset="0"/>
              </a:rPr>
              <a:t>Question: Can anyone name a species of sea turtle that is found in Australia? (</a:t>
            </a:r>
            <a:r>
              <a:rPr lang="en-GB" sz="2000" b="0" i="1" dirty="0">
                <a:latin typeface="Arial" panose="020B0604020202020204" pitchFamily="34" charset="0"/>
                <a:cs typeface="Arial" panose="020B0604020202020204" pitchFamily="34" charset="0"/>
              </a:rPr>
              <a:t>Brainstorm/discuss).</a:t>
            </a:r>
          </a:p>
          <a:p>
            <a:pPr>
              <a:lnSpc>
                <a:spcPct val="120000"/>
              </a:lnSpc>
              <a:spcBef>
                <a:spcPts val="1200"/>
              </a:spcBef>
            </a:pPr>
            <a:endParaRPr lang="en-GB" sz="1600"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5BA9421C-97B4-F3B2-2C95-E0EC71C01F4D}"/>
              </a:ext>
            </a:extLst>
          </p:cNvPr>
          <p:cNvSpPr>
            <a:spLocks noGrp="1"/>
          </p:cNvSpPr>
          <p:nvPr>
            <p:ph type="sldNum" sz="quarter" idx="5"/>
          </p:nvPr>
        </p:nvSpPr>
        <p:spPr/>
        <p:txBody>
          <a:bodyPr/>
          <a:lstStyle/>
          <a:p>
            <a:fld id="{6F3C7F03-7C3E-2F4C-9E6B-DF81B8AB10C4}" type="slidenum">
              <a:rPr lang="en-US" smtClean="0"/>
              <a:t>5</a:t>
            </a:fld>
            <a:endParaRPr lang="en-US" dirty="0"/>
          </a:p>
        </p:txBody>
      </p:sp>
      <p:sp>
        <p:nvSpPr>
          <p:cNvPr id="5" name="Footer Placeholder 4">
            <a:extLst>
              <a:ext uri="{FF2B5EF4-FFF2-40B4-BE49-F238E27FC236}">
                <a16:creationId xmlns:a16="http://schemas.microsoft.com/office/drawing/2014/main" id="{B362918B-6CF8-8AEB-CF92-049A96E3C31C}"/>
              </a:ext>
            </a:extLst>
          </p:cNvPr>
          <p:cNvSpPr>
            <a:spLocks noGrp="1"/>
          </p:cNvSpPr>
          <p:nvPr>
            <p:ph type="ftr" sz="quarter" idx="4"/>
          </p:nvPr>
        </p:nvSpPr>
        <p:spPr>
          <a:xfrm>
            <a:off x="9411203" y="9565105"/>
            <a:ext cx="184731" cy="276999"/>
          </a:xfrm>
        </p:spPr>
        <p:txBody>
          <a:bodyPr wrap="none">
            <a:spAutoFit/>
          </a:bodyPr>
          <a:lstStyle/>
          <a:p>
            <a:endParaRPr lang="en-AU" dirty="0"/>
          </a:p>
        </p:txBody>
      </p:sp>
      <p:sp>
        <p:nvSpPr>
          <p:cNvPr id="6" name="Header Placeholder 5">
            <a:extLst>
              <a:ext uri="{FF2B5EF4-FFF2-40B4-BE49-F238E27FC236}">
                <a16:creationId xmlns:a16="http://schemas.microsoft.com/office/drawing/2014/main" id="{79F62AC9-06B5-FE47-04D6-18BB19DB7CB8}"/>
              </a:ext>
            </a:extLst>
          </p:cNvPr>
          <p:cNvSpPr>
            <a:spLocks noGrp="1"/>
          </p:cNvSpPr>
          <p:nvPr>
            <p:ph type="hdr" sz="quarter"/>
          </p:nvPr>
        </p:nvSpPr>
        <p:spPr>
          <a:xfrm>
            <a:off x="9411203" y="2"/>
            <a:ext cx="184731" cy="276999"/>
          </a:xfrm>
        </p:spPr>
        <p:txBody>
          <a:bodyPr wrap="none">
            <a:spAutoFit/>
          </a:bodyPr>
          <a:lstStyle/>
          <a:p>
            <a:endParaRPr lang="en-AU" dirty="0"/>
          </a:p>
        </p:txBody>
      </p:sp>
    </p:spTree>
    <p:extLst>
      <p:ext uri="{BB962C8B-B14F-4D97-AF65-F5344CB8AC3E}">
        <p14:creationId xmlns:p14="http://schemas.microsoft.com/office/powerpoint/2010/main" val="1935639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BF4119-E06B-3226-537C-BCE7DE4D5F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574AEA-A9E1-218F-5EFC-ABD7B9CEB1AD}"/>
              </a:ext>
            </a:extLst>
          </p:cNvPr>
          <p:cNvSpPr>
            <a:spLocks noGrp="1" noRot="1" noChangeAspect="1"/>
          </p:cNvSpPr>
          <p:nvPr>
            <p:ph type="sldImg"/>
          </p:nvPr>
        </p:nvSpPr>
        <p:spPr>
          <a:xfrm>
            <a:off x="422275" y="1243013"/>
            <a:ext cx="5962650" cy="3354387"/>
          </a:xfrm>
        </p:spPr>
        <p:txBody>
          <a:bodyPr/>
          <a:lstStyle/>
          <a:p>
            <a:endParaRPr lang="en-AU" dirty="0"/>
          </a:p>
        </p:txBody>
      </p:sp>
      <p:sp>
        <p:nvSpPr>
          <p:cNvPr id="3" name="Notes Placeholder 2">
            <a:extLst>
              <a:ext uri="{FF2B5EF4-FFF2-40B4-BE49-F238E27FC236}">
                <a16:creationId xmlns:a16="http://schemas.microsoft.com/office/drawing/2014/main" id="{1A7E729C-5E11-4EC8-01D0-5F46618B6A3D}"/>
              </a:ext>
            </a:extLst>
          </p:cNvPr>
          <p:cNvSpPr>
            <a:spLocks noGrp="1"/>
          </p:cNvSpPr>
          <p:nvPr>
            <p:ph type="body" idx="1"/>
          </p:nvPr>
        </p:nvSpPr>
        <p:spPr/>
        <p:txBody>
          <a:bodyPr/>
          <a:lstStyle/>
          <a:p>
            <a:pPr marL="0" marR="0" lvl="0" indent="0" algn="l" defTabSz="1238921" rtl="0" eaLnBrk="1" fontAlgn="auto" latinLnBrk="0" hangingPunct="1">
              <a:lnSpc>
                <a:spcPct val="120000"/>
              </a:lnSpc>
              <a:spcBef>
                <a:spcPts val="1200"/>
              </a:spcBef>
              <a:spcAft>
                <a:spcPts val="0"/>
              </a:spcAft>
              <a:buClrTx/>
              <a:buSzTx/>
              <a:buFontTx/>
              <a:buNone/>
              <a:tabLst/>
              <a:defRPr/>
            </a:pPr>
            <a:r>
              <a:rPr lang="en-GB" sz="2000" b="0" dirty="0">
                <a:solidFill>
                  <a:srgbClr val="414042"/>
                </a:solidFill>
                <a:latin typeface="Arial" panose="020B0604020202020204" pitchFamily="34" charset="0"/>
                <a:cs typeface="Arial" panose="020B0604020202020204" pitchFamily="34" charset="0"/>
              </a:rPr>
              <a:t>Six of the world’s seven species of sea turtles are found in Australian waters. The common names of these six turtles are shown in the left column.</a:t>
            </a:r>
            <a:r>
              <a:rPr lang="en-GB" sz="2000" b="0" i="0" dirty="0">
                <a:solidFill>
                  <a:srgbClr val="414042"/>
                </a:solidFill>
                <a:latin typeface="Arial" panose="020B0604020202020204" pitchFamily="34" charset="0"/>
                <a:cs typeface="Arial" panose="020B0604020202020204" pitchFamily="34" charset="0"/>
              </a:rPr>
              <a:t> </a:t>
            </a:r>
            <a:r>
              <a:rPr lang="en-GB" sz="2000" b="0" i="0" kern="1200" dirty="0">
                <a:solidFill>
                  <a:schemeClr val="tx1"/>
                </a:solidFill>
                <a:effectLst/>
                <a:latin typeface="Arial"/>
                <a:cs typeface="Arial"/>
              </a:rPr>
              <a:t>A common name is a local, everyday name that can vary by people, region and language. </a:t>
            </a:r>
            <a:r>
              <a:rPr lang="en-GB" sz="2000" b="0" i="0" kern="1200" dirty="0">
                <a:solidFill>
                  <a:schemeClr val="tx1"/>
                </a:solidFill>
                <a:effectLst/>
                <a:latin typeface="Arial" panose="020B0604020202020204" pitchFamily="34" charset="0"/>
                <a:cs typeface="Arial" panose="020B0604020202020204" pitchFamily="34" charset="0"/>
              </a:rPr>
              <a:t> </a:t>
            </a:r>
            <a:r>
              <a:rPr lang="en-GB" sz="2000" b="0" i="0" kern="1200" dirty="0">
                <a:solidFill>
                  <a:schemeClr val="tx1"/>
                </a:solidFill>
                <a:effectLst/>
                <a:latin typeface="Arial"/>
                <a:cs typeface="Arial"/>
              </a:rPr>
              <a:t>A scientific name is a standardised, universal name that is Latin based and is written in italics, with the Genus name (capital letter) and species name (lowercase). </a:t>
            </a:r>
            <a:endParaRPr lang="en-GB" sz="2000" b="0" i="0" dirty="0">
              <a:solidFill>
                <a:srgbClr val="414042"/>
              </a:solidFill>
              <a:latin typeface="Arial"/>
              <a:cs typeface="Arial"/>
            </a:endParaRPr>
          </a:p>
          <a:p>
            <a:pPr marL="0" marR="0" lvl="0" indent="0" algn="l" defTabSz="1238921" rtl="0" eaLnBrk="1" fontAlgn="auto" latinLnBrk="0" hangingPunct="1">
              <a:lnSpc>
                <a:spcPct val="120000"/>
              </a:lnSpc>
              <a:spcBef>
                <a:spcPts val="1200"/>
              </a:spcBef>
              <a:spcAft>
                <a:spcPts val="0"/>
              </a:spcAft>
              <a:buClrTx/>
              <a:buSzTx/>
              <a:buFontTx/>
              <a:buNone/>
              <a:tabLst/>
              <a:defRPr/>
            </a:pPr>
            <a:r>
              <a:rPr lang="en-GB" sz="2000" b="0" dirty="0">
                <a:solidFill>
                  <a:srgbClr val="414042"/>
                </a:solidFill>
                <a:latin typeface="Arial" panose="020B0604020202020204" pitchFamily="34" charset="0"/>
                <a:cs typeface="Arial" panose="020B0604020202020204" pitchFamily="34" charset="0"/>
              </a:rPr>
              <a:t>The six species found in Australian waters are:</a:t>
            </a:r>
          </a:p>
          <a:p>
            <a:pPr marL="342900" indent="-342900">
              <a:buFont typeface="Arial" panose="020B0604020202020204" pitchFamily="34" charset="0"/>
              <a:buChar char="•"/>
            </a:pPr>
            <a:r>
              <a:rPr lang="en-GB" sz="2000" b="0" dirty="0">
                <a:latin typeface="Arial"/>
                <a:cs typeface="Arial"/>
              </a:rPr>
              <a:t>Green </a:t>
            </a:r>
            <a:r>
              <a:rPr lang="en-GB" sz="2000" dirty="0">
                <a:latin typeface="Arial"/>
                <a:cs typeface="Arial"/>
              </a:rPr>
              <a:t>Turtle</a:t>
            </a:r>
            <a:r>
              <a:rPr lang="en-GB" sz="2000" b="0" dirty="0">
                <a:latin typeface="Arial"/>
                <a:cs typeface="Arial"/>
              </a:rPr>
              <a:t> </a:t>
            </a:r>
            <a:r>
              <a:rPr lang="en-GB" sz="2000" dirty="0">
                <a:latin typeface="Arial"/>
                <a:cs typeface="Arial"/>
              </a:rPr>
              <a:t> </a:t>
            </a:r>
            <a:r>
              <a:rPr lang="en-GB" sz="2000" b="0" i="1" dirty="0">
                <a:latin typeface="Arial"/>
                <a:cs typeface="Arial"/>
              </a:rPr>
              <a:t>- Chelonia mydas</a:t>
            </a:r>
          </a:p>
          <a:p>
            <a:pPr marL="342900" indent="-342900">
              <a:buFont typeface="Arial" panose="020B0604020202020204" pitchFamily="34" charset="0"/>
              <a:buChar char="•"/>
            </a:pPr>
            <a:r>
              <a:rPr lang="en-GB" sz="2000" b="0" dirty="0">
                <a:latin typeface="Arial"/>
                <a:cs typeface="Arial"/>
              </a:rPr>
              <a:t>Hawksbill </a:t>
            </a:r>
            <a:r>
              <a:rPr lang="en-GB" sz="2000" dirty="0">
                <a:latin typeface="Arial"/>
                <a:cs typeface="Arial"/>
              </a:rPr>
              <a:t>Turtle </a:t>
            </a:r>
            <a:r>
              <a:rPr lang="en-GB" sz="2000" b="0" dirty="0">
                <a:latin typeface="Arial"/>
                <a:cs typeface="Arial"/>
              </a:rPr>
              <a:t>- </a:t>
            </a:r>
            <a:r>
              <a:rPr lang="en-GB" sz="2000" b="0" i="1" dirty="0">
                <a:latin typeface="Arial"/>
                <a:cs typeface="Arial"/>
              </a:rPr>
              <a:t>Eretmochelys imbricata</a:t>
            </a:r>
          </a:p>
          <a:p>
            <a:pPr marL="342900" indent="-342900">
              <a:buFont typeface="Arial" panose="020B0604020202020204" pitchFamily="34" charset="0"/>
              <a:buChar char="•"/>
            </a:pPr>
            <a:r>
              <a:rPr lang="en-GB" sz="2000" b="0" dirty="0">
                <a:latin typeface="Arial"/>
                <a:cs typeface="Arial"/>
              </a:rPr>
              <a:t>Leatherback </a:t>
            </a:r>
            <a:r>
              <a:rPr lang="en-GB" sz="2000" dirty="0">
                <a:latin typeface="Arial"/>
                <a:cs typeface="Arial"/>
              </a:rPr>
              <a:t>Turtle </a:t>
            </a:r>
            <a:r>
              <a:rPr lang="en-GB" sz="2000" b="0" dirty="0">
                <a:latin typeface="Arial"/>
                <a:cs typeface="Arial"/>
              </a:rPr>
              <a:t>- </a:t>
            </a:r>
            <a:r>
              <a:rPr lang="en-GB" sz="2000" b="0" i="1" dirty="0">
                <a:latin typeface="Arial"/>
                <a:cs typeface="Arial"/>
              </a:rPr>
              <a:t>Dermochelys coriacea</a:t>
            </a:r>
          </a:p>
          <a:p>
            <a:pPr marL="342900" indent="-342900">
              <a:buFont typeface="Arial" panose="020B0604020202020204" pitchFamily="34" charset="0"/>
              <a:buChar char="•"/>
            </a:pPr>
            <a:r>
              <a:rPr lang="en-GB" sz="2000" b="0" dirty="0">
                <a:latin typeface="Arial"/>
                <a:cs typeface="Arial"/>
              </a:rPr>
              <a:t>Olive Ridley </a:t>
            </a:r>
            <a:r>
              <a:rPr lang="en-GB" sz="2000" dirty="0">
                <a:latin typeface="Arial"/>
                <a:cs typeface="Arial"/>
              </a:rPr>
              <a:t>Turtle-</a:t>
            </a:r>
            <a:r>
              <a:rPr lang="en-GB" sz="2000" b="0" dirty="0">
                <a:latin typeface="Arial"/>
                <a:cs typeface="Arial"/>
              </a:rPr>
              <a:t> </a:t>
            </a:r>
            <a:r>
              <a:rPr lang="en-GB" sz="2000" b="0" i="1" dirty="0">
                <a:latin typeface="Arial"/>
                <a:cs typeface="Arial"/>
              </a:rPr>
              <a:t>Lepidochelys olivacea</a:t>
            </a:r>
          </a:p>
          <a:p>
            <a:pPr marL="342900" indent="-342900">
              <a:buFont typeface="Arial" panose="020B0604020202020204" pitchFamily="34" charset="0"/>
              <a:buChar char="•"/>
            </a:pPr>
            <a:r>
              <a:rPr lang="en-GB" sz="2000" b="0" dirty="0">
                <a:latin typeface="Arial"/>
                <a:cs typeface="Arial"/>
              </a:rPr>
              <a:t>Loggerhead </a:t>
            </a:r>
            <a:r>
              <a:rPr lang="en-GB" sz="2000" dirty="0">
                <a:latin typeface="Arial"/>
                <a:cs typeface="Arial"/>
              </a:rPr>
              <a:t>Turtle </a:t>
            </a:r>
            <a:r>
              <a:rPr lang="en-GB" sz="2000" b="0" dirty="0">
                <a:latin typeface="Arial"/>
                <a:cs typeface="Arial"/>
              </a:rPr>
              <a:t>- </a:t>
            </a:r>
            <a:r>
              <a:rPr lang="en-GB" sz="2000" b="0" i="1" dirty="0">
                <a:latin typeface="Arial"/>
                <a:cs typeface="Arial"/>
              </a:rPr>
              <a:t>Caretta caretta</a:t>
            </a:r>
          </a:p>
          <a:p>
            <a:pPr marL="342900" indent="-342900">
              <a:buFont typeface="Arial" panose="020B0604020202020204" pitchFamily="34" charset="0"/>
              <a:buChar char="•"/>
            </a:pPr>
            <a:r>
              <a:rPr lang="en-GB" sz="2000" dirty="0">
                <a:latin typeface="Arial"/>
                <a:cs typeface="Arial"/>
              </a:rPr>
              <a:t>Flatback Turtle </a:t>
            </a:r>
            <a:r>
              <a:rPr lang="en-GB" sz="2000" b="0" dirty="0">
                <a:latin typeface="Arial"/>
                <a:cs typeface="Arial"/>
              </a:rPr>
              <a:t>- </a:t>
            </a:r>
            <a:r>
              <a:rPr lang="en-GB" sz="2000" b="0" i="1" dirty="0">
                <a:latin typeface="Arial"/>
                <a:cs typeface="Arial"/>
              </a:rPr>
              <a:t>Natator depressus</a:t>
            </a:r>
            <a:endParaRPr lang="en-GB" sz="2000" b="0" i="1" dirty="0">
              <a:solidFill>
                <a:srgbClr val="414042"/>
              </a:solidFill>
              <a:latin typeface="Arial"/>
              <a:cs typeface="Arial"/>
            </a:endParaRPr>
          </a:p>
          <a:p>
            <a:pPr marL="0" indent="0">
              <a:buFont typeface="Arial" panose="020B0604020202020204" pitchFamily="34" charset="0"/>
              <a:buNone/>
            </a:pPr>
            <a:r>
              <a:rPr lang="en-GB" sz="2000" b="0" dirty="0">
                <a:solidFill>
                  <a:srgbClr val="414042"/>
                </a:solidFill>
                <a:latin typeface="Arial" panose="020B0604020202020204" pitchFamily="34" charset="0"/>
                <a:cs typeface="Arial" panose="020B0604020202020204" pitchFamily="34" charset="0"/>
              </a:rPr>
              <a:t>The seventh species is the </a:t>
            </a:r>
            <a:r>
              <a:rPr lang="en-AU" sz="2000" b="0" i="0" kern="1200" dirty="0">
                <a:solidFill>
                  <a:schemeClr val="tx1"/>
                </a:solidFill>
                <a:effectLst/>
                <a:latin typeface="Arial"/>
                <a:cs typeface="Arial"/>
              </a:rPr>
              <a:t>Kemp’s Ridley turtle </a:t>
            </a:r>
            <a:r>
              <a:rPr lang="en-AU" sz="2000" i="0" dirty="0">
                <a:latin typeface="Arial"/>
                <a:cs typeface="Arial"/>
              </a:rPr>
              <a:t>(</a:t>
            </a:r>
            <a:r>
              <a:rPr lang="en-AU" sz="2000" b="0" i="1" u="none" kern="1200" dirty="0">
                <a:solidFill>
                  <a:schemeClr val="tx1"/>
                </a:solidFill>
                <a:effectLst/>
                <a:latin typeface="Arial"/>
                <a:cs typeface="Arial"/>
              </a:rPr>
              <a:t>Lepidochelys kempii</a:t>
            </a:r>
            <a:r>
              <a:rPr lang="en-AU" sz="2000" i="0" dirty="0">
                <a:latin typeface="Arial"/>
                <a:cs typeface="Arial"/>
              </a:rPr>
              <a:t>)</a:t>
            </a:r>
            <a:r>
              <a:rPr lang="en-AU" sz="2000" b="0" i="0" u="none" kern="1200" dirty="0">
                <a:solidFill>
                  <a:schemeClr val="tx1"/>
                </a:solidFill>
                <a:effectLst/>
                <a:latin typeface="Arial"/>
                <a:cs typeface="Arial"/>
              </a:rPr>
              <a:t> and </a:t>
            </a:r>
            <a:r>
              <a:rPr lang="en-AU" sz="2000" i="0" dirty="0">
                <a:latin typeface="Arial"/>
                <a:cs typeface="Arial"/>
              </a:rPr>
              <a:t>is</a:t>
            </a:r>
            <a:r>
              <a:rPr lang="en-AU" sz="2000" b="0" i="0" kern="1200" dirty="0">
                <a:solidFill>
                  <a:schemeClr val="tx1"/>
                </a:solidFill>
                <a:effectLst/>
                <a:latin typeface="Arial"/>
                <a:cs typeface="Arial"/>
              </a:rPr>
              <a:t> found in the Northern Hemisphere (Gulf of Mexico and Atlantic Ocean). </a:t>
            </a:r>
            <a:endParaRPr lang="en-GB" sz="2000" b="0" dirty="0">
              <a:solidFill>
                <a:srgbClr val="414042"/>
              </a:solidFill>
              <a:latin typeface="Arial"/>
              <a:cs typeface="Arial"/>
            </a:endParaRPr>
          </a:p>
          <a:p>
            <a:pPr marL="0" marR="0" lvl="0" indent="0" algn="l" defTabSz="1238921" rtl="0" eaLnBrk="1" fontAlgn="auto" latinLnBrk="0" hangingPunct="1">
              <a:lnSpc>
                <a:spcPct val="120000"/>
              </a:lnSpc>
              <a:spcBef>
                <a:spcPts val="1200"/>
              </a:spcBef>
              <a:spcAft>
                <a:spcPts val="0"/>
              </a:spcAft>
              <a:buClrTx/>
              <a:buSzTx/>
              <a:buFontTx/>
              <a:buNone/>
              <a:tabLst/>
              <a:defRPr/>
            </a:pPr>
            <a:endParaRPr lang="en-GB" sz="2000" b="0" dirty="0">
              <a:solidFill>
                <a:srgbClr val="414042"/>
              </a:solidFill>
              <a:latin typeface="Arial"/>
              <a:cs typeface="Arial"/>
            </a:endParaRPr>
          </a:p>
          <a:p>
            <a:pPr marL="0" marR="0" lvl="0" indent="0" algn="l" defTabSz="1238921" rtl="0" eaLnBrk="1" fontAlgn="auto" latinLnBrk="0" hangingPunct="1">
              <a:lnSpc>
                <a:spcPct val="120000"/>
              </a:lnSpc>
              <a:spcBef>
                <a:spcPts val="1200"/>
              </a:spcBef>
              <a:spcAft>
                <a:spcPts val="0"/>
              </a:spcAft>
              <a:buClrTx/>
              <a:buSzTx/>
              <a:buFontTx/>
              <a:buNone/>
              <a:tabLst/>
              <a:defRPr/>
            </a:pPr>
            <a:r>
              <a:rPr lang="en-GB" sz="2000" b="0" dirty="0">
                <a:solidFill>
                  <a:srgbClr val="414042"/>
                </a:solidFill>
                <a:latin typeface="Arial"/>
                <a:cs typeface="Arial"/>
              </a:rPr>
              <a:t>Matching the turtles on the screen with the correct names, can be hard. Whilst we could take a guess, today we are going to learn how real scientists name and study sea turtles. </a:t>
            </a:r>
            <a:endParaRPr lang="en-GB" sz="2000" i="1" dirty="0">
              <a:latin typeface="Arial" panose="020B0604020202020204" pitchFamily="34" charset="0"/>
              <a:ea typeface="Calibri"/>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highlight>
                <a:srgbClr val="FFFF00"/>
              </a:highlight>
            </a:endParaRPr>
          </a:p>
        </p:txBody>
      </p:sp>
      <p:sp>
        <p:nvSpPr>
          <p:cNvPr id="4" name="Slide Number Placeholder 3">
            <a:extLst>
              <a:ext uri="{FF2B5EF4-FFF2-40B4-BE49-F238E27FC236}">
                <a16:creationId xmlns:a16="http://schemas.microsoft.com/office/drawing/2014/main" id="{D6AF45C3-66A9-3EE7-4E55-6A5BA68D9135}"/>
              </a:ext>
            </a:extLst>
          </p:cNvPr>
          <p:cNvSpPr>
            <a:spLocks noGrp="1"/>
          </p:cNvSpPr>
          <p:nvPr>
            <p:ph type="sldNum" sz="quarter" idx="5"/>
          </p:nvPr>
        </p:nvSpPr>
        <p:spPr/>
        <p:txBody>
          <a:bodyPr/>
          <a:lstStyle/>
          <a:p>
            <a:fld id="{6F3C7F03-7C3E-2F4C-9E6B-DF81B8AB10C4}" type="slidenum">
              <a:rPr lang="en-US" smtClean="0"/>
              <a:t>6</a:t>
            </a:fld>
            <a:endParaRPr lang="en-US" dirty="0"/>
          </a:p>
        </p:txBody>
      </p:sp>
      <p:sp>
        <p:nvSpPr>
          <p:cNvPr id="5" name="Footer Placeholder 4">
            <a:extLst>
              <a:ext uri="{FF2B5EF4-FFF2-40B4-BE49-F238E27FC236}">
                <a16:creationId xmlns:a16="http://schemas.microsoft.com/office/drawing/2014/main" id="{C2C0D2CE-6390-CB97-27FC-CB713CE0FF23}"/>
              </a:ext>
            </a:extLst>
          </p:cNvPr>
          <p:cNvSpPr>
            <a:spLocks noGrp="1"/>
          </p:cNvSpPr>
          <p:nvPr>
            <p:ph type="ftr" sz="quarter" idx="4"/>
          </p:nvPr>
        </p:nvSpPr>
        <p:spPr>
          <a:xfrm>
            <a:off x="9411203" y="12711987"/>
            <a:ext cx="184731" cy="276999"/>
          </a:xfrm>
        </p:spPr>
        <p:txBody>
          <a:bodyPr wrap="none">
            <a:spAutoFit/>
          </a:bodyPr>
          <a:lstStyle/>
          <a:p>
            <a:endParaRPr lang="en-AU" dirty="0"/>
          </a:p>
        </p:txBody>
      </p:sp>
      <p:sp>
        <p:nvSpPr>
          <p:cNvPr id="6" name="Header Placeholder 5">
            <a:extLst>
              <a:ext uri="{FF2B5EF4-FFF2-40B4-BE49-F238E27FC236}">
                <a16:creationId xmlns:a16="http://schemas.microsoft.com/office/drawing/2014/main" id="{B180DEBD-7D1B-C65F-04F9-65E37B9763B5}"/>
              </a:ext>
            </a:extLst>
          </p:cNvPr>
          <p:cNvSpPr>
            <a:spLocks noGrp="1"/>
          </p:cNvSpPr>
          <p:nvPr>
            <p:ph type="hdr" sz="quarter"/>
          </p:nvPr>
        </p:nvSpPr>
        <p:spPr>
          <a:xfrm>
            <a:off x="9411203" y="2"/>
            <a:ext cx="184731" cy="276999"/>
          </a:xfrm>
        </p:spPr>
        <p:txBody>
          <a:bodyPr wrap="none">
            <a:spAutoFit/>
          </a:bodyPr>
          <a:lstStyle/>
          <a:p>
            <a:endParaRPr lang="en-AU" dirty="0"/>
          </a:p>
        </p:txBody>
      </p:sp>
    </p:spTree>
    <p:extLst>
      <p:ext uri="{BB962C8B-B14F-4D97-AF65-F5344CB8AC3E}">
        <p14:creationId xmlns:p14="http://schemas.microsoft.com/office/powerpoint/2010/main" val="3346259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EB3505-B508-252B-2697-D1E4BBF53F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A7CF92-5A02-5CC3-AD3D-A7654AD85491}"/>
              </a:ext>
            </a:extLst>
          </p:cNvPr>
          <p:cNvSpPr>
            <a:spLocks noGrp="1" noRot="1" noChangeAspect="1"/>
          </p:cNvSpPr>
          <p:nvPr>
            <p:ph type="sldImg"/>
          </p:nvPr>
        </p:nvSpPr>
        <p:spPr>
          <a:xfrm>
            <a:off x="422275" y="1243013"/>
            <a:ext cx="5962650" cy="3354387"/>
          </a:xfrm>
        </p:spPr>
        <p:txBody>
          <a:bodyPr/>
          <a:lstStyle/>
          <a:p>
            <a:endParaRPr lang="en-AU" dirty="0"/>
          </a:p>
        </p:txBody>
      </p:sp>
      <p:sp>
        <p:nvSpPr>
          <p:cNvPr id="3" name="Notes Placeholder 2">
            <a:extLst>
              <a:ext uri="{FF2B5EF4-FFF2-40B4-BE49-F238E27FC236}">
                <a16:creationId xmlns:a16="http://schemas.microsoft.com/office/drawing/2014/main" id="{379BA725-0178-C1DD-49B5-6597BCD176C8}"/>
              </a:ext>
            </a:extLst>
          </p:cNvPr>
          <p:cNvSpPr>
            <a:spLocks noGrp="1"/>
          </p:cNvSpPr>
          <p:nvPr>
            <p:ph type="body" idx="1"/>
          </p:nvPr>
        </p:nvSpPr>
        <p:spPr/>
        <p:txBody>
          <a:bodyPr/>
          <a:lstStyle/>
          <a:p>
            <a:r>
              <a:rPr lang="en-GB" sz="2000" dirty="0">
                <a:latin typeface="Arial"/>
                <a:cs typeface="Arial"/>
              </a:rPr>
              <a:t>Scientists record data of sea turtles to help support decisions on how to best manage, conserve and protect turtle populations and habitats. Today, we will learn to complete three tasks like turtle scientists.</a:t>
            </a:r>
          </a:p>
          <a:p>
            <a:endParaRPr lang="en-GB" sz="2000" dirty="0">
              <a:latin typeface="Arial" panose="020B0604020202020204" pitchFamily="34" charset="0"/>
              <a:cs typeface="Arial" panose="020B0604020202020204" pitchFamily="34" charset="0"/>
            </a:endParaRPr>
          </a:p>
          <a:p>
            <a:pPr marL="0" marR="0" lvl="0" indent="0" algn="l" defTabSz="1238921"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2000" b="1" dirty="0">
                <a:latin typeface="Arial"/>
                <a:cs typeface="Arial"/>
              </a:rPr>
              <a:t>Species Identification </a:t>
            </a:r>
            <a:r>
              <a:rPr lang="en-GB" sz="2000" b="0" dirty="0">
                <a:latin typeface="Arial"/>
                <a:cs typeface="Arial"/>
              </a:rPr>
              <a:t>– scientists use an identification key to determine the species of turtle.</a:t>
            </a:r>
            <a:endParaRPr lang="en-GB" sz="2000" b="0" i="1" dirty="0">
              <a:latin typeface="Arial"/>
              <a:cs typeface="Arial"/>
            </a:endParaRPr>
          </a:p>
          <a:p>
            <a:pPr marL="0" marR="0" lvl="0" indent="0" algn="l" defTabSz="1238921"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2000" b="1" dirty="0">
                <a:latin typeface="Arial"/>
                <a:cs typeface="Arial"/>
              </a:rPr>
              <a:t>Diet </a:t>
            </a:r>
            <a:r>
              <a:rPr lang="en-GB" sz="2000" b="0" dirty="0">
                <a:latin typeface="Arial"/>
                <a:cs typeface="Arial"/>
              </a:rPr>
              <a:t>– s</a:t>
            </a:r>
            <a:r>
              <a:rPr lang="en-GB" sz="2000" dirty="0">
                <a:latin typeface="Arial"/>
                <a:cs typeface="Arial"/>
              </a:rPr>
              <a:t>cientists study the diets of sea turtles</a:t>
            </a:r>
            <a:r>
              <a:rPr lang="en-GB" sz="2000" b="0" dirty="0">
                <a:latin typeface="Arial"/>
                <a:cs typeface="Arial"/>
              </a:rPr>
              <a:t> to understand ecological roles</a:t>
            </a:r>
            <a:r>
              <a:rPr lang="en-GB" sz="2000" dirty="0">
                <a:latin typeface="Arial"/>
                <a:cs typeface="Arial"/>
              </a:rPr>
              <a:t>, to manage and </a:t>
            </a:r>
            <a:r>
              <a:rPr lang="en-GB" sz="2000" b="0" dirty="0">
                <a:latin typeface="Arial"/>
                <a:cs typeface="Arial"/>
              </a:rPr>
              <a:t>protect food sources,</a:t>
            </a:r>
            <a:r>
              <a:rPr lang="en-GB" sz="2000" dirty="0">
                <a:latin typeface="Arial"/>
                <a:cs typeface="Arial"/>
              </a:rPr>
              <a:t> and</a:t>
            </a:r>
            <a:r>
              <a:rPr lang="en-GB" sz="2000" b="0" dirty="0">
                <a:latin typeface="Arial"/>
                <a:cs typeface="Arial"/>
              </a:rPr>
              <a:t> </a:t>
            </a:r>
            <a:r>
              <a:rPr lang="en-GB" sz="2000" dirty="0">
                <a:latin typeface="Arial"/>
                <a:cs typeface="Arial"/>
              </a:rPr>
              <a:t>monitor </a:t>
            </a:r>
            <a:r>
              <a:rPr lang="en-GB" sz="2000" b="0" dirty="0">
                <a:latin typeface="Arial"/>
                <a:cs typeface="Arial"/>
              </a:rPr>
              <a:t>the health of the marine environment such as seagrass beds or coral reefs.</a:t>
            </a:r>
            <a:endParaRPr lang="en-GB" sz="2000" dirty="0">
              <a:latin typeface="Arial" panose="020B0604020202020204" pitchFamily="34" charset="0"/>
              <a:cs typeface="Arial" panose="020B0604020202020204" pitchFamily="34" charset="0"/>
            </a:endParaRPr>
          </a:p>
          <a:p>
            <a:pPr>
              <a:defRPr/>
            </a:pPr>
            <a:r>
              <a:rPr lang="en-AU" sz="2000" b="1" dirty="0">
                <a:latin typeface="Arial"/>
                <a:cs typeface="Arial"/>
              </a:rPr>
              <a:t>Carapace (shell) length </a:t>
            </a:r>
            <a:r>
              <a:rPr lang="en-AU" sz="2000" b="0" dirty="0">
                <a:latin typeface="Arial"/>
                <a:cs typeface="Arial"/>
              </a:rPr>
              <a:t>– is measured by scientists to</a:t>
            </a:r>
            <a:r>
              <a:rPr lang="en-AU" sz="2000" b="1" dirty="0">
                <a:latin typeface="Arial"/>
                <a:cs typeface="Arial"/>
              </a:rPr>
              <a:t> </a:t>
            </a:r>
            <a:r>
              <a:rPr lang="en-AU" sz="2000" dirty="0">
                <a:latin typeface="Arial"/>
                <a:cs typeface="Arial"/>
              </a:rPr>
              <a:t>assess a sea turtle’s growth rate, age, health or breeding status. Carapace length data can be combined with weight data to compare length to weight relationships. This can in turn be used to determine if a turtle is healthy or underweight. </a:t>
            </a:r>
            <a:r>
              <a:rPr lang="en-GB" sz="2000" dirty="0">
                <a:latin typeface="Arial"/>
                <a:cs typeface="Arial"/>
              </a:rPr>
              <a:t>Carapace length is often recorded for female sea turtles as it is easier to measure them on nesting beaches. </a:t>
            </a:r>
          </a:p>
          <a:p>
            <a:pPr>
              <a:defRPr/>
            </a:pPr>
            <a:endParaRPr lang="en-GB" sz="2000" dirty="0">
              <a:latin typeface="Arial"/>
              <a:cs typeface="Arial"/>
            </a:endParaRPr>
          </a:p>
          <a:p>
            <a:pPr>
              <a:defRPr/>
            </a:pPr>
            <a:r>
              <a:rPr lang="en-GB" sz="2000" dirty="0">
                <a:latin typeface="Arial"/>
                <a:cs typeface="Arial"/>
              </a:rPr>
              <a:t>Turtle scientists may also record:</a:t>
            </a:r>
          </a:p>
          <a:p>
            <a:pPr>
              <a:defRPr/>
            </a:pPr>
            <a:r>
              <a:rPr lang="en-GB" sz="2000" b="1" dirty="0">
                <a:latin typeface="Arial"/>
                <a:cs typeface="Arial"/>
              </a:rPr>
              <a:t>Eggs </a:t>
            </a:r>
            <a:r>
              <a:rPr lang="en-GB" sz="2000" dirty="0">
                <a:latin typeface="Arial"/>
                <a:cs typeface="Arial"/>
              </a:rPr>
              <a:t>- the number is counted to understand breeding success.</a:t>
            </a:r>
          </a:p>
          <a:p>
            <a:pPr>
              <a:defRPr/>
            </a:pPr>
            <a:r>
              <a:rPr lang="en-GB" sz="2000" b="1" dirty="0">
                <a:latin typeface="Arial"/>
                <a:cs typeface="Arial"/>
              </a:rPr>
              <a:t>Movement and distribution </a:t>
            </a:r>
            <a:r>
              <a:rPr lang="en-GB" sz="2000" b="0" dirty="0">
                <a:latin typeface="Arial"/>
                <a:cs typeface="Arial"/>
              </a:rPr>
              <a:t>-</a:t>
            </a:r>
            <a:r>
              <a:rPr lang="en-GB" sz="2000" b="1" dirty="0">
                <a:latin typeface="Arial"/>
                <a:cs typeface="Arial"/>
              </a:rPr>
              <a:t> </a:t>
            </a:r>
            <a:r>
              <a:rPr lang="en-GB" sz="2000" b="0" dirty="0">
                <a:latin typeface="Arial"/>
                <a:cs typeface="Arial"/>
              </a:rPr>
              <a:t>scientists study movement, migrations and habitat use to identify areas that are important for turtle conservation.</a:t>
            </a:r>
          </a:p>
          <a:p>
            <a:pPr marL="0" marR="0" lvl="0" indent="0" algn="l" defTabSz="1238921" rtl="0" eaLnBrk="1" fontAlgn="auto" latinLnBrk="0" hangingPunct="1">
              <a:lnSpc>
                <a:spcPct val="100000"/>
              </a:lnSpc>
              <a:spcBef>
                <a:spcPts val="0"/>
              </a:spcBef>
              <a:spcAft>
                <a:spcPts val="0"/>
              </a:spcAft>
              <a:buClrTx/>
              <a:buSzTx/>
              <a:buFontTx/>
              <a:buNone/>
              <a:tabLst/>
              <a:defRPr/>
            </a:pPr>
            <a:r>
              <a:rPr lang="en-GB" sz="2000" b="1" dirty="0">
                <a:latin typeface="Arial"/>
                <a:ea typeface="Calibri"/>
                <a:cs typeface="Arial"/>
              </a:rPr>
              <a:t>Internal and external features </a:t>
            </a:r>
            <a:r>
              <a:rPr lang="en-GB" sz="2000" b="0" dirty="0">
                <a:latin typeface="Arial"/>
                <a:ea typeface="Calibri"/>
                <a:cs typeface="Arial"/>
              </a:rPr>
              <a:t>- </a:t>
            </a:r>
            <a:r>
              <a:rPr lang="en-GB" sz="2000" dirty="0">
                <a:latin typeface="Arial"/>
                <a:ea typeface="Calibri"/>
                <a:cs typeface="Arial"/>
              </a:rPr>
              <a:t>of sea turtles. </a:t>
            </a:r>
          </a:p>
          <a:p>
            <a:pPr marL="0" indent="0">
              <a:buFont typeface="+mj-lt"/>
              <a:buNone/>
            </a:pPr>
            <a:endParaRPr lang="en-GB" sz="2000" dirty="0">
              <a:latin typeface="Arial" panose="020B0604020202020204" pitchFamily="34" charset="0"/>
              <a:cs typeface="Arial" panose="020B0604020202020204" pitchFamily="34" charset="0"/>
            </a:endParaRPr>
          </a:p>
          <a:p>
            <a:pPr marL="0" indent="0">
              <a:buFont typeface="+mj-lt"/>
              <a:buNone/>
            </a:pPr>
            <a:endParaRPr lang="en-GB" u="none" dirty="0"/>
          </a:p>
        </p:txBody>
      </p:sp>
      <p:sp>
        <p:nvSpPr>
          <p:cNvPr id="4" name="Slide Number Placeholder 3">
            <a:extLst>
              <a:ext uri="{FF2B5EF4-FFF2-40B4-BE49-F238E27FC236}">
                <a16:creationId xmlns:a16="http://schemas.microsoft.com/office/drawing/2014/main" id="{550B33D9-AAD5-FDB3-E875-05E1A74E176E}"/>
              </a:ext>
            </a:extLst>
          </p:cNvPr>
          <p:cNvSpPr>
            <a:spLocks noGrp="1"/>
          </p:cNvSpPr>
          <p:nvPr>
            <p:ph type="sldNum" sz="quarter" idx="5"/>
          </p:nvPr>
        </p:nvSpPr>
        <p:spPr/>
        <p:txBody>
          <a:bodyPr/>
          <a:lstStyle/>
          <a:p>
            <a:fld id="{6F3C7F03-7C3E-2F4C-9E6B-DF81B8AB10C4}" type="slidenum">
              <a:rPr lang="en-US" smtClean="0"/>
              <a:t>7</a:t>
            </a:fld>
            <a:endParaRPr lang="en-US" dirty="0"/>
          </a:p>
        </p:txBody>
      </p:sp>
      <p:sp>
        <p:nvSpPr>
          <p:cNvPr id="5" name="Footer Placeholder 4">
            <a:extLst>
              <a:ext uri="{FF2B5EF4-FFF2-40B4-BE49-F238E27FC236}">
                <a16:creationId xmlns:a16="http://schemas.microsoft.com/office/drawing/2014/main" id="{83D15E15-7DD2-44F1-501D-EA55F428ADE4}"/>
              </a:ext>
            </a:extLst>
          </p:cNvPr>
          <p:cNvSpPr>
            <a:spLocks noGrp="1"/>
          </p:cNvSpPr>
          <p:nvPr>
            <p:ph type="ftr" sz="quarter" idx="4"/>
          </p:nvPr>
        </p:nvSpPr>
        <p:spPr>
          <a:xfrm>
            <a:off x="9411203" y="9565105"/>
            <a:ext cx="184731" cy="276999"/>
          </a:xfrm>
        </p:spPr>
        <p:txBody>
          <a:bodyPr wrap="none">
            <a:spAutoFit/>
          </a:bodyPr>
          <a:lstStyle/>
          <a:p>
            <a:endParaRPr lang="en-AU" dirty="0"/>
          </a:p>
        </p:txBody>
      </p:sp>
      <p:sp>
        <p:nvSpPr>
          <p:cNvPr id="6" name="Header Placeholder 5">
            <a:extLst>
              <a:ext uri="{FF2B5EF4-FFF2-40B4-BE49-F238E27FC236}">
                <a16:creationId xmlns:a16="http://schemas.microsoft.com/office/drawing/2014/main" id="{116A4F2A-2DFD-2433-073E-9D7F162DF70F}"/>
              </a:ext>
            </a:extLst>
          </p:cNvPr>
          <p:cNvSpPr>
            <a:spLocks noGrp="1"/>
          </p:cNvSpPr>
          <p:nvPr>
            <p:ph type="hdr" sz="quarter"/>
          </p:nvPr>
        </p:nvSpPr>
        <p:spPr>
          <a:xfrm>
            <a:off x="9411203" y="2"/>
            <a:ext cx="184731" cy="276999"/>
          </a:xfrm>
        </p:spPr>
        <p:txBody>
          <a:bodyPr wrap="none">
            <a:spAutoFit/>
          </a:bodyPr>
          <a:lstStyle/>
          <a:p>
            <a:endParaRPr lang="en-AU" dirty="0"/>
          </a:p>
        </p:txBody>
      </p:sp>
    </p:spTree>
    <p:extLst>
      <p:ext uri="{BB962C8B-B14F-4D97-AF65-F5344CB8AC3E}">
        <p14:creationId xmlns:p14="http://schemas.microsoft.com/office/powerpoint/2010/main" val="14535715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21CC0-C653-D21A-612A-B42A8FC364AA}"/>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A8F37A25-9E6A-89E1-28CB-2C4227DC834A}"/>
              </a:ext>
            </a:extLst>
          </p:cNvPr>
          <p:cNvSpPr>
            <a:spLocks noGrp="1" noRot="1" noChangeAspect="1" noTextEdit="1"/>
          </p:cNvSpPr>
          <p:nvPr>
            <p:ph type="sldImg"/>
          </p:nvPr>
        </p:nvSpPr>
        <p:spPr>
          <a:xfrm>
            <a:off x="-220663" y="809625"/>
            <a:ext cx="7199313" cy="4051300"/>
          </a:xfrm>
          <a:ln/>
        </p:spPr>
        <p:txBody>
          <a:bodyPr/>
          <a:lstStyle/>
          <a:p>
            <a:endParaRPr lang="en-AU" dirty="0"/>
          </a:p>
        </p:txBody>
      </p:sp>
      <p:sp>
        <p:nvSpPr>
          <p:cNvPr id="6147" name="Notes Placeholder 2">
            <a:extLst>
              <a:ext uri="{FF2B5EF4-FFF2-40B4-BE49-F238E27FC236}">
                <a16:creationId xmlns:a16="http://schemas.microsoft.com/office/drawing/2014/main" id="{E3534842-E0AF-E7B2-5DFA-41444A7B03A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GB" sz="2000" b="0" dirty="0">
                <a:solidFill>
                  <a:srgbClr val="414042"/>
                </a:solidFill>
                <a:latin typeface="Arial" panose="020B0604020202020204" pitchFamily="34" charset="0"/>
                <a:cs typeface="Arial" panose="020B0604020202020204" pitchFamily="34" charset="0"/>
              </a:rPr>
              <a:t>Before we can collate data like scientists, we should stop for a minute to talk about the morphological (external) features </a:t>
            </a:r>
            <a:r>
              <a:rPr lang="en-GB" sz="2000" dirty="0">
                <a:solidFill>
                  <a:srgbClr val="414042"/>
                </a:solidFill>
                <a:latin typeface="Arial" panose="020B0604020202020204" pitchFamily="34" charset="0"/>
                <a:cs typeface="Arial" panose="020B0604020202020204" pitchFamily="34" charset="0"/>
              </a:rPr>
              <a:t>of sea turtles. </a:t>
            </a:r>
            <a:r>
              <a:rPr lang="en-AU" sz="2000" dirty="0">
                <a:latin typeface="Arial" panose="020B0604020202020204" pitchFamily="34" charset="0"/>
                <a:cs typeface="Arial" panose="020B0604020202020204" pitchFamily="34" charset="0"/>
              </a:rPr>
              <a:t>To use the key and identify the turtles in today's activity, you'll need to count two types of scales.</a:t>
            </a:r>
            <a:endParaRPr lang="en-US" sz="2000" dirty="0">
              <a:solidFill>
                <a:srgbClr val="000000"/>
              </a:solidFill>
              <a:latin typeface="Arial" panose="020B0604020202020204" pitchFamily="34" charset="0"/>
              <a:ea typeface="Calibri" panose="020F0502020204030204"/>
              <a:cs typeface="Arial" panose="020B0604020202020204" pitchFamily="34" charset="0"/>
            </a:endParaRPr>
          </a:p>
          <a:p>
            <a:pPr>
              <a:defRPr/>
            </a:pPr>
            <a:endParaRPr lang="en-GB" sz="2000" dirty="0">
              <a:solidFill>
                <a:srgbClr val="414042"/>
              </a:solidFill>
              <a:latin typeface="Arial" panose="020B0604020202020204" pitchFamily="34" charset="0"/>
              <a:cs typeface="Arial" panose="020B0604020202020204" pitchFamily="34" charset="0"/>
            </a:endParaRPr>
          </a:p>
          <a:p>
            <a:pPr>
              <a:defRPr/>
            </a:pPr>
            <a:r>
              <a:rPr lang="en-GB" sz="2000" b="1" dirty="0">
                <a:solidFill>
                  <a:srgbClr val="414042"/>
                </a:solidFill>
                <a:latin typeface="Arial" panose="020B0604020202020204" pitchFamily="34" charset="0"/>
                <a:cs typeface="Arial" panose="020B0604020202020204" pitchFamily="34" charset="0"/>
              </a:rPr>
              <a:t>Pre-frontal Scales </a:t>
            </a:r>
            <a:r>
              <a:rPr lang="en-US" sz="2000" b="0" dirty="0">
                <a:solidFill>
                  <a:srgbClr val="414042"/>
                </a:solidFill>
                <a:latin typeface="Arial" panose="020B0604020202020204" pitchFamily="34" charset="0"/>
                <a:ea typeface="Calibri"/>
                <a:cs typeface="Arial" panose="020B0604020202020204" pitchFamily="34" charset="0"/>
              </a:rPr>
              <a:t>-</a:t>
            </a:r>
            <a:r>
              <a:rPr lang="en-US" sz="2000" b="1" dirty="0">
                <a:solidFill>
                  <a:srgbClr val="414042"/>
                </a:solidFill>
                <a:latin typeface="Arial" panose="020B0604020202020204" pitchFamily="34" charset="0"/>
                <a:ea typeface="Calibri"/>
                <a:cs typeface="Arial" panose="020B0604020202020204" pitchFamily="34" charset="0"/>
              </a:rPr>
              <a:t> </a:t>
            </a:r>
            <a:r>
              <a:rPr lang="en-GB" sz="2000" dirty="0">
                <a:solidFill>
                  <a:srgbClr val="414042"/>
                </a:solidFill>
                <a:latin typeface="Arial" panose="020B0604020202020204" pitchFamily="34" charset="0"/>
                <a:cs typeface="Arial" panose="020B0604020202020204" pitchFamily="34" charset="0"/>
              </a:rPr>
              <a:t>Located between the eyes, above the nostrils. Some turtles have one pair, while others have two pairs. Knowing how to locate and count the pairs of pre-frontal scales is important to identify the turtle. There are either one large pair (2) or two pairs (4) of smaller pre-frontal scales. </a:t>
            </a:r>
          </a:p>
          <a:p>
            <a:pPr>
              <a:defRPr/>
            </a:pPr>
            <a:r>
              <a:rPr lang="en-GB" sz="2000" b="1" dirty="0">
                <a:solidFill>
                  <a:srgbClr val="414042"/>
                </a:solidFill>
                <a:latin typeface="Arial" panose="020B0604020202020204" pitchFamily="34" charset="0"/>
                <a:cs typeface="Arial" panose="020B0604020202020204" pitchFamily="34" charset="0"/>
              </a:rPr>
              <a:t>Costal Scales</a:t>
            </a:r>
            <a:r>
              <a:rPr lang="en-GB" sz="2000" dirty="0">
                <a:solidFill>
                  <a:srgbClr val="414042"/>
                </a:solidFill>
                <a:latin typeface="Arial" panose="020B0604020202020204" pitchFamily="34" charset="0"/>
                <a:cs typeface="Arial" panose="020B0604020202020204" pitchFamily="34" charset="0"/>
              </a:rPr>
              <a:t> -These are large lateral scales, on the carapace (upper shell) that are counted in pairs. The top right image shows how the costal scales are counted in pairs on the carapace. You can try and stretch your fingers out like the hand image then count the pairs moving down. </a:t>
            </a:r>
          </a:p>
          <a:p>
            <a:pPr>
              <a:defRPr/>
            </a:pPr>
            <a:endParaRPr lang="en-GB" sz="2000" dirty="0">
              <a:solidFill>
                <a:srgbClr val="414042"/>
              </a:solidFill>
              <a:latin typeface="Arial" panose="020B0604020202020204" pitchFamily="34" charset="0"/>
              <a:cs typeface="Arial" panose="020B0604020202020204" pitchFamily="34" charset="0"/>
            </a:endParaRPr>
          </a:p>
          <a:p>
            <a:pPr marL="0" marR="0" lvl="0" indent="0" algn="l" defTabSz="1238921" rtl="0" eaLnBrk="1" fontAlgn="auto" latinLnBrk="0" hangingPunct="1">
              <a:lnSpc>
                <a:spcPct val="100000"/>
              </a:lnSpc>
              <a:spcBef>
                <a:spcPts val="0"/>
              </a:spcBef>
              <a:spcAft>
                <a:spcPts val="0"/>
              </a:spcAft>
              <a:buClrTx/>
              <a:buSzTx/>
              <a:buFontTx/>
              <a:buNone/>
              <a:tabLst/>
              <a:defRPr/>
            </a:pPr>
            <a:r>
              <a:rPr lang="en-GB" sz="2000" dirty="0">
                <a:solidFill>
                  <a:srgbClr val="414042"/>
                </a:solidFill>
                <a:latin typeface="Arial" panose="020B0604020202020204" pitchFamily="34" charset="0"/>
                <a:cs typeface="Arial" panose="020B0604020202020204" pitchFamily="34" charset="0"/>
              </a:rPr>
              <a:t>Today, you will measure the length of the carapace for each turtle. </a:t>
            </a:r>
            <a:r>
              <a:rPr lang="en-GB" sz="2000" b="0" dirty="0">
                <a:solidFill>
                  <a:srgbClr val="000000"/>
                </a:solidFill>
                <a:latin typeface="Arial" panose="020B0604020202020204" pitchFamily="34" charset="0"/>
                <a:ea typeface="Calibri" panose="020F0502020204030204"/>
                <a:cs typeface="Arial" panose="020B0604020202020204" pitchFamily="34" charset="0"/>
              </a:rPr>
              <a:t> </a:t>
            </a:r>
          </a:p>
          <a:p>
            <a:pPr marL="0" marR="0" lvl="0" indent="0" algn="l" defTabSz="1238921" rtl="0" eaLnBrk="1" fontAlgn="auto" latinLnBrk="0" hangingPunct="1">
              <a:lnSpc>
                <a:spcPct val="100000"/>
              </a:lnSpc>
              <a:spcBef>
                <a:spcPts val="0"/>
              </a:spcBef>
              <a:spcAft>
                <a:spcPts val="0"/>
              </a:spcAft>
              <a:buClrTx/>
              <a:buSzTx/>
              <a:buFontTx/>
              <a:buNone/>
              <a:tabLst/>
              <a:defRPr/>
            </a:pPr>
            <a:r>
              <a:rPr lang="en-GB" sz="2000" b="1" dirty="0">
                <a:solidFill>
                  <a:srgbClr val="414042"/>
                </a:solidFill>
                <a:latin typeface="Arial" panose="020B0604020202020204" pitchFamily="34" charset="0"/>
                <a:cs typeface="Arial" panose="020B0604020202020204" pitchFamily="34" charset="0"/>
              </a:rPr>
              <a:t>The Carapace </a:t>
            </a:r>
            <a:r>
              <a:rPr lang="en-GB" sz="2000" b="0" dirty="0">
                <a:solidFill>
                  <a:srgbClr val="414042"/>
                </a:solidFill>
                <a:latin typeface="Arial" panose="020B0604020202020204" pitchFamily="34" charset="0"/>
                <a:cs typeface="Arial" panose="020B0604020202020204" pitchFamily="34" charset="0"/>
              </a:rPr>
              <a:t>- </a:t>
            </a:r>
            <a:r>
              <a:rPr lang="en-GB" sz="2000" dirty="0">
                <a:solidFill>
                  <a:srgbClr val="414042"/>
                </a:solidFill>
                <a:latin typeface="Arial" panose="020B0604020202020204" pitchFamily="34" charset="0"/>
                <a:cs typeface="Arial" panose="020B0604020202020204" pitchFamily="34" charset="0"/>
              </a:rPr>
              <a:t>is the upper shell and is made from vertebrate, flattened rib bones and is covered in scales. The carapace increases in size as the turtle grows and gains weight. Different species have different shell shapes, sizes and patterns. </a:t>
            </a:r>
          </a:p>
          <a:p>
            <a:pPr>
              <a:defRPr/>
            </a:pPr>
            <a:endParaRPr lang="en-GB" sz="2000" dirty="0">
              <a:solidFill>
                <a:srgbClr val="414042"/>
              </a:solidFill>
              <a:latin typeface="Arial" panose="020B0604020202020204" pitchFamily="34" charset="0"/>
              <a:ea typeface="Calibri"/>
              <a:cs typeface="Arial" panose="020B0604020202020204" pitchFamily="34" charset="0"/>
            </a:endParaRPr>
          </a:p>
          <a:p>
            <a:pPr>
              <a:defRPr/>
            </a:pPr>
            <a:r>
              <a:rPr lang="en-GB" sz="2000" dirty="0">
                <a:solidFill>
                  <a:srgbClr val="414042"/>
                </a:solidFill>
                <a:latin typeface="Arial" panose="020B0604020202020204" pitchFamily="34" charset="0"/>
                <a:ea typeface="Calibri"/>
                <a:cs typeface="Arial" panose="020B0604020202020204" pitchFamily="34" charset="0"/>
              </a:rPr>
              <a:t>Other physical features of a sea turtle are: </a:t>
            </a:r>
          </a:p>
          <a:p>
            <a:pPr>
              <a:defRPr/>
            </a:pPr>
            <a:endParaRPr lang="en-GB" sz="2000" dirty="0">
              <a:solidFill>
                <a:srgbClr val="414042"/>
              </a:solidFill>
              <a:latin typeface="Arial" panose="020B0604020202020204" pitchFamily="34" charset="0"/>
              <a:ea typeface="Calibri"/>
              <a:cs typeface="Arial" panose="020B0604020202020204" pitchFamily="34" charset="0"/>
            </a:endParaRPr>
          </a:p>
          <a:p>
            <a:pPr>
              <a:defRPr/>
            </a:pPr>
            <a:r>
              <a:rPr lang="en-GB" sz="2000" b="1" dirty="0">
                <a:solidFill>
                  <a:srgbClr val="414042"/>
                </a:solidFill>
                <a:latin typeface="Arial" panose="020B0604020202020204" pitchFamily="34" charset="0"/>
                <a:ea typeface="Calibri"/>
                <a:cs typeface="Arial" panose="020B0604020202020204" pitchFamily="34" charset="0"/>
              </a:rPr>
              <a:t>Tail </a:t>
            </a:r>
            <a:r>
              <a:rPr lang="en-GB" sz="2000" b="0" dirty="0">
                <a:solidFill>
                  <a:srgbClr val="414042"/>
                </a:solidFill>
                <a:latin typeface="Arial" panose="020B0604020202020204" pitchFamily="34" charset="0"/>
                <a:ea typeface="Calibri"/>
                <a:cs typeface="Arial" panose="020B0604020202020204" pitchFamily="34" charset="0"/>
              </a:rPr>
              <a:t>-</a:t>
            </a:r>
            <a:r>
              <a:rPr lang="en-GB" sz="2000" b="1" dirty="0">
                <a:solidFill>
                  <a:srgbClr val="414042"/>
                </a:solidFill>
                <a:latin typeface="Arial" panose="020B0604020202020204" pitchFamily="34" charset="0"/>
                <a:ea typeface="Calibri"/>
                <a:cs typeface="Arial" panose="020B0604020202020204" pitchFamily="34" charset="0"/>
              </a:rPr>
              <a:t> </a:t>
            </a:r>
            <a:r>
              <a:rPr lang="en-GB" sz="2000" dirty="0">
                <a:solidFill>
                  <a:srgbClr val="414042"/>
                </a:solidFill>
                <a:latin typeface="Arial" panose="020B0604020202020204" pitchFamily="34" charset="0"/>
                <a:ea typeface="Calibri"/>
                <a:cs typeface="Arial" panose="020B0604020202020204" pitchFamily="34" charset="0"/>
              </a:rPr>
              <a:t>An extension of the spine that helps with balance and movement.  Male adult turtles have longer tails than females.</a:t>
            </a:r>
          </a:p>
          <a:p>
            <a:pPr>
              <a:defRPr/>
            </a:pPr>
            <a:r>
              <a:rPr lang="en-GB" sz="2000" b="1" dirty="0">
                <a:solidFill>
                  <a:srgbClr val="414042"/>
                </a:solidFill>
                <a:latin typeface="Arial" panose="020B0604020202020204" pitchFamily="34" charset="0"/>
                <a:ea typeface="Calibri"/>
                <a:cs typeface="Arial" panose="020B0604020202020204" pitchFamily="34" charset="0"/>
              </a:rPr>
              <a:t>Rear Flipper </a:t>
            </a:r>
            <a:r>
              <a:rPr lang="en-GB" sz="2000" b="0" dirty="0">
                <a:solidFill>
                  <a:srgbClr val="414042"/>
                </a:solidFill>
                <a:latin typeface="Arial" panose="020B0604020202020204" pitchFamily="34" charset="0"/>
                <a:ea typeface="Calibri"/>
                <a:cs typeface="Arial" panose="020B0604020202020204" pitchFamily="34" charset="0"/>
              </a:rPr>
              <a:t>- </a:t>
            </a:r>
            <a:r>
              <a:rPr lang="en-GB" sz="2000" dirty="0">
                <a:solidFill>
                  <a:srgbClr val="414042"/>
                </a:solidFill>
                <a:latin typeface="Arial" panose="020B0604020202020204" pitchFamily="34" charset="0"/>
                <a:ea typeface="Calibri"/>
                <a:cs typeface="Arial" panose="020B0604020202020204" pitchFamily="34" charset="0"/>
              </a:rPr>
              <a:t>Used for steering while swimming. Female turtles also use flippers to dig nests for their eggs.</a:t>
            </a:r>
          </a:p>
          <a:p>
            <a:pPr>
              <a:defRPr/>
            </a:pPr>
            <a:r>
              <a:rPr lang="en-GB" sz="2000" b="1" dirty="0">
                <a:solidFill>
                  <a:srgbClr val="414042"/>
                </a:solidFill>
                <a:latin typeface="Arial" panose="020B0604020202020204" pitchFamily="34" charset="0"/>
                <a:ea typeface="Calibri"/>
                <a:cs typeface="Arial" panose="020B0604020202020204" pitchFamily="34" charset="0"/>
              </a:rPr>
              <a:t>Plastron </a:t>
            </a:r>
            <a:r>
              <a:rPr lang="en-GB" sz="2000" b="0" dirty="0">
                <a:solidFill>
                  <a:srgbClr val="414042"/>
                </a:solidFill>
                <a:latin typeface="Arial" panose="020B0604020202020204" pitchFamily="34" charset="0"/>
                <a:ea typeface="Calibri"/>
                <a:cs typeface="Arial" panose="020B0604020202020204" pitchFamily="34" charset="0"/>
              </a:rPr>
              <a:t>-</a:t>
            </a:r>
            <a:r>
              <a:rPr lang="en-GB" sz="2000" b="1" dirty="0">
                <a:solidFill>
                  <a:srgbClr val="414042"/>
                </a:solidFill>
                <a:latin typeface="Arial" panose="020B0604020202020204" pitchFamily="34" charset="0"/>
                <a:ea typeface="Calibri"/>
                <a:cs typeface="Arial" panose="020B0604020202020204" pitchFamily="34" charset="0"/>
              </a:rPr>
              <a:t> </a:t>
            </a:r>
            <a:r>
              <a:rPr lang="en-GB" sz="2000" dirty="0">
                <a:solidFill>
                  <a:srgbClr val="414042"/>
                </a:solidFill>
                <a:latin typeface="Arial" panose="020B0604020202020204" pitchFamily="34" charset="0"/>
                <a:ea typeface="Calibri"/>
                <a:cs typeface="Arial" panose="020B0604020202020204" pitchFamily="34" charset="0"/>
              </a:rPr>
              <a:t>The protective underside made from interlocking bones and covered in scales.</a:t>
            </a:r>
          </a:p>
          <a:p>
            <a:pPr>
              <a:defRPr/>
            </a:pPr>
            <a:r>
              <a:rPr lang="en-GB" sz="2000" b="1" dirty="0">
                <a:solidFill>
                  <a:srgbClr val="414042"/>
                </a:solidFill>
                <a:latin typeface="Arial" panose="020B0604020202020204" pitchFamily="34" charset="0"/>
                <a:ea typeface="Calibri"/>
                <a:cs typeface="Arial" panose="020B0604020202020204" pitchFamily="34" charset="0"/>
              </a:rPr>
              <a:t>Front Flippers </a:t>
            </a:r>
            <a:r>
              <a:rPr lang="en-GB" sz="2000" b="0" dirty="0">
                <a:solidFill>
                  <a:srgbClr val="414042"/>
                </a:solidFill>
                <a:latin typeface="Arial" panose="020B0604020202020204" pitchFamily="34" charset="0"/>
                <a:ea typeface="Calibri"/>
                <a:cs typeface="Arial" panose="020B0604020202020204" pitchFamily="34" charset="0"/>
              </a:rPr>
              <a:t>-</a:t>
            </a:r>
            <a:r>
              <a:rPr lang="en-GB" sz="2000" b="1" dirty="0">
                <a:solidFill>
                  <a:srgbClr val="414042"/>
                </a:solidFill>
                <a:latin typeface="Arial" panose="020B0604020202020204" pitchFamily="34" charset="0"/>
                <a:ea typeface="Calibri"/>
                <a:cs typeface="Arial" panose="020B0604020202020204" pitchFamily="34" charset="0"/>
              </a:rPr>
              <a:t> </a:t>
            </a:r>
            <a:r>
              <a:rPr lang="en-GB" sz="2000" dirty="0">
                <a:solidFill>
                  <a:srgbClr val="414042"/>
                </a:solidFill>
                <a:latin typeface="Arial" panose="020B0604020202020204" pitchFamily="34" charset="0"/>
                <a:ea typeface="Calibri"/>
                <a:cs typeface="Arial" panose="020B0604020202020204" pitchFamily="34" charset="0"/>
              </a:rPr>
              <a:t>Used for swimming. Small claws on the flippers can help hold or break up food.</a:t>
            </a:r>
          </a:p>
          <a:p>
            <a:pPr>
              <a:defRPr/>
            </a:pPr>
            <a:r>
              <a:rPr lang="en-GB" sz="2000" b="1" dirty="0">
                <a:solidFill>
                  <a:srgbClr val="414042"/>
                </a:solidFill>
                <a:latin typeface="Arial" panose="020B0604020202020204" pitchFamily="34" charset="0"/>
                <a:ea typeface="Calibri"/>
                <a:cs typeface="Arial" panose="020B0604020202020204" pitchFamily="34" charset="0"/>
              </a:rPr>
              <a:t>Beak </a:t>
            </a:r>
            <a:r>
              <a:rPr lang="en-GB" sz="2000" b="0" dirty="0">
                <a:solidFill>
                  <a:srgbClr val="414042"/>
                </a:solidFill>
                <a:latin typeface="Arial" panose="020B0604020202020204" pitchFamily="34" charset="0"/>
                <a:ea typeface="Calibri"/>
                <a:cs typeface="Arial" panose="020B0604020202020204" pitchFamily="34" charset="0"/>
              </a:rPr>
              <a:t>-</a:t>
            </a:r>
            <a:r>
              <a:rPr lang="en-GB" sz="2000" dirty="0">
                <a:solidFill>
                  <a:srgbClr val="414042"/>
                </a:solidFill>
                <a:latin typeface="Arial" panose="020B0604020202020204" pitchFamily="34" charset="0"/>
                <a:ea typeface="Calibri"/>
                <a:cs typeface="Arial" panose="020B0604020202020204" pitchFamily="34" charset="0"/>
              </a:rPr>
              <a:t> Used for cutting, tearing and crushing food. Different species have different beak shapes depending on what they eat.</a:t>
            </a:r>
          </a:p>
          <a:p>
            <a:pPr>
              <a:defRPr/>
            </a:pPr>
            <a:r>
              <a:rPr lang="en-GB" sz="2000" b="1" dirty="0">
                <a:solidFill>
                  <a:srgbClr val="414042"/>
                </a:solidFill>
                <a:latin typeface="Arial" panose="020B0604020202020204" pitchFamily="34" charset="0"/>
                <a:ea typeface="Calibri"/>
                <a:cs typeface="Arial" panose="020B0604020202020204" pitchFamily="34" charset="0"/>
              </a:rPr>
              <a:t>Nostrils </a:t>
            </a:r>
            <a:r>
              <a:rPr lang="en-GB" sz="2000" b="0" dirty="0">
                <a:solidFill>
                  <a:srgbClr val="414042"/>
                </a:solidFill>
                <a:latin typeface="Arial" panose="020B0604020202020204" pitchFamily="34" charset="0"/>
                <a:ea typeface="Calibri"/>
                <a:cs typeface="Arial" panose="020B0604020202020204" pitchFamily="34" charset="0"/>
              </a:rPr>
              <a:t>- </a:t>
            </a:r>
            <a:r>
              <a:rPr lang="en-GB" sz="2000" dirty="0">
                <a:solidFill>
                  <a:srgbClr val="414042"/>
                </a:solidFill>
                <a:latin typeface="Arial" panose="020B0604020202020204" pitchFamily="34" charset="0"/>
                <a:ea typeface="Calibri"/>
                <a:cs typeface="Arial" panose="020B0604020202020204" pitchFamily="34" charset="0"/>
              </a:rPr>
              <a:t>Located at the top of the beak. Used for breathing and smell. Sea turtles must surface to breathe but can reduce their heart rate to stay underwater for a long rest.</a:t>
            </a:r>
          </a:p>
          <a:p>
            <a:pPr>
              <a:defRPr/>
            </a:pPr>
            <a:r>
              <a:rPr lang="en-GB" sz="2000" b="1" dirty="0">
                <a:solidFill>
                  <a:srgbClr val="414042"/>
                </a:solidFill>
                <a:latin typeface="Arial" panose="020B0604020202020204" pitchFamily="34" charset="0"/>
                <a:ea typeface="Calibri"/>
                <a:cs typeface="Arial" panose="020B0604020202020204" pitchFamily="34" charset="0"/>
              </a:rPr>
              <a:t>Eyes </a:t>
            </a:r>
            <a:r>
              <a:rPr lang="en-GB" sz="2000" b="0" dirty="0">
                <a:solidFill>
                  <a:srgbClr val="414042"/>
                </a:solidFill>
                <a:latin typeface="Arial" panose="020B0604020202020204" pitchFamily="34" charset="0"/>
                <a:ea typeface="Calibri"/>
                <a:cs typeface="Arial" panose="020B0604020202020204" pitchFamily="34" charset="0"/>
              </a:rPr>
              <a:t>- </a:t>
            </a:r>
            <a:r>
              <a:rPr lang="en-GB" sz="2000" dirty="0">
                <a:solidFill>
                  <a:srgbClr val="414042"/>
                </a:solidFill>
                <a:latin typeface="Arial" panose="020B0604020202020204" pitchFamily="34" charset="0"/>
                <a:ea typeface="Calibri"/>
                <a:cs typeface="Arial" panose="020B0604020202020204" pitchFamily="34" charset="0"/>
              </a:rPr>
              <a:t>Sea turtles have excellent underwater vision to help find food and avoid predators.</a:t>
            </a:r>
          </a:p>
          <a:p>
            <a:pPr>
              <a:defRPr/>
            </a:pPr>
            <a:r>
              <a:rPr lang="en-GB" sz="2000" b="1" dirty="0">
                <a:solidFill>
                  <a:srgbClr val="414042"/>
                </a:solidFill>
                <a:latin typeface="Arial" panose="020B0604020202020204" pitchFamily="34" charset="0"/>
                <a:ea typeface="Calibri"/>
                <a:cs typeface="Arial" panose="020B0604020202020204" pitchFamily="34" charset="0"/>
              </a:rPr>
              <a:t>Salt Glands</a:t>
            </a:r>
            <a:r>
              <a:rPr lang="en-GB" sz="2000" b="0" dirty="0">
                <a:solidFill>
                  <a:srgbClr val="414042"/>
                </a:solidFill>
                <a:latin typeface="Arial" panose="020B0604020202020204" pitchFamily="34" charset="0"/>
                <a:ea typeface="Calibri"/>
                <a:cs typeface="Arial" panose="020B0604020202020204" pitchFamily="34" charset="0"/>
              </a:rPr>
              <a:t> -  </a:t>
            </a:r>
            <a:r>
              <a:rPr lang="en-GB" sz="2000" dirty="0">
                <a:solidFill>
                  <a:srgbClr val="414042"/>
                </a:solidFill>
                <a:latin typeface="Arial" panose="020B0604020202020204" pitchFamily="34" charset="0"/>
                <a:ea typeface="Calibri"/>
                <a:cs typeface="Arial" panose="020B0604020202020204" pitchFamily="34" charset="0"/>
              </a:rPr>
              <a:t>Located behind the eyes. These glands remove extra salt from the body and on land they appear as tears.</a:t>
            </a:r>
          </a:p>
          <a:p>
            <a:pPr>
              <a:lnSpc>
                <a:spcPct val="120000"/>
              </a:lnSpc>
              <a:spcBef>
                <a:spcPts val="1200"/>
              </a:spcBef>
              <a:defRPr/>
            </a:pPr>
            <a:r>
              <a:rPr lang="en-GB" sz="2000" dirty="0">
                <a:latin typeface="Arial" panose="020B0604020202020204" pitchFamily="34" charset="0"/>
                <a:cs typeface="Arial" panose="020B0604020202020204" pitchFamily="34" charset="0"/>
              </a:rPr>
              <a:t> </a:t>
            </a:r>
            <a:r>
              <a:rPr lang="en-GB" sz="2000" b="0" dirty="0">
                <a:latin typeface="Arial" panose="020B0604020202020204" pitchFamily="34" charset="0"/>
                <a:cs typeface="Arial" panose="020B0604020202020204" pitchFamily="34" charset="0"/>
              </a:rPr>
              <a:t> </a:t>
            </a:r>
            <a:endParaRPr lang="en-GB" sz="2000" dirty="0">
              <a:solidFill>
                <a:srgbClr val="414042"/>
              </a:solidFill>
              <a:latin typeface="Arial" panose="020B0604020202020204" pitchFamily="34" charset="0"/>
              <a:cs typeface="Arial" panose="020B0604020202020204" pitchFamily="34" charset="0"/>
            </a:endParaRPr>
          </a:p>
          <a:p>
            <a:pPr>
              <a:defRPr/>
            </a:pPr>
            <a:r>
              <a:rPr lang="en-GB" sz="2000" b="1" i="1" dirty="0">
                <a:solidFill>
                  <a:srgbClr val="333333"/>
                </a:solidFill>
                <a:highlight>
                  <a:srgbClr val="FFFFFF"/>
                </a:highlight>
                <a:latin typeface="Arial" panose="020B0604020202020204" pitchFamily="34" charset="0"/>
                <a:cs typeface="Arial" panose="020B0604020202020204" pitchFamily="34" charset="0"/>
              </a:rPr>
              <a:t>Question</a:t>
            </a:r>
            <a:r>
              <a:rPr lang="en-GB" sz="2000" i="1" dirty="0">
                <a:solidFill>
                  <a:srgbClr val="333333"/>
                </a:solidFill>
                <a:highlight>
                  <a:srgbClr val="FFFFFF"/>
                </a:highlight>
                <a:latin typeface="Arial" panose="020B0604020202020204" pitchFamily="34" charset="0"/>
                <a:cs typeface="Arial" panose="020B0604020202020204" pitchFamily="34" charset="0"/>
              </a:rPr>
              <a:t>: Can you recall which three morphological features you will investigate today? </a:t>
            </a:r>
            <a:r>
              <a:rPr lang="en-GB" sz="2000" b="1" i="1" dirty="0">
                <a:solidFill>
                  <a:srgbClr val="333333"/>
                </a:solidFill>
                <a:highlight>
                  <a:srgbClr val="FFFFFF"/>
                </a:highlight>
                <a:latin typeface="Arial" panose="020B0604020202020204" pitchFamily="34" charset="0"/>
                <a:cs typeface="Arial" panose="020B0604020202020204" pitchFamily="34" charset="0"/>
              </a:rPr>
              <a:t>Answer</a:t>
            </a:r>
            <a:r>
              <a:rPr lang="en-GB" sz="2000" i="1" dirty="0">
                <a:solidFill>
                  <a:srgbClr val="333333"/>
                </a:solidFill>
                <a:highlight>
                  <a:srgbClr val="FFFFFF"/>
                </a:highlight>
                <a:latin typeface="Arial" panose="020B0604020202020204" pitchFamily="34" charset="0"/>
                <a:cs typeface="Arial" panose="020B0604020202020204" pitchFamily="34" charset="0"/>
              </a:rPr>
              <a:t>: The carapace length (cm), the number of pairs of costal and pre-frontal scales. </a:t>
            </a:r>
          </a:p>
          <a:p>
            <a:pPr>
              <a:defRPr/>
            </a:pPr>
            <a:r>
              <a:rPr lang="en-GB" sz="2000" b="1" i="1" dirty="0">
                <a:solidFill>
                  <a:srgbClr val="414042"/>
                </a:solidFill>
                <a:latin typeface="Arial" panose="020B0604020202020204" pitchFamily="34" charset="0"/>
                <a:cs typeface="Arial" panose="020B0604020202020204" pitchFamily="34" charset="0"/>
              </a:rPr>
              <a:t>Question</a:t>
            </a:r>
            <a:r>
              <a:rPr lang="en-GB" sz="2000" i="1" dirty="0">
                <a:solidFill>
                  <a:srgbClr val="414042"/>
                </a:solidFill>
                <a:latin typeface="Arial" panose="020B0604020202020204" pitchFamily="34" charset="0"/>
                <a:cs typeface="Arial" panose="020B0604020202020204" pitchFamily="34" charset="0"/>
              </a:rPr>
              <a:t>: What physical features make a sea turtle well adapted to life in the ocean? </a:t>
            </a:r>
            <a:r>
              <a:rPr lang="en-GB" sz="2000" b="1" i="1" dirty="0">
                <a:solidFill>
                  <a:srgbClr val="414042"/>
                </a:solidFill>
                <a:latin typeface="Arial" panose="020B0604020202020204" pitchFamily="34" charset="0"/>
                <a:cs typeface="Arial" panose="020B0604020202020204" pitchFamily="34" charset="0"/>
              </a:rPr>
              <a:t>Answer</a:t>
            </a:r>
            <a:r>
              <a:rPr lang="en-GB" sz="2000" i="1" dirty="0">
                <a:solidFill>
                  <a:srgbClr val="414042"/>
                </a:solidFill>
                <a:latin typeface="Arial" panose="020B0604020202020204" pitchFamily="34" charset="0"/>
                <a:cs typeface="Arial" panose="020B0604020202020204" pitchFamily="34" charset="0"/>
              </a:rPr>
              <a:t>: Flippers for swimming, shell for protection, beak instead of teeth to grab, tear and crush food underwater, excellent underwater vision, streamlined bodies.</a:t>
            </a:r>
          </a:p>
          <a:p>
            <a:pPr>
              <a:defRPr/>
            </a:pPr>
            <a:r>
              <a:rPr lang="en-GB" sz="2000" b="1" i="1" dirty="0">
                <a:latin typeface="Arial" panose="020B0604020202020204" pitchFamily="34" charset="0"/>
                <a:cs typeface="Arial" panose="020B0604020202020204" pitchFamily="34" charset="0"/>
              </a:rPr>
              <a:t>Did you know? </a:t>
            </a:r>
            <a:r>
              <a:rPr lang="en-GB" sz="2000" i="1" dirty="0">
                <a:latin typeface="Arial" panose="020B0604020202020204" pitchFamily="34" charset="0"/>
                <a:cs typeface="Arial" panose="020B0604020202020204" pitchFamily="34" charset="0"/>
              </a:rPr>
              <a:t>Turtles have magnetite crystals in their brain to detect the Earth’s magnetic field. They use this to help them navigate between their feeding and nesting grounds, </a:t>
            </a:r>
            <a:r>
              <a:rPr lang="en-AU" altLang="en-US" sz="2000" i="1" dirty="0">
                <a:latin typeface="Arial" panose="020B0604020202020204" pitchFamily="34" charset="0"/>
                <a:cs typeface="Arial" panose="020B0604020202020204" pitchFamily="34" charset="0"/>
              </a:rPr>
              <a:t>with females coming ashore to lay eggs on a beach within their natal (birth) region.</a:t>
            </a:r>
          </a:p>
          <a:p>
            <a:pPr>
              <a:defRPr/>
            </a:pPr>
            <a:endParaRPr lang="en-AU" altLang="en-US" sz="2000" i="1" dirty="0">
              <a:latin typeface="Arial" panose="020B0604020202020204" pitchFamily="34" charset="0"/>
              <a:cs typeface="Arial" panose="020B0604020202020204" pitchFamily="34" charset="0"/>
            </a:endParaRPr>
          </a:p>
          <a:p>
            <a:endParaRPr lang="en-AU" altLang="en-US" dirty="0"/>
          </a:p>
        </p:txBody>
      </p:sp>
      <p:sp>
        <p:nvSpPr>
          <p:cNvPr id="6148" name="Slide Number Placeholder 3">
            <a:extLst>
              <a:ext uri="{FF2B5EF4-FFF2-40B4-BE49-F238E27FC236}">
                <a16:creationId xmlns:a16="http://schemas.microsoft.com/office/drawing/2014/main" id="{1D4E466D-3723-D4C4-5802-698AC211145F}"/>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ADBA0AB-D43E-4A4A-B56F-4A8BB405B094}" type="slidenum">
              <a:rPr lang="en-AU" altLang="en-US"/>
              <a:pPr>
                <a:spcBef>
                  <a:spcPct val="0"/>
                </a:spcBef>
              </a:pPr>
              <a:t>8</a:t>
            </a:fld>
            <a:endParaRPr lang="en-AU" altLang="en-US" dirty="0"/>
          </a:p>
        </p:txBody>
      </p:sp>
      <p:sp>
        <p:nvSpPr>
          <p:cNvPr id="2" name="Footer Placeholder 1">
            <a:extLst>
              <a:ext uri="{FF2B5EF4-FFF2-40B4-BE49-F238E27FC236}">
                <a16:creationId xmlns:a16="http://schemas.microsoft.com/office/drawing/2014/main" id="{AE0385EE-D887-B6AC-AC27-F48B49C2FC2B}"/>
              </a:ext>
            </a:extLst>
          </p:cNvPr>
          <p:cNvSpPr>
            <a:spLocks noGrp="1"/>
          </p:cNvSpPr>
          <p:nvPr>
            <p:ph type="ftr" sz="quarter" idx="4"/>
          </p:nvPr>
        </p:nvSpPr>
        <p:spPr>
          <a:xfrm>
            <a:off x="9411203" y="9464741"/>
            <a:ext cx="184731" cy="276999"/>
          </a:xfrm>
        </p:spPr>
        <p:txBody>
          <a:bodyPr wrap="none">
            <a:spAutoFit/>
          </a:bodyPr>
          <a:lstStyle/>
          <a:p>
            <a:endParaRPr lang="en-AU" dirty="0"/>
          </a:p>
        </p:txBody>
      </p:sp>
      <p:sp>
        <p:nvSpPr>
          <p:cNvPr id="3" name="Header Placeholder 2">
            <a:extLst>
              <a:ext uri="{FF2B5EF4-FFF2-40B4-BE49-F238E27FC236}">
                <a16:creationId xmlns:a16="http://schemas.microsoft.com/office/drawing/2014/main" id="{CEBA8BED-F01B-23DC-87AA-45DEA4546BE2}"/>
              </a:ext>
            </a:extLst>
          </p:cNvPr>
          <p:cNvSpPr>
            <a:spLocks noGrp="1"/>
          </p:cNvSpPr>
          <p:nvPr>
            <p:ph type="hdr" sz="quarter"/>
          </p:nvPr>
        </p:nvSpPr>
        <p:spPr>
          <a:xfrm>
            <a:off x="9411203" y="3"/>
            <a:ext cx="184731" cy="276999"/>
          </a:xfrm>
        </p:spPr>
        <p:txBody>
          <a:bodyPr wrap="none">
            <a:spAutoFit/>
          </a:bodyPr>
          <a:lstStyle/>
          <a:p>
            <a:endParaRPr lang="en-AU" dirty="0"/>
          </a:p>
        </p:txBody>
      </p:sp>
    </p:spTree>
    <p:extLst>
      <p:ext uri="{BB962C8B-B14F-4D97-AF65-F5344CB8AC3E}">
        <p14:creationId xmlns:p14="http://schemas.microsoft.com/office/powerpoint/2010/main" val="37618750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4DEB93-331F-944A-93EC-A15F9FE130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87A378-464B-53E3-5F4C-B603EB450691}"/>
              </a:ext>
            </a:extLst>
          </p:cNvPr>
          <p:cNvSpPr>
            <a:spLocks noGrp="1" noRot="1" noChangeAspect="1"/>
          </p:cNvSpPr>
          <p:nvPr>
            <p:ph type="sldImg"/>
          </p:nvPr>
        </p:nvSpPr>
        <p:spPr>
          <a:xfrm>
            <a:off x="422275" y="1243013"/>
            <a:ext cx="5962650" cy="3354387"/>
          </a:xfrm>
        </p:spPr>
        <p:txBody>
          <a:bodyPr/>
          <a:lstStyle/>
          <a:p>
            <a:endParaRPr lang="en-AU" dirty="0"/>
          </a:p>
        </p:txBody>
      </p:sp>
      <p:sp>
        <p:nvSpPr>
          <p:cNvPr id="3" name="Notes Placeholder 2">
            <a:extLst>
              <a:ext uri="{FF2B5EF4-FFF2-40B4-BE49-F238E27FC236}">
                <a16:creationId xmlns:a16="http://schemas.microsoft.com/office/drawing/2014/main" id="{8492DD18-86F9-8844-4AD1-B8A239D72E2B}"/>
              </a:ext>
            </a:extLst>
          </p:cNvPr>
          <p:cNvSpPr>
            <a:spLocks noGrp="1"/>
          </p:cNvSpPr>
          <p:nvPr>
            <p:ph type="body" idx="1"/>
          </p:nvPr>
        </p:nvSpPr>
        <p:spPr/>
        <p:txBody>
          <a:bodyPr/>
          <a:lstStyle/>
          <a:p>
            <a:pPr>
              <a:defRPr/>
            </a:pPr>
            <a:r>
              <a:rPr lang="en-GB" sz="2000" dirty="0">
                <a:latin typeface="Arial" panose="020B0604020202020204" pitchFamily="34" charset="0"/>
                <a:ea typeface="Calibri"/>
                <a:cs typeface="Arial" panose="020B0604020202020204" pitchFamily="34" charset="0"/>
              </a:rPr>
              <a:t>So far, we have learnt that we need to count pairs of pre-frontal and costal scales to identify each turtle species and that we need to measure the carapace to record its length.</a:t>
            </a:r>
          </a:p>
          <a:p>
            <a:pPr>
              <a:defRPr/>
            </a:pPr>
            <a:r>
              <a:rPr lang="en-GB" sz="2000" dirty="0">
                <a:latin typeface="Arial" panose="020B0604020202020204" pitchFamily="34" charset="0"/>
                <a:ea typeface="Calibri"/>
                <a:cs typeface="Arial" panose="020B0604020202020204" pitchFamily="34" charset="0"/>
              </a:rPr>
              <a:t>Scientists also study the diet of sea turtles</a:t>
            </a:r>
            <a:r>
              <a:rPr lang="en-GB" sz="2000" b="0" dirty="0">
                <a:latin typeface="Arial"/>
                <a:cs typeface="Arial"/>
              </a:rPr>
              <a:t> which may include seagrass, algae, sponges, molluscs, crustaceans, sea cucumbers, sea urchins, soft corals, and jellyfish.  The diet varies by species. Some species eat a variety of food, while others eat only a few types of food.</a:t>
            </a:r>
            <a:endParaRPr lang="en-US" sz="2000" b="0" dirty="0">
              <a:latin typeface="Arial"/>
              <a:cs typeface="Arial"/>
            </a:endParaRPr>
          </a:p>
          <a:p>
            <a:pPr>
              <a:defRPr/>
            </a:pPr>
            <a:endParaRPr lang="en-US" sz="2000" b="0" dirty="0">
              <a:latin typeface="Arial" panose="020B0604020202020204" pitchFamily="34" charset="0"/>
              <a:cs typeface="Arial" panose="020B0604020202020204" pitchFamily="34" charset="0"/>
            </a:endParaRPr>
          </a:p>
          <a:p>
            <a:pPr>
              <a:defRPr/>
            </a:pPr>
            <a:r>
              <a:rPr lang="en-US" sz="2000" b="1" i="1" dirty="0">
                <a:latin typeface="Arial"/>
                <a:cs typeface="Arial"/>
              </a:rPr>
              <a:t>Question</a:t>
            </a:r>
            <a:r>
              <a:rPr lang="en-US" sz="2000" i="1" dirty="0">
                <a:latin typeface="Arial"/>
                <a:cs typeface="Arial"/>
              </a:rPr>
              <a:t>: Which item is not turtle food? </a:t>
            </a:r>
            <a:r>
              <a:rPr lang="en-US" sz="2000" b="1" i="1" dirty="0">
                <a:latin typeface="Arial"/>
                <a:cs typeface="Arial"/>
              </a:rPr>
              <a:t>Answer</a:t>
            </a:r>
            <a:r>
              <a:rPr lang="en-US" sz="2000" i="1" dirty="0">
                <a:latin typeface="Arial"/>
                <a:cs typeface="Arial"/>
              </a:rPr>
              <a:t>:  A plastic bag - which can enter the ocean through wind, drains and waterways. Turtles may mistake plastic for food, such as jellyfish. Eating plastic can cause a turtle’s stomach to block up or even death. You can help with proper rubbish disposal, saying no to plastic and cleaning up local water ways.</a:t>
            </a:r>
            <a:endParaRPr lang="en-US" sz="2000" b="0" i="1" dirty="0">
              <a:latin typeface="Arial" panose="020B0604020202020204" pitchFamily="34" charset="0"/>
              <a:cs typeface="Arial" panose="020B0604020202020204" pitchFamily="34" charset="0"/>
            </a:endParaRPr>
          </a:p>
          <a:p>
            <a:endParaRPr lang="en-GB" sz="2000" b="1" i="1" dirty="0">
              <a:latin typeface="Arial" panose="020B0604020202020204" pitchFamily="34" charset="0"/>
              <a:cs typeface="Arial" panose="020B0604020202020204" pitchFamily="34" charset="0"/>
            </a:endParaRPr>
          </a:p>
          <a:p>
            <a:r>
              <a:rPr lang="en-GB" sz="2000" b="1" i="1" dirty="0">
                <a:latin typeface="Arial" panose="020B0604020202020204" pitchFamily="34" charset="0"/>
                <a:cs typeface="Arial" panose="020B0604020202020204" pitchFamily="34" charset="0"/>
              </a:rPr>
              <a:t>Extension exercise: </a:t>
            </a:r>
            <a:r>
              <a:rPr lang="en-GB" sz="2000" b="0" i="1" dirty="0">
                <a:latin typeface="Arial" panose="020B0604020202020204" pitchFamily="34" charset="0"/>
                <a:cs typeface="Arial" panose="020B0604020202020204" pitchFamily="34" charset="0"/>
              </a:rPr>
              <a:t>Classification - </a:t>
            </a:r>
            <a:r>
              <a:rPr lang="en-GB" sz="2000" b="0" i="1" dirty="0">
                <a:latin typeface="Arial"/>
                <a:cs typeface="Arial"/>
              </a:rPr>
              <a:t>Scientists group and organise living things into different taxonomic Phyla, based on their shared characteristics. As a class, you could discuss the physical characteristics of each food source based on their Phylum. You could discuss the </a:t>
            </a:r>
            <a:r>
              <a:rPr lang="en-GB" sz="2000" i="1" dirty="0">
                <a:latin typeface="Arial"/>
                <a:cs typeface="Arial"/>
              </a:rPr>
              <a:t>link between</a:t>
            </a:r>
            <a:r>
              <a:rPr lang="en-GB" sz="2000" b="0" i="1" dirty="0">
                <a:latin typeface="Arial"/>
                <a:cs typeface="Arial"/>
              </a:rPr>
              <a:t> </a:t>
            </a:r>
            <a:r>
              <a:rPr lang="en-GB" sz="2000" i="1" dirty="0">
                <a:latin typeface="Arial"/>
                <a:cs typeface="Arial"/>
              </a:rPr>
              <a:t>jellyfish and coral. Or the link between sea cucumbers and sea urchins. How are species categorised into Phyla?</a:t>
            </a:r>
            <a:endParaRPr lang="en-GB" sz="2000" b="0" i="1" dirty="0">
              <a:latin typeface="Arial" panose="020B0604020202020204" pitchFamily="34" charset="0"/>
              <a:ea typeface="Calibri"/>
              <a:cs typeface="Arial" panose="020B0604020202020204" pitchFamily="34" charset="0"/>
            </a:endParaRPr>
          </a:p>
          <a:p>
            <a:endParaRPr lang="en-GB" sz="2000" b="0" i="1" dirty="0">
              <a:latin typeface="Arial" panose="020B0604020202020204" pitchFamily="34" charset="0"/>
              <a:cs typeface="Arial" panose="020B0604020202020204" pitchFamily="34" charset="0"/>
            </a:endParaRPr>
          </a:p>
          <a:p>
            <a:endParaRPr lang="en-GB" sz="2000" b="1" i="1" dirty="0">
              <a:latin typeface="Arial"/>
              <a:cs typeface="Arial"/>
            </a:endParaRPr>
          </a:p>
          <a:p>
            <a:endParaRPr lang="en-GB" sz="2000" b="1" i="1" dirty="0">
              <a:latin typeface="Arial"/>
              <a:cs typeface="Arial"/>
            </a:endParaRPr>
          </a:p>
          <a:p>
            <a:pPr marL="0" marR="0" lvl="0" indent="0" algn="l" defTabSz="1238921"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2000" b="0" dirty="0">
              <a:latin typeface="Arial"/>
              <a:ea typeface="Calibri"/>
              <a:cs typeface="Arial"/>
            </a:endParaRPr>
          </a:p>
          <a:p>
            <a:pPr marL="0" marR="0" lvl="0" indent="0" algn="l" defTabSz="1238921"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600" b="0" dirty="0">
              <a:latin typeface="Arial"/>
              <a:ea typeface="Calibri"/>
              <a:cs typeface="Arial"/>
            </a:endParaRPr>
          </a:p>
        </p:txBody>
      </p:sp>
      <p:sp>
        <p:nvSpPr>
          <p:cNvPr id="4" name="Slide Number Placeholder 3">
            <a:extLst>
              <a:ext uri="{FF2B5EF4-FFF2-40B4-BE49-F238E27FC236}">
                <a16:creationId xmlns:a16="http://schemas.microsoft.com/office/drawing/2014/main" id="{380EC05F-42E1-4541-32ED-C1D766FC7D3F}"/>
              </a:ext>
            </a:extLst>
          </p:cNvPr>
          <p:cNvSpPr>
            <a:spLocks noGrp="1"/>
          </p:cNvSpPr>
          <p:nvPr>
            <p:ph type="sldNum" sz="quarter" idx="5"/>
          </p:nvPr>
        </p:nvSpPr>
        <p:spPr/>
        <p:txBody>
          <a:bodyPr/>
          <a:lstStyle/>
          <a:p>
            <a:fld id="{6F3C7F03-7C3E-2F4C-9E6B-DF81B8AB10C4}" type="slidenum">
              <a:rPr lang="en-US" smtClean="0"/>
              <a:t>9</a:t>
            </a:fld>
            <a:endParaRPr lang="en-US" dirty="0"/>
          </a:p>
        </p:txBody>
      </p:sp>
      <p:sp>
        <p:nvSpPr>
          <p:cNvPr id="5" name="Footer Placeholder 4">
            <a:extLst>
              <a:ext uri="{FF2B5EF4-FFF2-40B4-BE49-F238E27FC236}">
                <a16:creationId xmlns:a16="http://schemas.microsoft.com/office/drawing/2014/main" id="{B7B038EE-4200-1381-2292-53BEBD60216D}"/>
              </a:ext>
            </a:extLst>
          </p:cNvPr>
          <p:cNvSpPr>
            <a:spLocks noGrp="1"/>
          </p:cNvSpPr>
          <p:nvPr>
            <p:ph type="ftr" sz="quarter" idx="4"/>
          </p:nvPr>
        </p:nvSpPr>
        <p:spPr>
          <a:xfrm>
            <a:off x="9411203" y="9565105"/>
            <a:ext cx="184731" cy="276999"/>
          </a:xfrm>
        </p:spPr>
        <p:txBody>
          <a:bodyPr wrap="none">
            <a:spAutoFit/>
          </a:bodyPr>
          <a:lstStyle/>
          <a:p>
            <a:endParaRPr lang="en-AU" dirty="0"/>
          </a:p>
        </p:txBody>
      </p:sp>
      <p:sp>
        <p:nvSpPr>
          <p:cNvPr id="6" name="Header Placeholder 5">
            <a:extLst>
              <a:ext uri="{FF2B5EF4-FFF2-40B4-BE49-F238E27FC236}">
                <a16:creationId xmlns:a16="http://schemas.microsoft.com/office/drawing/2014/main" id="{0F5D4490-ED42-E880-37D0-36396AEDAF86}"/>
              </a:ext>
            </a:extLst>
          </p:cNvPr>
          <p:cNvSpPr>
            <a:spLocks noGrp="1"/>
          </p:cNvSpPr>
          <p:nvPr>
            <p:ph type="hdr" sz="quarter"/>
          </p:nvPr>
        </p:nvSpPr>
        <p:spPr>
          <a:xfrm>
            <a:off x="9411203" y="2"/>
            <a:ext cx="184731" cy="276999"/>
          </a:xfrm>
        </p:spPr>
        <p:txBody>
          <a:bodyPr wrap="none">
            <a:spAutoFit/>
          </a:bodyPr>
          <a:lstStyle/>
          <a:p>
            <a:endParaRPr lang="en-AU" dirty="0"/>
          </a:p>
        </p:txBody>
      </p:sp>
    </p:spTree>
    <p:extLst>
      <p:ext uri="{BB962C8B-B14F-4D97-AF65-F5344CB8AC3E}">
        <p14:creationId xmlns:p14="http://schemas.microsoft.com/office/powerpoint/2010/main" val="32029832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217129-ADED-C673-1644-D6E20BAF0D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0E212E-5220-10B9-EF8F-70C677C94CDD}"/>
              </a:ext>
            </a:extLst>
          </p:cNvPr>
          <p:cNvSpPr>
            <a:spLocks noGrp="1" noRot="1" noChangeAspect="1"/>
          </p:cNvSpPr>
          <p:nvPr>
            <p:ph type="sldImg"/>
          </p:nvPr>
        </p:nvSpPr>
        <p:spPr>
          <a:xfrm>
            <a:off x="422275" y="1243013"/>
            <a:ext cx="5962650" cy="3354387"/>
          </a:xfrm>
        </p:spPr>
        <p:txBody>
          <a:bodyPr/>
          <a:lstStyle/>
          <a:p>
            <a:endParaRPr lang="en-AU" dirty="0"/>
          </a:p>
        </p:txBody>
      </p:sp>
      <p:sp>
        <p:nvSpPr>
          <p:cNvPr id="3" name="Notes Placeholder 2">
            <a:extLst>
              <a:ext uri="{FF2B5EF4-FFF2-40B4-BE49-F238E27FC236}">
                <a16:creationId xmlns:a16="http://schemas.microsoft.com/office/drawing/2014/main" id="{EB0443AE-64A7-9921-A35E-A5C00102E8D3}"/>
              </a:ext>
            </a:extLst>
          </p:cNvPr>
          <p:cNvSpPr>
            <a:spLocks noGrp="1"/>
          </p:cNvSpPr>
          <p:nvPr>
            <p:ph type="body" idx="1"/>
          </p:nvPr>
        </p:nvSpPr>
        <p:spPr/>
        <p:txBody>
          <a:bodyPr/>
          <a:lstStyle/>
          <a:p>
            <a:pPr marL="0" marR="0" lvl="0" indent="0" algn="l" defTabSz="1238921" rtl="0" eaLnBrk="1" fontAlgn="auto" latinLnBrk="0" hangingPunct="1">
              <a:lnSpc>
                <a:spcPct val="100000"/>
              </a:lnSpc>
              <a:spcBef>
                <a:spcPts val="0"/>
              </a:spcBef>
              <a:spcAft>
                <a:spcPts val="0"/>
              </a:spcAft>
              <a:buClrTx/>
              <a:buSzTx/>
              <a:buFontTx/>
              <a:buNone/>
              <a:tabLst/>
              <a:defRPr/>
            </a:pPr>
            <a:r>
              <a:rPr lang="en-GB" sz="2000" dirty="0">
                <a:latin typeface="Arial"/>
                <a:cs typeface="Arial"/>
              </a:rPr>
              <a:t>One of the tasks you will need to complete is to identify the diet of each sea turtle. </a:t>
            </a:r>
            <a:r>
              <a:rPr lang="en-GB" sz="2000" dirty="0">
                <a:latin typeface="Arial" panose="020B0604020202020204" pitchFamily="34" charset="0"/>
                <a:cs typeface="Arial" panose="020B0604020202020204" pitchFamily="34" charset="0"/>
              </a:rPr>
              <a:t>At each of the six mats you will find a sea turtle diet disc. </a:t>
            </a:r>
            <a:r>
              <a:rPr lang="en-GB" sz="2000" i="1" dirty="0">
                <a:latin typeface="Arial"/>
                <a:cs typeface="Arial"/>
              </a:rPr>
              <a:t>(You could demonstrate or pass a diet disc around).</a:t>
            </a:r>
            <a:endParaRPr lang="en-GB" sz="2000" dirty="0">
              <a:latin typeface="Arial"/>
              <a:cs typeface="Arial"/>
            </a:endParaRPr>
          </a:p>
          <a:p>
            <a:pPr>
              <a:defRPr/>
            </a:pPr>
            <a:r>
              <a:rPr lang="en-GB" sz="2000" dirty="0">
                <a:latin typeface="Arial"/>
                <a:cs typeface="Arial"/>
              </a:rPr>
              <a:t>Please ensure the disc number matches the turtle mat number before recording your data. The back of the disc contains images of its diet. At each turtle mat, circle the corresponding diet items for that turtle on your task sheet. Please ensure when you have finished at each mat that the turtle diet discs stays with the matching numbered mat. This will avoid the next person using the wrong disc at that mat.</a:t>
            </a:r>
            <a:endParaRPr lang="en-AU" dirty="0"/>
          </a:p>
        </p:txBody>
      </p:sp>
      <p:sp>
        <p:nvSpPr>
          <p:cNvPr id="4" name="Slide Number Placeholder 3">
            <a:extLst>
              <a:ext uri="{FF2B5EF4-FFF2-40B4-BE49-F238E27FC236}">
                <a16:creationId xmlns:a16="http://schemas.microsoft.com/office/drawing/2014/main" id="{51F31636-DB44-36FD-8C41-BE58521F27BA}"/>
              </a:ext>
            </a:extLst>
          </p:cNvPr>
          <p:cNvSpPr>
            <a:spLocks noGrp="1"/>
          </p:cNvSpPr>
          <p:nvPr>
            <p:ph type="sldNum" sz="quarter" idx="5"/>
          </p:nvPr>
        </p:nvSpPr>
        <p:spPr/>
        <p:txBody>
          <a:bodyPr/>
          <a:lstStyle/>
          <a:p>
            <a:fld id="{6F3C7F03-7C3E-2F4C-9E6B-DF81B8AB10C4}" type="slidenum">
              <a:rPr lang="en-US" smtClean="0"/>
              <a:t>10</a:t>
            </a:fld>
            <a:endParaRPr lang="en-US" dirty="0"/>
          </a:p>
        </p:txBody>
      </p:sp>
      <p:sp>
        <p:nvSpPr>
          <p:cNvPr id="5" name="Footer Placeholder 4">
            <a:extLst>
              <a:ext uri="{FF2B5EF4-FFF2-40B4-BE49-F238E27FC236}">
                <a16:creationId xmlns:a16="http://schemas.microsoft.com/office/drawing/2014/main" id="{B86B3EDB-43D1-6181-61EC-749D42604EF4}"/>
              </a:ext>
            </a:extLst>
          </p:cNvPr>
          <p:cNvSpPr>
            <a:spLocks noGrp="1"/>
          </p:cNvSpPr>
          <p:nvPr>
            <p:ph type="ftr" sz="quarter" idx="4"/>
          </p:nvPr>
        </p:nvSpPr>
        <p:spPr>
          <a:xfrm>
            <a:off x="9411203" y="9565105"/>
            <a:ext cx="184731" cy="276999"/>
          </a:xfrm>
        </p:spPr>
        <p:txBody>
          <a:bodyPr wrap="none">
            <a:spAutoFit/>
          </a:bodyPr>
          <a:lstStyle/>
          <a:p>
            <a:endParaRPr lang="en-AU" dirty="0"/>
          </a:p>
        </p:txBody>
      </p:sp>
      <p:sp>
        <p:nvSpPr>
          <p:cNvPr id="6" name="Header Placeholder 5">
            <a:extLst>
              <a:ext uri="{FF2B5EF4-FFF2-40B4-BE49-F238E27FC236}">
                <a16:creationId xmlns:a16="http://schemas.microsoft.com/office/drawing/2014/main" id="{65CA2ADD-EAA5-52C0-E1EB-ED7A0BC739CC}"/>
              </a:ext>
            </a:extLst>
          </p:cNvPr>
          <p:cNvSpPr>
            <a:spLocks noGrp="1"/>
          </p:cNvSpPr>
          <p:nvPr>
            <p:ph type="hdr" sz="quarter"/>
          </p:nvPr>
        </p:nvSpPr>
        <p:spPr>
          <a:xfrm>
            <a:off x="9411203" y="2"/>
            <a:ext cx="184731" cy="276999"/>
          </a:xfrm>
        </p:spPr>
        <p:txBody>
          <a:bodyPr wrap="none">
            <a:spAutoFit/>
          </a:bodyPr>
          <a:lstStyle/>
          <a:p>
            <a:endParaRPr lang="en-AU" dirty="0"/>
          </a:p>
        </p:txBody>
      </p:sp>
    </p:spTree>
    <p:extLst>
      <p:ext uri="{BB962C8B-B14F-4D97-AF65-F5344CB8AC3E}">
        <p14:creationId xmlns:p14="http://schemas.microsoft.com/office/powerpoint/2010/main" val="26577792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3013"/>
            <a:ext cx="5962650" cy="3354387"/>
          </a:xfrm>
        </p:spPr>
        <p:txBody>
          <a:bodyPr/>
          <a:lstStyle/>
          <a:p>
            <a:endParaRPr lang="en-AU" dirty="0"/>
          </a:p>
        </p:txBody>
      </p:sp>
      <p:sp>
        <p:nvSpPr>
          <p:cNvPr id="3" name="Notes Placeholder 2"/>
          <p:cNvSpPr>
            <a:spLocks noGrp="1"/>
          </p:cNvSpPr>
          <p:nvPr>
            <p:ph type="body" idx="1"/>
          </p:nvPr>
        </p:nvSpPr>
        <p:spPr/>
        <p:txBody>
          <a:bodyPr/>
          <a:lstStyle/>
          <a:p>
            <a:pPr>
              <a:lnSpc>
                <a:spcPct val="120000"/>
              </a:lnSpc>
              <a:spcBef>
                <a:spcPts val="1200"/>
              </a:spcBef>
              <a:defRPr/>
            </a:pPr>
            <a:r>
              <a:rPr lang="en-GB" sz="2000" dirty="0">
                <a:latin typeface="Arial"/>
                <a:cs typeface="Arial"/>
              </a:rPr>
              <a:t>For the measurement task you will need a measuring tape to determine the length of the sea turtle’s carapace in centimetres.</a:t>
            </a:r>
            <a:r>
              <a:rPr lang="en-GB" sz="2000" i="1" dirty="0">
                <a:latin typeface="Arial"/>
                <a:cs typeface="Arial"/>
              </a:rPr>
              <a:t> (You could demonstrate the steps below on a turtle mat with a measuring tape).</a:t>
            </a:r>
            <a:endParaRPr lang="en-GB" sz="2000" dirty="0">
              <a:latin typeface="Arial" panose="020B0604020202020204" pitchFamily="34" charset="0"/>
              <a:cs typeface="Arial" panose="020B0604020202020204" pitchFamily="34" charset="0"/>
            </a:endParaRPr>
          </a:p>
          <a:p>
            <a:pPr marL="0" indent="0">
              <a:lnSpc>
                <a:spcPct val="120000"/>
              </a:lnSpc>
              <a:spcBef>
                <a:spcPts val="600"/>
              </a:spcBef>
              <a:buNone/>
            </a:pPr>
            <a:r>
              <a:rPr lang="en-GB" sz="2000" b="1" dirty="0">
                <a:latin typeface="Arial" panose="020B0604020202020204" pitchFamily="34" charset="0"/>
                <a:cs typeface="Arial" panose="020B0604020202020204" pitchFamily="34" charset="0"/>
              </a:rPr>
              <a:t>Steps:</a:t>
            </a:r>
          </a:p>
          <a:p>
            <a:pPr marL="457200" indent="-457200">
              <a:lnSpc>
                <a:spcPct val="120000"/>
              </a:lnSpc>
              <a:spcBef>
                <a:spcPts val="600"/>
              </a:spcBef>
              <a:buFont typeface="+mj-lt"/>
              <a:buAutoNum type="arabicPeriod"/>
            </a:pPr>
            <a:r>
              <a:rPr lang="en-GB" sz="2000" dirty="0">
                <a:latin typeface="Arial" panose="020B0604020202020204" pitchFamily="34" charset="0"/>
                <a:cs typeface="Arial" panose="020B0604020202020204" pitchFamily="34" charset="0"/>
              </a:rPr>
              <a:t>Place the start of the tape measure (0 cm) in the centre of the turtle’s neck where it meets the carapace (shell). </a:t>
            </a:r>
          </a:p>
          <a:p>
            <a:pPr marL="457200" indent="-457200">
              <a:lnSpc>
                <a:spcPct val="120000"/>
              </a:lnSpc>
              <a:spcBef>
                <a:spcPts val="600"/>
              </a:spcBef>
              <a:buFont typeface="+mj-lt"/>
              <a:buAutoNum type="arabicPeriod"/>
            </a:pPr>
            <a:r>
              <a:rPr lang="en-GB" sz="2000" dirty="0">
                <a:latin typeface="Arial"/>
                <a:cs typeface="Arial"/>
              </a:rPr>
              <a:t>Hold the tape straight along the length of the turtle’s back. If the turtle’s carapace is longer than the measuring tape, you will have to take two measurements and add them together to find the carapace length.  </a:t>
            </a:r>
          </a:p>
          <a:p>
            <a:pPr marL="457200" indent="-457200">
              <a:lnSpc>
                <a:spcPct val="120000"/>
              </a:lnSpc>
              <a:spcBef>
                <a:spcPts val="600"/>
              </a:spcBef>
              <a:buAutoNum type="arabicPeriod"/>
            </a:pPr>
            <a:r>
              <a:rPr lang="en-GB" sz="2000" dirty="0">
                <a:latin typeface="Arial"/>
                <a:cs typeface="Arial"/>
              </a:rPr>
              <a:t>Write the length measurement for each turtle next to the corresponding turtle number on your task sheet in centimetres.</a:t>
            </a:r>
            <a:endParaRPr lang="en-GB" dirty="0"/>
          </a:p>
          <a:p>
            <a:pPr marL="0" indent="0">
              <a:lnSpc>
                <a:spcPct val="120000"/>
              </a:lnSpc>
              <a:spcBef>
                <a:spcPts val="600"/>
              </a:spcBef>
              <a:buNone/>
            </a:pPr>
            <a:endParaRPr lang="en-GB" sz="2000" b="1" i="1" dirty="0">
              <a:latin typeface="Arial" panose="020B0604020202020204" pitchFamily="34" charset="0"/>
              <a:cs typeface="Arial" panose="020B0604020202020204" pitchFamily="34" charset="0"/>
            </a:endParaRPr>
          </a:p>
          <a:p>
            <a:pPr>
              <a:lnSpc>
                <a:spcPct val="120000"/>
              </a:lnSpc>
              <a:spcBef>
                <a:spcPts val="600"/>
              </a:spcBef>
            </a:pPr>
            <a:r>
              <a:rPr lang="en-GB" sz="2000" b="1" i="1" dirty="0">
                <a:latin typeface="Arial" panose="020B0604020202020204" pitchFamily="34" charset="0"/>
                <a:cs typeface="Arial" panose="020B0604020202020204" pitchFamily="34" charset="0"/>
              </a:rPr>
              <a:t>Question: </a:t>
            </a:r>
            <a:r>
              <a:rPr lang="en-GB" sz="2000" b="0" i="1" dirty="0">
                <a:latin typeface="Arial" panose="020B0604020202020204" pitchFamily="34" charset="0"/>
                <a:cs typeface="Arial" panose="020B0604020202020204" pitchFamily="34" charset="0"/>
              </a:rPr>
              <a:t>How long is the turtle carapace in this image? </a:t>
            </a:r>
            <a:r>
              <a:rPr lang="en-GB" sz="2000" b="1" i="1" dirty="0">
                <a:latin typeface="Arial" panose="020B0604020202020204" pitchFamily="34" charset="0"/>
                <a:cs typeface="Arial" panose="020B0604020202020204" pitchFamily="34" charset="0"/>
              </a:rPr>
              <a:t>Answer: </a:t>
            </a:r>
            <a:r>
              <a:rPr lang="en-GB" sz="2000" b="0" i="1" dirty="0">
                <a:solidFill>
                  <a:srgbClr val="FF0000"/>
                </a:solidFill>
                <a:latin typeface="Arial" panose="020B0604020202020204" pitchFamily="34" charset="0"/>
                <a:cs typeface="Arial" panose="020B0604020202020204" pitchFamily="34" charset="0"/>
              </a:rPr>
              <a:t>24cm</a:t>
            </a:r>
            <a:r>
              <a:rPr lang="en-GB" sz="2000" b="1" i="1" dirty="0">
                <a:solidFill>
                  <a:srgbClr val="FF0000"/>
                </a:solidFill>
                <a:latin typeface="Arial" panose="020B0604020202020204" pitchFamily="34" charset="0"/>
                <a:cs typeface="Arial" panose="020B0604020202020204" pitchFamily="34" charset="0"/>
              </a:rPr>
              <a:t>. </a:t>
            </a:r>
          </a:p>
          <a:p>
            <a:pPr>
              <a:lnSpc>
                <a:spcPct val="120000"/>
              </a:lnSpc>
              <a:spcBef>
                <a:spcPts val="600"/>
              </a:spcBef>
            </a:pPr>
            <a:endParaRPr lang="en-GB" sz="2000" b="1" i="1" dirty="0">
              <a:solidFill>
                <a:srgbClr val="FF0000"/>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6F3C7F03-7C3E-2F4C-9E6B-DF81B8AB10C4}" type="slidenum">
              <a:rPr lang="en-US" smtClean="0"/>
              <a:t>11</a:t>
            </a:fld>
            <a:endParaRPr lang="en-US" dirty="0"/>
          </a:p>
        </p:txBody>
      </p:sp>
      <p:sp>
        <p:nvSpPr>
          <p:cNvPr id="5" name="Footer Placeholder 4">
            <a:extLst>
              <a:ext uri="{FF2B5EF4-FFF2-40B4-BE49-F238E27FC236}">
                <a16:creationId xmlns:a16="http://schemas.microsoft.com/office/drawing/2014/main" id="{B9DF1822-CE81-90B3-53E7-303A7BB2ECD5}"/>
              </a:ext>
            </a:extLst>
          </p:cNvPr>
          <p:cNvSpPr>
            <a:spLocks noGrp="1"/>
          </p:cNvSpPr>
          <p:nvPr>
            <p:ph type="ftr" sz="quarter" idx="4"/>
          </p:nvPr>
        </p:nvSpPr>
        <p:spPr>
          <a:xfrm>
            <a:off x="9411203" y="9565105"/>
            <a:ext cx="184731" cy="276999"/>
          </a:xfrm>
        </p:spPr>
        <p:txBody>
          <a:bodyPr wrap="none">
            <a:spAutoFit/>
          </a:bodyPr>
          <a:lstStyle/>
          <a:p>
            <a:endParaRPr lang="en-AU" dirty="0"/>
          </a:p>
        </p:txBody>
      </p:sp>
      <p:sp>
        <p:nvSpPr>
          <p:cNvPr id="6" name="Header Placeholder 5">
            <a:extLst>
              <a:ext uri="{FF2B5EF4-FFF2-40B4-BE49-F238E27FC236}">
                <a16:creationId xmlns:a16="http://schemas.microsoft.com/office/drawing/2014/main" id="{C9480CD3-7B1D-C4AE-D144-D969F30138C6}"/>
              </a:ext>
            </a:extLst>
          </p:cNvPr>
          <p:cNvSpPr>
            <a:spLocks noGrp="1"/>
          </p:cNvSpPr>
          <p:nvPr>
            <p:ph type="hdr" sz="quarter"/>
          </p:nvPr>
        </p:nvSpPr>
        <p:spPr>
          <a:xfrm>
            <a:off x="9411203" y="2"/>
            <a:ext cx="184731" cy="276999"/>
          </a:xfrm>
        </p:spPr>
        <p:txBody>
          <a:bodyPr wrap="none">
            <a:spAutoFit/>
          </a:bodyPr>
          <a:lstStyle/>
          <a:p>
            <a:endParaRPr lang="en-AU" dirty="0"/>
          </a:p>
        </p:txBody>
      </p:sp>
    </p:spTree>
    <p:extLst>
      <p:ext uri="{BB962C8B-B14F-4D97-AF65-F5344CB8AC3E}">
        <p14:creationId xmlns:p14="http://schemas.microsoft.com/office/powerpoint/2010/main" val="34617769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10ABBC-41B6-DA46-8128-BFDD3DB568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75CC68-DD8D-DEFB-3230-67472611CDCA}"/>
              </a:ext>
            </a:extLst>
          </p:cNvPr>
          <p:cNvSpPr>
            <a:spLocks noGrp="1" noRot="1" noChangeAspect="1"/>
          </p:cNvSpPr>
          <p:nvPr>
            <p:ph type="sldImg"/>
          </p:nvPr>
        </p:nvSpPr>
        <p:spPr>
          <a:xfrm>
            <a:off x="422275" y="1243013"/>
            <a:ext cx="5962650" cy="3354387"/>
          </a:xfrm>
        </p:spPr>
        <p:txBody>
          <a:bodyPr/>
          <a:lstStyle/>
          <a:p>
            <a:endParaRPr lang="en-AU" dirty="0"/>
          </a:p>
        </p:txBody>
      </p:sp>
      <p:sp>
        <p:nvSpPr>
          <p:cNvPr id="3" name="Notes Placeholder 2">
            <a:extLst>
              <a:ext uri="{FF2B5EF4-FFF2-40B4-BE49-F238E27FC236}">
                <a16:creationId xmlns:a16="http://schemas.microsoft.com/office/drawing/2014/main" id="{C6227DFC-A6B4-A0A7-C834-620D2A7D3028}"/>
              </a:ext>
            </a:extLst>
          </p:cNvPr>
          <p:cNvSpPr>
            <a:spLocks noGrp="1"/>
          </p:cNvSpPr>
          <p:nvPr>
            <p:ph type="body" idx="1"/>
          </p:nvPr>
        </p:nvSpPr>
        <p:spPr/>
        <p:txBody>
          <a:bodyPr/>
          <a:lstStyle/>
          <a:p>
            <a:pPr>
              <a:lnSpc>
                <a:spcPct val="120000"/>
              </a:lnSpc>
              <a:spcBef>
                <a:spcPts val="1800"/>
              </a:spcBef>
              <a:defRPr/>
            </a:pPr>
            <a:r>
              <a:rPr lang="en-GB" sz="2000" b="0" kern="100" dirty="0">
                <a:latin typeface="Arial"/>
                <a:ea typeface="Aptos" panose="020B0004020202020204" pitchFamily="34" charset="0"/>
                <a:cs typeface="Arial"/>
              </a:rPr>
              <a:t>The </a:t>
            </a:r>
            <a:r>
              <a:rPr lang="en-GB" sz="2000" kern="100" dirty="0">
                <a:latin typeface="Arial"/>
                <a:ea typeface="Aptos" panose="020B0004020202020204" pitchFamily="34" charset="0"/>
                <a:cs typeface="Arial"/>
              </a:rPr>
              <a:t>identification task</a:t>
            </a:r>
            <a:r>
              <a:rPr lang="en-GB" sz="2000" b="0" kern="100" dirty="0">
                <a:latin typeface="Arial"/>
                <a:ea typeface="Aptos" panose="020B0004020202020204" pitchFamily="34" charset="0"/>
                <a:cs typeface="Arial"/>
              </a:rPr>
              <a:t> </a:t>
            </a:r>
            <a:r>
              <a:rPr lang="en-GB" sz="2000" kern="100" dirty="0">
                <a:latin typeface="Arial"/>
                <a:ea typeface="Aptos" panose="020B0004020202020204" pitchFamily="34" charset="0"/>
                <a:cs typeface="Arial"/>
              </a:rPr>
              <a:t>requires a </a:t>
            </a:r>
            <a:r>
              <a:rPr lang="en-GB" sz="2000" b="0" kern="100" dirty="0">
                <a:latin typeface="Arial"/>
                <a:ea typeface="Aptos" panose="020B0004020202020204" pitchFamily="34" charset="0"/>
                <a:cs typeface="Arial"/>
              </a:rPr>
              <a:t>key to complete and record the name of each of the six </a:t>
            </a:r>
            <a:r>
              <a:rPr lang="en-GB" sz="2000" kern="100" dirty="0">
                <a:latin typeface="Arial"/>
                <a:ea typeface="Aptos" panose="020B0004020202020204" pitchFamily="34" charset="0"/>
                <a:cs typeface="Arial"/>
              </a:rPr>
              <a:t>turtles</a:t>
            </a:r>
            <a:r>
              <a:rPr lang="en-GB" sz="2000" b="0" kern="100" dirty="0">
                <a:latin typeface="Arial"/>
                <a:ea typeface="Aptos" panose="020B0004020202020204" pitchFamily="34" charset="0"/>
                <a:cs typeface="Arial"/>
              </a:rPr>
              <a:t>. </a:t>
            </a:r>
            <a:r>
              <a:rPr lang="en-GB" sz="2000" b="0" i="1" kern="100" dirty="0">
                <a:latin typeface="Arial"/>
                <a:ea typeface="Aptos" panose="020B0004020202020204" pitchFamily="34" charset="0"/>
                <a:cs typeface="Arial"/>
              </a:rPr>
              <a:t>(We recommend passing a copy of the identification key for this section, where participants can point to the 4 key steps and follow the green lines). </a:t>
            </a:r>
            <a:endParaRPr lang="en-GB" sz="2000" b="1" dirty="0">
              <a:latin typeface="Arial"/>
              <a:ea typeface="Aptos" panose="020B0004020202020204" pitchFamily="34" charset="0"/>
              <a:cs typeface="Arial"/>
            </a:endParaRPr>
          </a:p>
          <a:p>
            <a:pPr>
              <a:lnSpc>
                <a:spcPct val="120000"/>
              </a:lnSpc>
              <a:spcBef>
                <a:spcPts val="1800"/>
              </a:spcBef>
              <a:defRPr/>
            </a:pPr>
            <a:r>
              <a:rPr lang="en-AU" sz="2000" b="0" kern="100" dirty="0">
                <a:latin typeface="Arial"/>
                <a:ea typeface="Aptos" panose="020B0004020202020204" pitchFamily="34" charset="0"/>
                <a:cs typeface="Arial"/>
              </a:rPr>
              <a:t>Let’s work through the identification together in 4 steps. Starting at the top of the key. </a:t>
            </a:r>
            <a:endParaRPr lang="en-GB" sz="2000" b="1" dirty="0">
              <a:latin typeface="Arial"/>
              <a:cs typeface="Arial"/>
            </a:endParaRPr>
          </a:p>
          <a:p>
            <a:pPr marL="0" indent="0">
              <a:lnSpc>
                <a:spcPct val="120000"/>
              </a:lnSpc>
              <a:spcBef>
                <a:spcPts val="600"/>
              </a:spcBef>
              <a:buFont typeface="+mj-lt"/>
              <a:buNone/>
            </a:pPr>
            <a:r>
              <a:rPr lang="en-GB" sz="2000" b="1" dirty="0">
                <a:latin typeface="Arial" panose="020B0604020202020204" pitchFamily="34" charset="0"/>
                <a:cs typeface="Arial" panose="020B0604020202020204" pitchFamily="34" charset="0"/>
              </a:rPr>
              <a:t>Step 1: Does the carapace have ridges or costal scales? </a:t>
            </a:r>
          </a:p>
          <a:p>
            <a:pPr>
              <a:lnSpc>
                <a:spcPct val="120000"/>
              </a:lnSpc>
              <a:spcBef>
                <a:spcPts val="600"/>
              </a:spcBef>
              <a:defRPr/>
            </a:pPr>
            <a:r>
              <a:rPr lang="en-GB" sz="2000" b="0" i="0" dirty="0">
                <a:latin typeface="Arial"/>
                <a:cs typeface="Arial"/>
              </a:rPr>
              <a:t>Look at a turtle mat and decide whether the turtle carapace (shell) has ridge lines or costal scales. Let us say the turtle does NOT have scales, but it </a:t>
            </a:r>
            <a:r>
              <a:rPr lang="en-GB" sz="2000" dirty="0">
                <a:latin typeface="Arial"/>
                <a:cs typeface="Arial"/>
              </a:rPr>
              <a:t>has ridges</a:t>
            </a:r>
            <a:r>
              <a:rPr lang="en-GB" sz="2000" b="0" i="0" dirty="0">
                <a:latin typeface="Arial"/>
                <a:cs typeface="Arial"/>
              </a:rPr>
              <a:t>. Using your finger, trace along the green line to the image with </a:t>
            </a:r>
            <a:r>
              <a:rPr lang="en-GB" sz="2000" b="0" i="1" dirty="0">
                <a:latin typeface="Arial"/>
                <a:cs typeface="Arial"/>
              </a:rPr>
              <a:t>ridges. </a:t>
            </a:r>
            <a:r>
              <a:rPr lang="en-GB" sz="2000" b="0" i="0" dirty="0">
                <a:latin typeface="Arial"/>
                <a:cs typeface="Arial"/>
              </a:rPr>
              <a:t>Look beneath the image. There is a name written in red</a:t>
            </a:r>
            <a:r>
              <a:rPr lang="en-GB" sz="2000" dirty="0">
                <a:latin typeface="Arial"/>
                <a:cs typeface="Arial"/>
              </a:rPr>
              <a:t>.</a:t>
            </a:r>
            <a:r>
              <a:rPr lang="en-GB" sz="2000" b="0" i="0" dirty="0">
                <a:latin typeface="Arial"/>
                <a:cs typeface="Arial"/>
              </a:rPr>
              <a:t> You now can write the name in the numbered box matching the turtle mat number on your task sheet.  </a:t>
            </a:r>
          </a:p>
          <a:p>
            <a:pPr>
              <a:lnSpc>
                <a:spcPct val="120000"/>
              </a:lnSpc>
              <a:spcBef>
                <a:spcPts val="600"/>
              </a:spcBef>
            </a:pPr>
            <a:r>
              <a:rPr lang="en-GB" sz="2000" b="0" i="0" dirty="0">
                <a:latin typeface="Arial"/>
                <a:cs typeface="Arial"/>
              </a:rPr>
              <a:t>Let's do another example but let us say this time the turtle mat you are standing in front of has coastal scales NOT ridges. Run you finger along the green line until you come to the image with </a:t>
            </a:r>
            <a:r>
              <a:rPr lang="en-GB" sz="2000" b="0" i="1" dirty="0">
                <a:latin typeface="Arial"/>
                <a:cs typeface="Arial"/>
              </a:rPr>
              <a:t>scales. </a:t>
            </a:r>
            <a:r>
              <a:rPr lang="en-GB" sz="2000" b="0" i="0" dirty="0">
                <a:latin typeface="Arial"/>
                <a:cs typeface="Arial"/>
              </a:rPr>
              <a:t>Is there a red name underneath? If there is no name written in red and the green line keeps going, it means you will have to go Step 2.  Get your hand (thumb and little finger) ready to count costal scales as there could be 4, 5 or 6 pairs to count.</a:t>
            </a:r>
          </a:p>
        </p:txBody>
      </p:sp>
      <p:sp>
        <p:nvSpPr>
          <p:cNvPr id="4" name="Slide Number Placeholder 3">
            <a:extLst>
              <a:ext uri="{FF2B5EF4-FFF2-40B4-BE49-F238E27FC236}">
                <a16:creationId xmlns:a16="http://schemas.microsoft.com/office/drawing/2014/main" id="{8F60066F-4416-0D9C-56DD-CA5BD6EC932C}"/>
              </a:ext>
            </a:extLst>
          </p:cNvPr>
          <p:cNvSpPr>
            <a:spLocks noGrp="1"/>
          </p:cNvSpPr>
          <p:nvPr>
            <p:ph type="sldNum" sz="quarter" idx="5"/>
          </p:nvPr>
        </p:nvSpPr>
        <p:spPr/>
        <p:txBody>
          <a:bodyPr/>
          <a:lstStyle/>
          <a:p>
            <a:fld id="{6F3C7F03-7C3E-2F4C-9E6B-DF81B8AB10C4}" type="slidenum">
              <a:rPr lang="en-US" smtClean="0"/>
              <a:t>12</a:t>
            </a:fld>
            <a:endParaRPr lang="en-US" dirty="0"/>
          </a:p>
        </p:txBody>
      </p:sp>
      <p:sp>
        <p:nvSpPr>
          <p:cNvPr id="5" name="Footer Placeholder 4">
            <a:extLst>
              <a:ext uri="{FF2B5EF4-FFF2-40B4-BE49-F238E27FC236}">
                <a16:creationId xmlns:a16="http://schemas.microsoft.com/office/drawing/2014/main" id="{4B3D87CA-3E97-D1DD-F4F4-B6C8B7909449}"/>
              </a:ext>
            </a:extLst>
          </p:cNvPr>
          <p:cNvSpPr>
            <a:spLocks noGrp="1"/>
          </p:cNvSpPr>
          <p:nvPr>
            <p:ph type="ftr" sz="quarter" idx="4"/>
          </p:nvPr>
        </p:nvSpPr>
        <p:spPr>
          <a:xfrm>
            <a:off x="9411203" y="9565105"/>
            <a:ext cx="184731" cy="276999"/>
          </a:xfrm>
        </p:spPr>
        <p:txBody>
          <a:bodyPr wrap="none">
            <a:spAutoFit/>
          </a:bodyPr>
          <a:lstStyle/>
          <a:p>
            <a:endParaRPr lang="en-AU" dirty="0"/>
          </a:p>
        </p:txBody>
      </p:sp>
      <p:sp>
        <p:nvSpPr>
          <p:cNvPr id="6" name="Header Placeholder 5">
            <a:extLst>
              <a:ext uri="{FF2B5EF4-FFF2-40B4-BE49-F238E27FC236}">
                <a16:creationId xmlns:a16="http://schemas.microsoft.com/office/drawing/2014/main" id="{BA0E6E55-9C73-9C8A-EEDD-222945F0E908}"/>
              </a:ext>
            </a:extLst>
          </p:cNvPr>
          <p:cNvSpPr>
            <a:spLocks noGrp="1"/>
          </p:cNvSpPr>
          <p:nvPr>
            <p:ph type="hdr" sz="quarter"/>
          </p:nvPr>
        </p:nvSpPr>
        <p:spPr>
          <a:xfrm>
            <a:off x="9411203" y="2"/>
            <a:ext cx="184731" cy="276999"/>
          </a:xfrm>
        </p:spPr>
        <p:txBody>
          <a:bodyPr wrap="none">
            <a:spAutoFit/>
          </a:bodyPr>
          <a:lstStyle/>
          <a:p>
            <a:endParaRPr lang="en-AU" dirty="0"/>
          </a:p>
        </p:txBody>
      </p:sp>
    </p:spTree>
    <p:extLst>
      <p:ext uri="{BB962C8B-B14F-4D97-AF65-F5344CB8AC3E}">
        <p14:creationId xmlns:p14="http://schemas.microsoft.com/office/powerpoint/2010/main" val="13533708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C277EE-5F27-027A-A4D7-C12C511DFA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BB2F12-1A10-EF39-8CE4-459ACC118837}"/>
              </a:ext>
            </a:extLst>
          </p:cNvPr>
          <p:cNvSpPr>
            <a:spLocks noGrp="1" noRot="1" noChangeAspect="1"/>
          </p:cNvSpPr>
          <p:nvPr>
            <p:ph type="sldImg"/>
          </p:nvPr>
        </p:nvSpPr>
        <p:spPr>
          <a:xfrm>
            <a:off x="422275" y="1243013"/>
            <a:ext cx="5962650" cy="3354387"/>
          </a:xfrm>
        </p:spPr>
        <p:txBody>
          <a:bodyPr/>
          <a:lstStyle/>
          <a:p>
            <a:endParaRPr lang="en-AU" dirty="0"/>
          </a:p>
        </p:txBody>
      </p:sp>
      <p:sp>
        <p:nvSpPr>
          <p:cNvPr id="3" name="Notes Placeholder 2">
            <a:extLst>
              <a:ext uri="{FF2B5EF4-FFF2-40B4-BE49-F238E27FC236}">
                <a16:creationId xmlns:a16="http://schemas.microsoft.com/office/drawing/2014/main" id="{87895B69-C156-5805-058F-10D9CBC914F0}"/>
              </a:ext>
            </a:extLst>
          </p:cNvPr>
          <p:cNvSpPr>
            <a:spLocks noGrp="1"/>
          </p:cNvSpPr>
          <p:nvPr>
            <p:ph type="body" idx="1"/>
          </p:nvPr>
        </p:nvSpPr>
        <p:spPr/>
        <p:txBody>
          <a:bodyPr/>
          <a:lstStyle/>
          <a:p>
            <a:pPr>
              <a:lnSpc>
                <a:spcPct val="120000"/>
              </a:lnSpc>
              <a:spcBef>
                <a:spcPts val="1800"/>
              </a:spcBef>
              <a:defRPr/>
            </a:pPr>
            <a:r>
              <a:rPr lang="en-GB" sz="2000" b="1" dirty="0">
                <a:latin typeface="Arial"/>
                <a:cs typeface="Arial"/>
              </a:rPr>
              <a:t>Step 2 </a:t>
            </a:r>
            <a:r>
              <a:rPr lang="en-GB" sz="2000" b="0" dirty="0">
                <a:latin typeface="Arial"/>
                <a:cs typeface="Arial"/>
              </a:rPr>
              <a:t>- Count the pairs of costal scales. </a:t>
            </a:r>
            <a:r>
              <a:rPr lang="en-GB" sz="2000" i="0" dirty="0">
                <a:latin typeface="Arial"/>
                <a:cs typeface="Arial"/>
              </a:rPr>
              <a:t>Let's do some practice counting the 4, 5, or 6 pairs of costal scales</a:t>
            </a:r>
            <a:r>
              <a:rPr lang="en-GB" sz="2000" dirty="0">
                <a:latin typeface="Arial"/>
                <a:cs typeface="Arial"/>
              </a:rPr>
              <a:t> on the slide</a:t>
            </a:r>
            <a:r>
              <a:rPr lang="en-GB" sz="2000" i="0" dirty="0">
                <a:latin typeface="Arial"/>
                <a:cs typeface="Arial"/>
              </a:rPr>
              <a:t>.</a:t>
            </a:r>
            <a:r>
              <a:rPr lang="en-GB" sz="2000" i="1" dirty="0">
                <a:latin typeface="Arial"/>
                <a:cs typeface="Arial"/>
              </a:rPr>
              <a:t> </a:t>
            </a:r>
            <a:r>
              <a:rPr lang="en-GB" sz="2000" i="0" dirty="0">
                <a:latin typeface="Arial"/>
                <a:cs typeface="Arial"/>
              </a:rPr>
              <a:t>Have your two fingers ready to count the pairs of lateral (side) costal scales highlighted in yellow.</a:t>
            </a:r>
            <a:r>
              <a:rPr lang="en-GB" sz="2000" dirty="0">
                <a:latin typeface="Arial"/>
                <a:cs typeface="Arial"/>
              </a:rPr>
              <a:t> </a:t>
            </a:r>
            <a:endParaRPr lang="en-US" dirty="0"/>
          </a:p>
          <a:p>
            <a:pPr>
              <a:lnSpc>
                <a:spcPct val="120000"/>
              </a:lnSpc>
              <a:spcBef>
                <a:spcPts val="1800"/>
              </a:spcBef>
              <a:defRPr/>
            </a:pPr>
            <a:endParaRPr lang="en-GB" sz="2000" dirty="0">
              <a:latin typeface="Arial"/>
              <a:cs typeface="Arial"/>
            </a:endParaRPr>
          </a:p>
          <a:p>
            <a:pPr>
              <a:lnSpc>
                <a:spcPct val="120000"/>
              </a:lnSpc>
              <a:spcBef>
                <a:spcPts val="1800"/>
              </a:spcBef>
              <a:defRPr/>
            </a:pPr>
            <a:r>
              <a:rPr lang="en-GB" sz="2000" dirty="0">
                <a:latin typeface="Arial"/>
                <a:cs typeface="Arial"/>
              </a:rPr>
              <a:t>Once you know how to count pairs of costal scales you will need to use this skill at</a:t>
            </a:r>
            <a:r>
              <a:rPr lang="en-GB" sz="2000" i="0" dirty="0">
                <a:latin typeface="Arial"/>
                <a:cs typeface="Arial"/>
              </a:rPr>
              <a:t> five </a:t>
            </a:r>
            <a:r>
              <a:rPr lang="en-GB" sz="2000" dirty="0">
                <a:latin typeface="Arial"/>
                <a:cs typeface="Arial"/>
              </a:rPr>
              <a:t>of the </a:t>
            </a:r>
            <a:r>
              <a:rPr lang="en-GB" sz="2000" i="0" dirty="0">
                <a:latin typeface="Arial"/>
                <a:cs typeface="Arial"/>
              </a:rPr>
              <a:t>turtle </a:t>
            </a:r>
            <a:r>
              <a:rPr lang="en-GB" sz="2000" dirty="0">
                <a:latin typeface="Arial"/>
                <a:cs typeface="Arial"/>
              </a:rPr>
              <a:t>mats.</a:t>
            </a:r>
            <a:r>
              <a:rPr lang="en-GB" sz="2000" i="0" dirty="0">
                <a:latin typeface="Arial"/>
                <a:cs typeface="Arial"/>
              </a:rPr>
              <a:t> </a:t>
            </a:r>
            <a:r>
              <a:rPr lang="en-GB" sz="2000" dirty="0">
                <a:latin typeface="Arial"/>
                <a:cs typeface="Arial"/>
              </a:rPr>
              <a:t>At a mat count the pairs of costal scales. </a:t>
            </a:r>
            <a:r>
              <a:rPr lang="en-GB" sz="2000" i="0" dirty="0">
                <a:latin typeface="Arial"/>
                <a:cs typeface="Arial"/>
              </a:rPr>
              <a:t>Follow the green line until you find the correct numbered </a:t>
            </a:r>
            <a:r>
              <a:rPr lang="en-GB" sz="2000" dirty="0">
                <a:latin typeface="Arial"/>
                <a:cs typeface="Arial"/>
              </a:rPr>
              <a:t>paired scales </a:t>
            </a:r>
            <a:r>
              <a:rPr lang="en-GB" sz="2000" i="0" dirty="0">
                <a:latin typeface="Arial"/>
                <a:cs typeface="Arial"/>
              </a:rPr>
              <a:t>image. Look to see if it has a red name underneath, and if it does STOP. This is the end and you have identified the turtle species. If you count 5 or 6 pairs of coastal scales, you write this name in the numbered box on your task sheet that corresponds with the turtle mat number.</a:t>
            </a:r>
            <a:endParaRPr lang="en-GB" dirty="0"/>
          </a:p>
          <a:p>
            <a:pPr marL="0" marR="0" lvl="0" indent="0" algn="l" defTabSz="1238921" rtl="0" eaLnBrk="1" fontAlgn="auto" latinLnBrk="0" hangingPunct="1">
              <a:lnSpc>
                <a:spcPct val="100000"/>
              </a:lnSpc>
              <a:spcBef>
                <a:spcPts val="0"/>
              </a:spcBef>
              <a:spcAft>
                <a:spcPts val="0"/>
              </a:spcAft>
              <a:buClrTx/>
              <a:buSzTx/>
              <a:buFontTx/>
              <a:buNone/>
              <a:tabLst/>
              <a:defRPr/>
            </a:pPr>
            <a:r>
              <a:rPr lang="en-GB" sz="2000" i="0" dirty="0">
                <a:latin typeface="Arial" panose="020B0604020202020204" pitchFamily="34" charset="0"/>
                <a:cs typeface="Arial" panose="020B0604020202020204" pitchFamily="34" charset="0"/>
              </a:rPr>
              <a:t>If the turtle mat has 4 pairs of coastal scales, the key indicates that you must proceed to Step 3.</a:t>
            </a:r>
          </a:p>
        </p:txBody>
      </p:sp>
      <p:sp>
        <p:nvSpPr>
          <p:cNvPr id="4" name="Slide Number Placeholder 3">
            <a:extLst>
              <a:ext uri="{FF2B5EF4-FFF2-40B4-BE49-F238E27FC236}">
                <a16:creationId xmlns:a16="http://schemas.microsoft.com/office/drawing/2014/main" id="{EEE8C13B-2A02-F4B4-E39D-9EA6F383ED02}"/>
              </a:ext>
            </a:extLst>
          </p:cNvPr>
          <p:cNvSpPr>
            <a:spLocks noGrp="1"/>
          </p:cNvSpPr>
          <p:nvPr>
            <p:ph type="sldNum" sz="quarter" idx="5"/>
          </p:nvPr>
        </p:nvSpPr>
        <p:spPr/>
        <p:txBody>
          <a:bodyPr/>
          <a:lstStyle/>
          <a:p>
            <a:fld id="{6F3C7F03-7C3E-2F4C-9E6B-DF81B8AB10C4}" type="slidenum">
              <a:rPr lang="en-US" smtClean="0"/>
              <a:t>13</a:t>
            </a:fld>
            <a:endParaRPr lang="en-US" dirty="0"/>
          </a:p>
        </p:txBody>
      </p:sp>
      <p:sp>
        <p:nvSpPr>
          <p:cNvPr id="5" name="Footer Placeholder 4">
            <a:extLst>
              <a:ext uri="{FF2B5EF4-FFF2-40B4-BE49-F238E27FC236}">
                <a16:creationId xmlns:a16="http://schemas.microsoft.com/office/drawing/2014/main" id="{AC0F5FE5-4985-48EF-C95B-DF80F6A848F8}"/>
              </a:ext>
            </a:extLst>
          </p:cNvPr>
          <p:cNvSpPr>
            <a:spLocks noGrp="1"/>
          </p:cNvSpPr>
          <p:nvPr>
            <p:ph type="ftr" sz="quarter" idx="4"/>
          </p:nvPr>
        </p:nvSpPr>
        <p:spPr>
          <a:xfrm>
            <a:off x="9411203" y="9565105"/>
            <a:ext cx="184731" cy="276999"/>
          </a:xfrm>
        </p:spPr>
        <p:txBody>
          <a:bodyPr wrap="none">
            <a:spAutoFit/>
          </a:bodyPr>
          <a:lstStyle/>
          <a:p>
            <a:endParaRPr lang="en-AU" dirty="0"/>
          </a:p>
        </p:txBody>
      </p:sp>
      <p:sp>
        <p:nvSpPr>
          <p:cNvPr id="6" name="Header Placeholder 5">
            <a:extLst>
              <a:ext uri="{FF2B5EF4-FFF2-40B4-BE49-F238E27FC236}">
                <a16:creationId xmlns:a16="http://schemas.microsoft.com/office/drawing/2014/main" id="{0DFC21CD-9A1E-440A-695F-CCAE776744AE}"/>
              </a:ext>
            </a:extLst>
          </p:cNvPr>
          <p:cNvSpPr>
            <a:spLocks noGrp="1"/>
          </p:cNvSpPr>
          <p:nvPr>
            <p:ph type="hdr" sz="quarter"/>
          </p:nvPr>
        </p:nvSpPr>
        <p:spPr>
          <a:xfrm>
            <a:off x="9411203" y="2"/>
            <a:ext cx="184731" cy="276999"/>
          </a:xfrm>
        </p:spPr>
        <p:txBody>
          <a:bodyPr wrap="none">
            <a:spAutoFit/>
          </a:bodyPr>
          <a:lstStyle/>
          <a:p>
            <a:endParaRPr lang="en-AU" dirty="0"/>
          </a:p>
        </p:txBody>
      </p:sp>
    </p:spTree>
    <p:extLst>
      <p:ext uri="{BB962C8B-B14F-4D97-AF65-F5344CB8AC3E}">
        <p14:creationId xmlns:p14="http://schemas.microsoft.com/office/powerpoint/2010/main" val="29056770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86F1B1-3765-A19F-9E0B-01C6DBA4BD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B311E4-477B-1C96-10E6-2E73DA08B54E}"/>
              </a:ext>
            </a:extLst>
          </p:cNvPr>
          <p:cNvSpPr>
            <a:spLocks noGrp="1" noRot="1" noChangeAspect="1"/>
          </p:cNvSpPr>
          <p:nvPr>
            <p:ph type="sldImg"/>
          </p:nvPr>
        </p:nvSpPr>
        <p:spPr>
          <a:xfrm>
            <a:off x="422275" y="1243013"/>
            <a:ext cx="5962650" cy="3354387"/>
          </a:xfrm>
        </p:spPr>
        <p:txBody>
          <a:bodyPr/>
          <a:lstStyle/>
          <a:p>
            <a:endParaRPr lang="en-AU" dirty="0"/>
          </a:p>
        </p:txBody>
      </p:sp>
      <p:sp>
        <p:nvSpPr>
          <p:cNvPr id="3" name="Notes Placeholder 2">
            <a:extLst>
              <a:ext uri="{FF2B5EF4-FFF2-40B4-BE49-F238E27FC236}">
                <a16:creationId xmlns:a16="http://schemas.microsoft.com/office/drawing/2014/main" id="{052FE3A6-8B0F-53F9-6E63-4A9A57A421B5}"/>
              </a:ext>
            </a:extLst>
          </p:cNvPr>
          <p:cNvSpPr>
            <a:spLocks noGrp="1"/>
          </p:cNvSpPr>
          <p:nvPr>
            <p:ph type="body" idx="1"/>
          </p:nvPr>
        </p:nvSpPr>
        <p:spPr/>
        <p:txBody>
          <a:bodyPr/>
          <a:lstStyle/>
          <a:p>
            <a:pPr marL="0" marR="0" lvl="0" indent="0" algn="l" defTabSz="1238921" rtl="0" eaLnBrk="1" fontAlgn="auto" latinLnBrk="0" hangingPunct="1">
              <a:lnSpc>
                <a:spcPct val="120000"/>
              </a:lnSpc>
              <a:spcBef>
                <a:spcPts val="600"/>
              </a:spcBef>
              <a:spcAft>
                <a:spcPts val="0"/>
              </a:spcAft>
              <a:buClrTx/>
              <a:buSzTx/>
              <a:buFont typeface="+mj-lt"/>
              <a:buNone/>
              <a:tabLst/>
              <a:defRPr/>
            </a:pPr>
            <a:r>
              <a:rPr lang="en-GB" sz="2000" b="1" dirty="0">
                <a:latin typeface="Arial" panose="020B0604020202020204" pitchFamily="34" charset="0"/>
                <a:cs typeface="Arial" panose="020B0604020202020204" pitchFamily="34" charset="0"/>
              </a:rPr>
              <a:t>Step 3</a:t>
            </a:r>
            <a:r>
              <a:rPr lang="en-GB" sz="2000" dirty="0">
                <a:latin typeface="Arial" panose="020B0604020202020204" pitchFamily="34" charset="0"/>
                <a:cs typeface="Arial" panose="020B0604020202020204" pitchFamily="34" charset="0"/>
              </a:rPr>
              <a:t>: Count the number of pairs of pre-frontal scales. </a:t>
            </a:r>
            <a:r>
              <a:rPr lang="en-GB" sz="2000" b="0" i="1" dirty="0">
                <a:latin typeface="Arial" panose="020B0604020202020204" pitchFamily="34" charset="0"/>
                <a:cs typeface="Arial" panose="020B0604020202020204" pitchFamily="34" charset="0"/>
              </a:rPr>
              <a:t>(You can use the image on the slide to demonstrate how to count one or two pairs of pre-frontal scales).</a:t>
            </a:r>
          </a:p>
          <a:p>
            <a:pPr marL="0" marR="0" lvl="0" indent="0" algn="l" defTabSz="1238921" rtl="0" eaLnBrk="1" fontAlgn="auto" latinLnBrk="0" hangingPunct="1">
              <a:lnSpc>
                <a:spcPct val="120000"/>
              </a:lnSpc>
              <a:spcBef>
                <a:spcPts val="600"/>
              </a:spcBef>
              <a:spcAft>
                <a:spcPts val="0"/>
              </a:spcAft>
              <a:buClrTx/>
              <a:buSzTx/>
              <a:buFont typeface="+mj-lt"/>
              <a:buNone/>
              <a:tabLst/>
              <a:defRPr/>
            </a:pPr>
            <a:r>
              <a:rPr lang="en-GB" sz="2000" dirty="0">
                <a:latin typeface="Arial" panose="020B0604020202020204" pitchFamily="34" charset="0"/>
                <a:cs typeface="Arial" panose="020B0604020202020204" pitchFamily="34" charset="0"/>
              </a:rPr>
              <a:t>Look at the turtle's beak and directly above the nostrils lies the pre-frontal scales. Count if there are 2 LARGE (one pair) or 4 SMALL (two pairs) of pre-frontal scales. </a:t>
            </a:r>
          </a:p>
          <a:p>
            <a:pPr>
              <a:lnSpc>
                <a:spcPct val="120000"/>
              </a:lnSpc>
              <a:spcBef>
                <a:spcPts val="600"/>
              </a:spcBef>
              <a:defRPr/>
            </a:pPr>
            <a:r>
              <a:rPr lang="en-GB" sz="2000" dirty="0">
                <a:latin typeface="Arial"/>
                <a:cs typeface="Arial"/>
              </a:rPr>
              <a:t>This step can be tricky as it can be hard to tell if it is 2 large ones or 4 smaller ones compressed together. A hint is the size. It is one pair of large pre-frontal scales (2 big scales) or 2 pairs of four smaller prefrontal scales. </a:t>
            </a:r>
          </a:p>
          <a:p>
            <a:pPr marL="0" marR="0" lvl="0" indent="0" algn="l" defTabSz="1238921" rtl="0" eaLnBrk="1" fontAlgn="auto" latinLnBrk="0" hangingPunct="1">
              <a:lnSpc>
                <a:spcPct val="120000"/>
              </a:lnSpc>
              <a:spcBef>
                <a:spcPts val="600"/>
              </a:spcBef>
              <a:spcAft>
                <a:spcPts val="0"/>
              </a:spcAft>
              <a:buClrTx/>
              <a:buSzTx/>
              <a:buFont typeface="+mj-lt"/>
              <a:buNone/>
              <a:tabLst/>
              <a:defRPr/>
            </a:pPr>
            <a:r>
              <a:rPr lang="en-GB" sz="2000" b="0" i="0" kern="100" dirty="0">
                <a:latin typeface="Arial" panose="020B0604020202020204" pitchFamily="34" charset="0"/>
                <a:ea typeface="Aptos" panose="020B0004020202020204" pitchFamily="34" charset="0"/>
                <a:cs typeface="Arial" panose="020B0604020202020204" pitchFamily="34" charset="0"/>
              </a:rPr>
              <a:t>Using the key, can anyone tell me what to do if you count TWO PAIRS of pre-frontal scales? Do we STOP and write the name or do we keep going? (</a:t>
            </a:r>
            <a:r>
              <a:rPr lang="en-GB" sz="2000" b="0" i="1" kern="100" dirty="0">
                <a:latin typeface="Arial" panose="020B0604020202020204" pitchFamily="34" charset="0"/>
                <a:ea typeface="Aptos" panose="020B0004020202020204" pitchFamily="34" charset="0"/>
                <a:cs typeface="Arial" panose="020B0604020202020204" pitchFamily="34" charset="0"/>
              </a:rPr>
              <a:t>Stop and write name in task sheet box that corresponds to mat number).</a:t>
            </a:r>
          </a:p>
          <a:p>
            <a:pPr marL="0" marR="0" lvl="0" indent="0" algn="l" defTabSz="1238921" rtl="0" eaLnBrk="1" fontAlgn="auto" latinLnBrk="0" hangingPunct="1">
              <a:lnSpc>
                <a:spcPct val="120000"/>
              </a:lnSpc>
              <a:spcBef>
                <a:spcPts val="600"/>
              </a:spcBef>
              <a:spcAft>
                <a:spcPts val="0"/>
              </a:spcAft>
              <a:buClrTx/>
              <a:buSzTx/>
              <a:buFont typeface="+mj-lt"/>
              <a:buNone/>
              <a:tabLst/>
              <a:defRPr/>
            </a:pPr>
            <a:r>
              <a:rPr lang="en-GB" sz="2000" b="0" i="0" kern="100" dirty="0">
                <a:latin typeface="Arial" panose="020B0604020202020204" pitchFamily="34" charset="0"/>
                <a:ea typeface="Aptos" panose="020B0004020202020204" pitchFamily="34" charset="0"/>
                <a:cs typeface="Arial" panose="020B0604020202020204" pitchFamily="34" charset="0"/>
              </a:rPr>
              <a:t>What happens if you count ONE PAIR of prefrontal scales? There is no name in red but a green line. So, this indicates that we need to go to the final step, which is step 4.</a:t>
            </a:r>
            <a:endParaRPr lang="en-AU" sz="2000" i="0" kern="100" dirty="0">
              <a:latin typeface="Arial" panose="020B0604020202020204" pitchFamily="34" charset="0"/>
              <a:ea typeface="Aptos" panose="020B0004020202020204" pitchFamily="34" charset="0"/>
              <a:cs typeface="Arial" panose="020B0604020202020204" pitchFamily="34" charset="0"/>
            </a:endParaRPr>
          </a:p>
          <a:p>
            <a:pPr marL="0" indent="0">
              <a:spcBef>
                <a:spcPts val="1800"/>
              </a:spcBef>
              <a:buNone/>
            </a:pPr>
            <a:endParaRPr lang="en-AU" sz="2000" i="1" kern="100" dirty="0">
              <a:latin typeface="Arial" panose="020B0604020202020204" pitchFamily="34" charset="0"/>
              <a:ea typeface="Aptos" panose="020B0004020202020204" pitchFamily="34" charset="0"/>
              <a:cs typeface="Arial" panose="020B0604020202020204" pitchFamily="34" charset="0"/>
            </a:endParaRPr>
          </a:p>
          <a:p>
            <a:pPr marL="457200" indent="-457200">
              <a:spcBef>
                <a:spcPts val="1800"/>
              </a:spcBef>
              <a:buFont typeface="+mj-lt"/>
              <a:buAutoNum type="arabicPeriod"/>
            </a:pPr>
            <a:endParaRPr lang="en-AU" sz="2000" kern="100" dirty="0">
              <a:latin typeface="Arial" panose="020B0604020202020204" pitchFamily="34" charset="0"/>
              <a:ea typeface="Aptos" panose="020B0004020202020204" pitchFamily="34" charset="0"/>
              <a:cs typeface="Arial" panose="020B0604020202020204" pitchFamily="34" charset="0"/>
            </a:endParaRPr>
          </a:p>
          <a:p>
            <a:pPr marL="0" indent="0">
              <a:spcBef>
                <a:spcPts val="1800"/>
              </a:spcBef>
              <a:buNone/>
            </a:pPr>
            <a:endParaRPr lang="en-AU" sz="2000" i="1" kern="100" dirty="0">
              <a:latin typeface="Arial" panose="020B0604020202020204" pitchFamily="34" charset="0"/>
              <a:ea typeface="Aptos" panose="020B0004020202020204" pitchFamily="34" charset="0"/>
              <a:cs typeface="Arial" panose="020B0604020202020204" pitchFamily="34" charset="0"/>
            </a:endParaRPr>
          </a:p>
          <a:p>
            <a:endParaRPr lang="en-AU" dirty="0"/>
          </a:p>
        </p:txBody>
      </p:sp>
      <p:sp>
        <p:nvSpPr>
          <p:cNvPr id="4" name="Slide Number Placeholder 3">
            <a:extLst>
              <a:ext uri="{FF2B5EF4-FFF2-40B4-BE49-F238E27FC236}">
                <a16:creationId xmlns:a16="http://schemas.microsoft.com/office/drawing/2014/main" id="{6573F5D5-F0DE-A786-838E-00E096D675B8}"/>
              </a:ext>
            </a:extLst>
          </p:cNvPr>
          <p:cNvSpPr>
            <a:spLocks noGrp="1"/>
          </p:cNvSpPr>
          <p:nvPr>
            <p:ph type="sldNum" sz="quarter" idx="5"/>
          </p:nvPr>
        </p:nvSpPr>
        <p:spPr/>
        <p:txBody>
          <a:bodyPr/>
          <a:lstStyle/>
          <a:p>
            <a:fld id="{6F3C7F03-7C3E-2F4C-9E6B-DF81B8AB10C4}" type="slidenum">
              <a:rPr lang="en-US" smtClean="0"/>
              <a:t>14</a:t>
            </a:fld>
            <a:endParaRPr lang="en-US" dirty="0"/>
          </a:p>
        </p:txBody>
      </p:sp>
      <p:sp>
        <p:nvSpPr>
          <p:cNvPr id="5" name="Footer Placeholder 4">
            <a:extLst>
              <a:ext uri="{FF2B5EF4-FFF2-40B4-BE49-F238E27FC236}">
                <a16:creationId xmlns:a16="http://schemas.microsoft.com/office/drawing/2014/main" id="{8C65AE48-FA4D-DCB6-DD15-82C310925541}"/>
              </a:ext>
            </a:extLst>
          </p:cNvPr>
          <p:cNvSpPr>
            <a:spLocks noGrp="1"/>
          </p:cNvSpPr>
          <p:nvPr>
            <p:ph type="ftr" sz="quarter" idx="4"/>
          </p:nvPr>
        </p:nvSpPr>
        <p:spPr>
          <a:xfrm>
            <a:off x="9411203" y="9565105"/>
            <a:ext cx="184731" cy="276999"/>
          </a:xfrm>
        </p:spPr>
        <p:txBody>
          <a:bodyPr wrap="none">
            <a:spAutoFit/>
          </a:bodyPr>
          <a:lstStyle/>
          <a:p>
            <a:endParaRPr lang="en-AU" dirty="0"/>
          </a:p>
        </p:txBody>
      </p:sp>
      <p:sp>
        <p:nvSpPr>
          <p:cNvPr id="6" name="Header Placeholder 5">
            <a:extLst>
              <a:ext uri="{FF2B5EF4-FFF2-40B4-BE49-F238E27FC236}">
                <a16:creationId xmlns:a16="http://schemas.microsoft.com/office/drawing/2014/main" id="{DDD12473-8C0C-B13D-5654-3E8612930003}"/>
              </a:ext>
            </a:extLst>
          </p:cNvPr>
          <p:cNvSpPr>
            <a:spLocks noGrp="1"/>
          </p:cNvSpPr>
          <p:nvPr>
            <p:ph type="hdr" sz="quarter"/>
          </p:nvPr>
        </p:nvSpPr>
        <p:spPr>
          <a:xfrm>
            <a:off x="9411203" y="2"/>
            <a:ext cx="184731" cy="276999"/>
          </a:xfrm>
        </p:spPr>
        <p:txBody>
          <a:bodyPr wrap="none">
            <a:spAutoFit/>
          </a:bodyPr>
          <a:lstStyle/>
          <a:p>
            <a:endParaRPr lang="en-AU" dirty="0"/>
          </a:p>
        </p:txBody>
      </p:sp>
    </p:spTree>
    <p:extLst>
      <p:ext uri="{BB962C8B-B14F-4D97-AF65-F5344CB8AC3E}">
        <p14:creationId xmlns:p14="http://schemas.microsoft.com/office/powerpoint/2010/main" val="10795669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255CF5-62CE-7365-B1A8-DBD4B69050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55875C-2603-B3CF-DBEF-B02D15B64619}"/>
              </a:ext>
            </a:extLst>
          </p:cNvPr>
          <p:cNvSpPr>
            <a:spLocks noGrp="1" noRot="1" noChangeAspect="1"/>
          </p:cNvSpPr>
          <p:nvPr>
            <p:ph type="sldImg"/>
          </p:nvPr>
        </p:nvSpPr>
        <p:spPr>
          <a:xfrm>
            <a:off x="422275" y="1243013"/>
            <a:ext cx="5962650" cy="3354387"/>
          </a:xfrm>
        </p:spPr>
        <p:txBody>
          <a:bodyPr/>
          <a:lstStyle/>
          <a:p>
            <a:endParaRPr lang="en-AU" dirty="0"/>
          </a:p>
        </p:txBody>
      </p:sp>
      <p:sp>
        <p:nvSpPr>
          <p:cNvPr id="3" name="Notes Placeholder 2">
            <a:extLst>
              <a:ext uri="{FF2B5EF4-FFF2-40B4-BE49-F238E27FC236}">
                <a16:creationId xmlns:a16="http://schemas.microsoft.com/office/drawing/2014/main" id="{CADAF750-B50D-AC84-7468-4F9948F54BB6}"/>
              </a:ext>
            </a:extLst>
          </p:cNvPr>
          <p:cNvSpPr>
            <a:spLocks noGrp="1"/>
          </p:cNvSpPr>
          <p:nvPr>
            <p:ph type="body" idx="1"/>
          </p:nvPr>
        </p:nvSpPr>
        <p:spPr/>
        <p:txBody>
          <a:bodyPr/>
          <a:lstStyle/>
          <a:p>
            <a:pPr marL="0" indent="0">
              <a:lnSpc>
                <a:spcPct val="120000"/>
              </a:lnSpc>
              <a:spcBef>
                <a:spcPts val="600"/>
              </a:spcBef>
              <a:buFont typeface="+mj-lt"/>
              <a:buNone/>
            </a:pPr>
            <a:r>
              <a:rPr lang="en-GB" sz="2000" b="1" dirty="0">
                <a:latin typeface="Arial" panose="020B0604020202020204" pitchFamily="34" charset="0"/>
                <a:cs typeface="Arial" panose="020B0604020202020204" pitchFamily="34" charset="0"/>
              </a:rPr>
              <a:t>Step</a:t>
            </a:r>
            <a:r>
              <a:rPr lang="en-GB" sz="2000" b="0" dirty="0">
                <a:latin typeface="Arial" panose="020B0604020202020204" pitchFamily="34" charset="0"/>
                <a:cs typeface="Arial" panose="020B0604020202020204" pitchFamily="34" charset="0"/>
              </a:rPr>
              <a:t> </a:t>
            </a:r>
            <a:r>
              <a:rPr lang="en-GB" sz="2000" b="1" dirty="0">
                <a:latin typeface="Arial" panose="020B0604020202020204" pitchFamily="34" charset="0"/>
                <a:cs typeface="Arial" panose="020B0604020202020204" pitchFamily="34" charset="0"/>
              </a:rPr>
              <a:t>4. Examine the shape of the carapace </a:t>
            </a:r>
            <a:r>
              <a:rPr lang="en-GB" sz="2000" b="0" dirty="0">
                <a:latin typeface="Arial" panose="020B0604020202020204" pitchFamily="34" charset="0"/>
                <a:cs typeface="Arial" panose="020B0604020202020204" pitchFamily="34" charset="0"/>
              </a:rPr>
              <a:t>and decide whether it is more round or oval shape. Hint - this can be tricky so use your tape measure to look at the diameter. A circular carapace will have similar width and length. The oval carapace with have a longer length than width.</a:t>
            </a:r>
          </a:p>
          <a:p>
            <a:pPr marL="0" marR="0" lvl="0" indent="0" algn="l" defTabSz="1238921" rtl="0" eaLnBrk="1" fontAlgn="auto" latinLnBrk="0" hangingPunct="1">
              <a:lnSpc>
                <a:spcPct val="120000"/>
              </a:lnSpc>
              <a:spcBef>
                <a:spcPts val="600"/>
              </a:spcBef>
              <a:spcAft>
                <a:spcPts val="0"/>
              </a:spcAft>
              <a:buClrTx/>
              <a:buSzTx/>
              <a:buFont typeface="+mj-lt"/>
              <a:buNone/>
              <a:tabLst/>
              <a:defRPr/>
            </a:pPr>
            <a:r>
              <a:rPr lang="en-GB" sz="2000" b="0" dirty="0">
                <a:latin typeface="Arial" panose="020B0604020202020204" pitchFamily="34" charset="0"/>
                <a:cs typeface="Arial" panose="020B0604020202020204" pitchFamily="34" charset="0"/>
              </a:rPr>
              <a:t>Is the carapace oval? Is it much longer than it is wide? Once decided, write the name in red in the correct turtle box on your task sheet.</a:t>
            </a:r>
            <a:endParaRPr lang="en-AU" sz="2000" i="1" kern="100" dirty="0">
              <a:latin typeface="Arial" panose="020B0604020202020204" pitchFamily="34" charset="0"/>
              <a:ea typeface="Aptos" panose="020B0004020202020204" pitchFamily="34" charset="0"/>
              <a:cs typeface="Arial" panose="020B0604020202020204" pitchFamily="34" charset="0"/>
            </a:endParaRPr>
          </a:p>
          <a:p>
            <a:pPr marL="0" indent="0">
              <a:lnSpc>
                <a:spcPct val="120000"/>
              </a:lnSpc>
              <a:spcBef>
                <a:spcPts val="600"/>
              </a:spcBef>
              <a:buNone/>
            </a:pPr>
            <a:r>
              <a:rPr lang="en-GB" sz="2000" dirty="0">
                <a:latin typeface="Arial" panose="020B0604020202020204" pitchFamily="34" charset="0"/>
                <a:cs typeface="Arial" panose="020B0604020202020204" pitchFamily="34" charset="0"/>
              </a:rPr>
              <a:t>If you are not sure of the shape, another hint is to look at the colour:</a:t>
            </a:r>
          </a:p>
          <a:p>
            <a:pPr marL="342900" indent="-342900">
              <a:lnSpc>
                <a:spcPct val="120000"/>
              </a:lnSpc>
              <a:spcBef>
                <a:spcPts val="600"/>
              </a:spcBef>
              <a:buFont typeface="Arial" panose="020B0604020202020204" pitchFamily="34" charset="0"/>
              <a:buChar char="•"/>
            </a:pPr>
            <a:r>
              <a:rPr lang="en-GB" sz="2000" dirty="0">
                <a:latin typeface="Arial" panose="020B0604020202020204" pitchFamily="34" charset="0"/>
                <a:cs typeface="Arial" panose="020B0604020202020204" pitchFamily="34" charset="0"/>
              </a:rPr>
              <a:t>The </a:t>
            </a:r>
            <a:r>
              <a:rPr lang="en-GB" sz="2000" b="1" dirty="0">
                <a:latin typeface="Arial" panose="020B0604020202020204" pitchFamily="34" charset="0"/>
                <a:cs typeface="Arial" panose="020B0604020202020204" pitchFamily="34" charset="0"/>
              </a:rPr>
              <a:t>circular</a:t>
            </a:r>
            <a:r>
              <a:rPr lang="en-GB" sz="2000" dirty="0">
                <a:latin typeface="Arial" panose="020B0604020202020204" pitchFamily="34" charset="0"/>
                <a:cs typeface="Arial" panose="020B0604020202020204" pitchFamily="34" charset="0"/>
              </a:rPr>
              <a:t> carapace is a </a:t>
            </a:r>
            <a:r>
              <a:rPr lang="en-GB" sz="2000" b="1" dirty="0">
                <a:latin typeface="Arial" panose="020B0604020202020204" pitchFamily="34" charset="0"/>
                <a:cs typeface="Arial" panose="020B0604020202020204" pitchFamily="34" charset="0"/>
              </a:rPr>
              <a:t>flat light grey-brown colour</a:t>
            </a:r>
            <a:r>
              <a:rPr lang="en-GB" sz="2000" dirty="0">
                <a:latin typeface="Arial" panose="020B0604020202020204" pitchFamily="34" charset="0"/>
                <a:cs typeface="Arial" panose="020B0604020202020204" pitchFamily="34" charset="0"/>
              </a:rPr>
              <a:t>. </a:t>
            </a:r>
          </a:p>
          <a:p>
            <a:pPr marL="342900" indent="-342900">
              <a:lnSpc>
                <a:spcPct val="120000"/>
              </a:lnSpc>
              <a:spcBef>
                <a:spcPts val="600"/>
              </a:spcBef>
              <a:buFont typeface="Arial" panose="020B0604020202020204" pitchFamily="34" charset="0"/>
              <a:buChar char="•"/>
            </a:pPr>
            <a:r>
              <a:rPr lang="en-GB" sz="2000" dirty="0">
                <a:latin typeface="Arial" panose="020B0604020202020204" pitchFamily="34" charset="0"/>
                <a:cs typeface="Arial" panose="020B0604020202020204" pitchFamily="34" charset="0"/>
              </a:rPr>
              <a:t>The </a:t>
            </a:r>
            <a:r>
              <a:rPr lang="en-GB" sz="2000" b="1" dirty="0">
                <a:latin typeface="Arial" panose="020B0604020202020204" pitchFamily="34" charset="0"/>
                <a:cs typeface="Arial" panose="020B0604020202020204" pitchFamily="34" charset="0"/>
              </a:rPr>
              <a:t>oval</a:t>
            </a:r>
            <a:r>
              <a:rPr lang="en-GB" sz="2000" dirty="0">
                <a:latin typeface="Arial" panose="020B0604020202020204" pitchFamily="34" charset="0"/>
                <a:cs typeface="Arial" panose="020B0604020202020204" pitchFamily="34" charset="0"/>
              </a:rPr>
              <a:t> carapace has </a:t>
            </a:r>
            <a:r>
              <a:rPr lang="en-GB" sz="2000" b="1" dirty="0">
                <a:latin typeface="Arial" panose="020B0604020202020204" pitchFamily="34" charset="0"/>
                <a:cs typeface="Arial" panose="020B0604020202020204" pitchFamily="34" charset="0"/>
              </a:rPr>
              <a:t>dark</a:t>
            </a:r>
            <a:r>
              <a:rPr lang="en-GB" sz="2000" dirty="0">
                <a:latin typeface="Arial" panose="020B0604020202020204" pitchFamily="34" charset="0"/>
                <a:cs typeface="Arial" panose="020B0604020202020204" pitchFamily="34" charset="0"/>
              </a:rPr>
              <a:t> </a:t>
            </a:r>
            <a:r>
              <a:rPr lang="en-GB" sz="2000" b="1" dirty="0">
                <a:latin typeface="Arial" panose="020B0604020202020204" pitchFamily="34" charset="0"/>
                <a:cs typeface="Arial" panose="020B0604020202020204" pitchFamily="34" charset="0"/>
              </a:rPr>
              <a:t>brown</a:t>
            </a:r>
            <a:r>
              <a:rPr lang="en-GB" sz="2000" dirty="0">
                <a:latin typeface="Arial" panose="020B0604020202020204" pitchFamily="34" charset="0"/>
                <a:cs typeface="Arial" panose="020B0604020202020204" pitchFamily="34" charset="0"/>
              </a:rPr>
              <a:t> </a:t>
            </a:r>
            <a:r>
              <a:rPr lang="en-GB" sz="2000" b="1" dirty="0">
                <a:latin typeface="Arial" panose="020B0604020202020204" pitchFamily="34" charset="0"/>
                <a:cs typeface="Arial" panose="020B0604020202020204" pitchFamily="34" charset="0"/>
              </a:rPr>
              <a:t>patterned scales</a:t>
            </a:r>
            <a:r>
              <a:rPr lang="en-GB" sz="2000" dirty="0">
                <a:latin typeface="Arial" panose="020B0604020202020204" pitchFamily="34" charset="0"/>
                <a:cs typeface="Arial" panose="020B0604020202020204" pitchFamily="34" charset="0"/>
              </a:rPr>
              <a:t>. </a:t>
            </a:r>
          </a:p>
          <a:p>
            <a:pPr marL="0" indent="0">
              <a:spcBef>
                <a:spcPts val="1800"/>
              </a:spcBef>
              <a:buNone/>
            </a:pPr>
            <a:endParaRPr lang="en-AU" sz="2000" i="1" kern="100" dirty="0">
              <a:latin typeface="Arial" panose="020B0604020202020204" pitchFamily="34" charset="0"/>
              <a:ea typeface="Aptos" panose="020B0004020202020204" pitchFamily="34" charset="0"/>
              <a:cs typeface="Arial" panose="020B0604020202020204" pitchFamily="34" charset="0"/>
            </a:endParaRPr>
          </a:p>
          <a:p>
            <a:endParaRPr lang="en-AU" dirty="0"/>
          </a:p>
        </p:txBody>
      </p:sp>
      <p:sp>
        <p:nvSpPr>
          <p:cNvPr id="4" name="Slide Number Placeholder 3">
            <a:extLst>
              <a:ext uri="{FF2B5EF4-FFF2-40B4-BE49-F238E27FC236}">
                <a16:creationId xmlns:a16="http://schemas.microsoft.com/office/drawing/2014/main" id="{68EF6B67-85F4-0F1A-E489-9CAB70A5A9EB}"/>
              </a:ext>
            </a:extLst>
          </p:cNvPr>
          <p:cNvSpPr>
            <a:spLocks noGrp="1"/>
          </p:cNvSpPr>
          <p:nvPr>
            <p:ph type="sldNum" sz="quarter" idx="5"/>
          </p:nvPr>
        </p:nvSpPr>
        <p:spPr/>
        <p:txBody>
          <a:bodyPr/>
          <a:lstStyle/>
          <a:p>
            <a:fld id="{6F3C7F03-7C3E-2F4C-9E6B-DF81B8AB10C4}" type="slidenum">
              <a:rPr lang="en-US" smtClean="0"/>
              <a:t>15</a:t>
            </a:fld>
            <a:endParaRPr lang="en-US" dirty="0"/>
          </a:p>
        </p:txBody>
      </p:sp>
      <p:sp>
        <p:nvSpPr>
          <p:cNvPr id="5" name="Footer Placeholder 4">
            <a:extLst>
              <a:ext uri="{FF2B5EF4-FFF2-40B4-BE49-F238E27FC236}">
                <a16:creationId xmlns:a16="http://schemas.microsoft.com/office/drawing/2014/main" id="{8926794C-B1C3-9BC0-CC65-F5AF35137DA9}"/>
              </a:ext>
            </a:extLst>
          </p:cNvPr>
          <p:cNvSpPr>
            <a:spLocks noGrp="1"/>
          </p:cNvSpPr>
          <p:nvPr>
            <p:ph type="ftr" sz="quarter" idx="4"/>
          </p:nvPr>
        </p:nvSpPr>
        <p:spPr>
          <a:xfrm>
            <a:off x="9411203" y="9565105"/>
            <a:ext cx="184731" cy="276999"/>
          </a:xfrm>
        </p:spPr>
        <p:txBody>
          <a:bodyPr wrap="none">
            <a:spAutoFit/>
          </a:bodyPr>
          <a:lstStyle/>
          <a:p>
            <a:endParaRPr lang="en-AU" dirty="0"/>
          </a:p>
        </p:txBody>
      </p:sp>
      <p:sp>
        <p:nvSpPr>
          <p:cNvPr id="6" name="Header Placeholder 5">
            <a:extLst>
              <a:ext uri="{FF2B5EF4-FFF2-40B4-BE49-F238E27FC236}">
                <a16:creationId xmlns:a16="http://schemas.microsoft.com/office/drawing/2014/main" id="{B9B16471-BB9C-01BC-6DD5-4A971275668D}"/>
              </a:ext>
            </a:extLst>
          </p:cNvPr>
          <p:cNvSpPr>
            <a:spLocks noGrp="1"/>
          </p:cNvSpPr>
          <p:nvPr>
            <p:ph type="hdr" sz="quarter"/>
          </p:nvPr>
        </p:nvSpPr>
        <p:spPr>
          <a:xfrm>
            <a:off x="9411203" y="2"/>
            <a:ext cx="184731" cy="276999"/>
          </a:xfrm>
        </p:spPr>
        <p:txBody>
          <a:bodyPr wrap="none">
            <a:spAutoFit/>
          </a:bodyPr>
          <a:lstStyle/>
          <a:p>
            <a:endParaRPr lang="en-AU" dirty="0"/>
          </a:p>
        </p:txBody>
      </p:sp>
    </p:spTree>
    <p:extLst>
      <p:ext uri="{BB962C8B-B14F-4D97-AF65-F5344CB8AC3E}">
        <p14:creationId xmlns:p14="http://schemas.microsoft.com/office/powerpoint/2010/main" val="23984053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7D4423-65C7-E4DC-02D8-B2FAF06A9E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088DAF-34C6-5E18-25C4-B3287F4E018E}"/>
              </a:ext>
            </a:extLst>
          </p:cNvPr>
          <p:cNvSpPr>
            <a:spLocks noGrp="1" noRot="1" noChangeAspect="1"/>
          </p:cNvSpPr>
          <p:nvPr>
            <p:ph type="sldImg"/>
          </p:nvPr>
        </p:nvSpPr>
        <p:spPr>
          <a:xfrm>
            <a:off x="422275" y="1243013"/>
            <a:ext cx="5962650" cy="3354387"/>
          </a:xfrm>
        </p:spPr>
        <p:txBody>
          <a:bodyPr/>
          <a:lstStyle/>
          <a:p>
            <a:endParaRPr lang="en-AU" dirty="0"/>
          </a:p>
        </p:txBody>
      </p:sp>
      <p:sp>
        <p:nvSpPr>
          <p:cNvPr id="3" name="Notes Placeholder 2">
            <a:extLst>
              <a:ext uri="{FF2B5EF4-FFF2-40B4-BE49-F238E27FC236}">
                <a16:creationId xmlns:a16="http://schemas.microsoft.com/office/drawing/2014/main" id="{E048945F-4857-A15E-826B-BF61FEEBA19B}"/>
              </a:ext>
            </a:extLst>
          </p:cNvPr>
          <p:cNvSpPr>
            <a:spLocks noGrp="1"/>
          </p:cNvSpPr>
          <p:nvPr>
            <p:ph type="body" idx="1"/>
          </p:nvPr>
        </p:nvSpPr>
        <p:spPr/>
        <p:txBody>
          <a:bodyPr/>
          <a:lstStyle/>
          <a:p>
            <a:r>
              <a:rPr lang="en-AU" sz="2000" kern="1200" dirty="0">
                <a:solidFill>
                  <a:schemeClr val="tx1"/>
                </a:solidFill>
                <a:effectLst/>
                <a:latin typeface="Arial"/>
                <a:cs typeface="Arial"/>
              </a:rPr>
              <a:t>Now it will be your turn to be a turtle scientist. Here is your task sheet and because there are 6 turtle mats you will find 6 boxes to record your data</a:t>
            </a:r>
            <a:r>
              <a:rPr lang="en-AU" sz="2000" dirty="0">
                <a:latin typeface="Arial"/>
                <a:cs typeface="Arial"/>
              </a:rPr>
              <a:t>.</a:t>
            </a:r>
            <a:r>
              <a:rPr lang="en-AU" sz="2000" kern="1200" dirty="0">
                <a:solidFill>
                  <a:schemeClr val="tx1"/>
                </a:solidFill>
                <a:effectLst/>
                <a:latin typeface="Arial"/>
                <a:cs typeface="Arial"/>
              </a:rPr>
              <a:t> Make sure you write the information in the correct box. For example, turtle mat 6 data is to be written in turtle 6 box. Or, if standing at turtle mat 3 then data would be recorded for on the task sheet box labelled turtle 3. On the slide, turtle 1 box is circled in green. To record data in this box on your task sheet you should locate turtle mat 1 to complete. </a:t>
            </a:r>
          </a:p>
          <a:p>
            <a:endParaRPr lang="en-AU" sz="2000" kern="1200" dirty="0">
              <a:solidFill>
                <a:schemeClr val="tx1"/>
              </a:solidFill>
              <a:effectLst/>
              <a:latin typeface="Arial" panose="020B0604020202020204" pitchFamily="34" charset="0"/>
              <a:ea typeface="+mn-ea"/>
              <a:cs typeface="Arial" panose="020B0604020202020204" pitchFamily="34" charset="0"/>
            </a:endParaRPr>
          </a:p>
          <a:p>
            <a:r>
              <a:rPr lang="en-AU" sz="2000" kern="1200" dirty="0">
                <a:solidFill>
                  <a:schemeClr val="tx1"/>
                </a:solidFill>
                <a:effectLst/>
                <a:latin typeface="Arial" panose="020B0604020202020204" pitchFamily="34" charset="0"/>
                <a:ea typeface="+mn-ea"/>
                <a:cs typeface="Arial" panose="020B0604020202020204" pitchFamily="34" charset="0"/>
              </a:rPr>
              <a:t>At each of the turtle mats, complete the three tasks in ANY order before moving to the next mat:</a:t>
            </a:r>
          </a:p>
          <a:p>
            <a:r>
              <a:rPr lang="en-AU" sz="2000" kern="1200" dirty="0">
                <a:solidFill>
                  <a:schemeClr val="tx1"/>
                </a:solidFill>
                <a:effectLst/>
                <a:latin typeface="Arial"/>
                <a:cs typeface="Arial"/>
              </a:rPr>
              <a:t>1. Identify the turtle - Use the identification key and write the turtle’s name inside the box. (Common </a:t>
            </a:r>
            <a:r>
              <a:rPr lang="en-AU" sz="2000" dirty="0">
                <a:latin typeface="Arial"/>
                <a:cs typeface="Arial"/>
              </a:rPr>
              <a:t>name or scientific name</a:t>
            </a:r>
            <a:r>
              <a:rPr lang="en-AU" sz="2000" kern="1200" dirty="0">
                <a:solidFill>
                  <a:schemeClr val="tx1"/>
                </a:solidFill>
                <a:effectLst/>
                <a:latin typeface="Arial"/>
                <a:cs typeface="Arial"/>
              </a:rPr>
              <a:t>  – Educator to decide).</a:t>
            </a:r>
          </a:p>
          <a:p>
            <a:pPr lvl="0"/>
            <a:r>
              <a:rPr lang="en-AU" sz="2000" kern="1200" dirty="0">
                <a:solidFill>
                  <a:schemeClr val="tx1"/>
                </a:solidFill>
                <a:effectLst/>
                <a:latin typeface="Arial" panose="020B0604020202020204" pitchFamily="34" charset="0"/>
                <a:ea typeface="+mn-ea"/>
                <a:cs typeface="Arial" panose="020B0604020202020204" pitchFamily="34" charset="0"/>
              </a:rPr>
              <a:t>2. Record the diet - Locate the diet disc on the mat and circle the diet images on your task sheet that match the turtle diet disc. Check that the mat number, diet disc number, and task sheet box number all match to avoid making mistakes. Leave the diet disc on the matching numbered mat.</a:t>
            </a:r>
          </a:p>
          <a:p>
            <a:pPr lvl="0"/>
            <a:r>
              <a:rPr lang="en-AU" sz="2000" kern="1200" dirty="0">
                <a:solidFill>
                  <a:schemeClr val="tx1"/>
                </a:solidFill>
                <a:effectLst/>
                <a:latin typeface="Arial" panose="020B0604020202020204" pitchFamily="34" charset="0"/>
                <a:ea typeface="+mn-ea"/>
                <a:cs typeface="Arial" panose="020B0604020202020204" pitchFamily="34" charset="0"/>
              </a:rPr>
              <a:t>3. Measure the carapace - Use the measuring tape, measure the carapace length and record the answer in cm.</a:t>
            </a:r>
          </a:p>
          <a:p>
            <a:pPr lvl="0"/>
            <a:endParaRPr lang="en-AU" sz="2000" kern="1200" dirty="0">
              <a:solidFill>
                <a:schemeClr val="tx1"/>
              </a:solidFill>
              <a:effectLst/>
              <a:latin typeface="Arial" panose="020B0604020202020204" pitchFamily="34" charset="0"/>
              <a:ea typeface="+mn-ea"/>
              <a:cs typeface="Arial" panose="020B0604020202020204" pitchFamily="34" charset="0"/>
            </a:endParaRPr>
          </a:p>
          <a:p>
            <a:r>
              <a:rPr lang="en-AU" sz="2000" kern="1200" dirty="0">
                <a:solidFill>
                  <a:schemeClr val="tx1"/>
                </a:solidFill>
                <a:effectLst/>
                <a:latin typeface="Arial"/>
                <a:cs typeface="Arial"/>
              </a:rPr>
              <a:t>You may work individually or in teams. (Educator to decide). </a:t>
            </a:r>
            <a:r>
              <a:rPr lang="en-AU" sz="2000" dirty="0">
                <a:latin typeface="Arial"/>
                <a:cs typeface="Arial"/>
              </a:rPr>
              <a:t>Record</a:t>
            </a:r>
            <a:r>
              <a:rPr lang="en-AU" sz="2000" kern="1200" dirty="0">
                <a:solidFill>
                  <a:schemeClr val="tx1"/>
                </a:solidFill>
                <a:effectLst/>
                <a:latin typeface="Arial"/>
                <a:cs typeface="Arial"/>
              </a:rPr>
              <a:t> your results carefully in the correct numbered box.</a:t>
            </a:r>
          </a:p>
          <a:p>
            <a:r>
              <a:rPr lang="en-AU" sz="2000" kern="1200" dirty="0">
                <a:solidFill>
                  <a:schemeClr val="tx1"/>
                </a:solidFill>
                <a:effectLst/>
                <a:latin typeface="Arial" panose="020B0604020202020204" pitchFamily="34" charset="0"/>
                <a:ea typeface="+mn-ea"/>
                <a:cs typeface="Arial" panose="020B0604020202020204" pitchFamily="34" charset="0"/>
              </a:rPr>
              <a:t>Please write your name at the top of the task sheet not in inside each box. </a:t>
            </a:r>
          </a:p>
          <a:p>
            <a:r>
              <a:rPr lang="en-AU" sz="2000" kern="1200" dirty="0">
                <a:solidFill>
                  <a:schemeClr val="tx1"/>
                </a:solidFill>
                <a:effectLst/>
                <a:latin typeface="Arial" panose="020B0604020202020204" pitchFamily="34" charset="0"/>
                <a:ea typeface="+mn-ea"/>
                <a:cs typeface="Arial" panose="020B0604020202020204" pitchFamily="34" charset="0"/>
              </a:rPr>
              <a:t>Any questions before we start?</a:t>
            </a:r>
          </a:p>
          <a:p>
            <a:r>
              <a:rPr lang="en-AU" sz="2000" kern="1200" dirty="0">
                <a:solidFill>
                  <a:schemeClr val="tx1"/>
                </a:solidFill>
                <a:effectLst/>
                <a:latin typeface="Arial" panose="020B0604020202020204" pitchFamily="34" charset="0"/>
                <a:ea typeface="+mn-ea"/>
                <a:cs typeface="Arial" panose="020B0604020202020204" pitchFamily="34" charset="0"/>
              </a:rPr>
              <a:t>Make sure you have: a task sheet, identification key, measuring tape and pencil </a:t>
            </a:r>
            <a:r>
              <a:rPr lang="en-AU" sz="2000" i="1" kern="1200" dirty="0">
                <a:solidFill>
                  <a:schemeClr val="tx1"/>
                </a:solidFill>
                <a:effectLst/>
                <a:latin typeface="Arial" panose="020B0604020202020204" pitchFamily="34" charset="0"/>
                <a:ea typeface="+mn-ea"/>
                <a:cs typeface="Arial" panose="020B0604020202020204" pitchFamily="34" charset="0"/>
              </a:rPr>
              <a:t>(Educators could assign group roles such as scribe, measurer etc. that can be swapped around at each mat).</a:t>
            </a:r>
          </a:p>
          <a:p>
            <a:r>
              <a:rPr lang="en-AU" sz="2000" kern="1200" dirty="0">
                <a:solidFill>
                  <a:schemeClr val="tx1"/>
                </a:solidFill>
                <a:effectLst/>
                <a:latin typeface="Arial" panose="020B0604020202020204" pitchFamily="34" charset="0"/>
                <a:ea typeface="+mn-ea"/>
                <a:cs typeface="Arial" panose="020B0604020202020204" pitchFamily="34" charset="0"/>
              </a:rPr>
              <a:t>You will have X minutes to complete the investigation.</a:t>
            </a:r>
            <a:r>
              <a:rPr lang="en-AU" sz="2000" i="1" kern="1200" dirty="0">
                <a:solidFill>
                  <a:schemeClr val="tx1"/>
                </a:solidFill>
                <a:effectLst/>
                <a:latin typeface="Arial" panose="020B0604020202020204" pitchFamily="34" charset="0"/>
                <a:ea typeface="+mn-ea"/>
                <a:cs typeface="Arial" panose="020B0604020202020204" pitchFamily="34" charset="0"/>
              </a:rPr>
              <a:t> </a:t>
            </a:r>
            <a:r>
              <a:rPr lang="en-GB" sz="2000" i="1" kern="1200" dirty="0">
                <a:solidFill>
                  <a:schemeClr val="tx1"/>
                </a:solidFill>
                <a:effectLst/>
                <a:latin typeface="Arial" panose="020B0604020202020204" pitchFamily="34" charset="0"/>
                <a:ea typeface="+mn-ea"/>
                <a:cs typeface="Arial" panose="020B0604020202020204" pitchFamily="34" charset="0"/>
              </a:rPr>
              <a:t>(We recommended 30 minutes, which allows 5 minutes at each of the six turtle mats).</a:t>
            </a:r>
            <a:endParaRPr lang="en-AU" sz="2000" kern="1200" dirty="0">
              <a:solidFill>
                <a:schemeClr val="tx1"/>
              </a:solidFill>
              <a:effectLst/>
              <a:latin typeface="Arial" panose="020B0604020202020204" pitchFamily="34" charset="0"/>
              <a:ea typeface="+mn-ea"/>
              <a:cs typeface="Arial" panose="020B0604020202020204" pitchFamily="34" charset="0"/>
            </a:endParaRPr>
          </a:p>
          <a:p>
            <a:pPr>
              <a:lnSpc>
                <a:spcPct val="120000"/>
              </a:lnSpc>
              <a:spcBef>
                <a:spcPts val="600"/>
              </a:spcBef>
            </a:pPr>
            <a:endParaRPr lang="en-GB" sz="2000" i="1"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532D6E59-FB28-CC02-D949-8F23F5482427}"/>
              </a:ext>
            </a:extLst>
          </p:cNvPr>
          <p:cNvSpPr>
            <a:spLocks noGrp="1"/>
          </p:cNvSpPr>
          <p:nvPr>
            <p:ph type="sldNum" sz="quarter" idx="5"/>
          </p:nvPr>
        </p:nvSpPr>
        <p:spPr/>
        <p:txBody>
          <a:bodyPr/>
          <a:lstStyle/>
          <a:p>
            <a:fld id="{6F3C7F03-7C3E-2F4C-9E6B-DF81B8AB10C4}" type="slidenum">
              <a:rPr lang="en-US" smtClean="0"/>
              <a:t>16</a:t>
            </a:fld>
            <a:endParaRPr lang="en-US" dirty="0"/>
          </a:p>
        </p:txBody>
      </p:sp>
      <p:sp>
        <p:nvSpPr>
          <p:cNvPr id="5" name="Footer Placeholder 4">
            <a:extLst>
              <a:ext uri="{FF2B5EF4-FFF2-40B4-BE49-F238E27FC236}">
                <a16:creationId xmlns:a16="http://schemas.microsoft.com/office/drawing/2014/main" id="{D7E945E2-CFDE-254D-121D-62B1204F2A65}"/>
              </a:ext>
            </a:extLst>
          </p:cNvPr>
          <p:cNvSpPr>
            <a:spLocks noGrp="1"/>
          </p:cNvSpPr>
          <p:nvPr>
            <p:ph type="ftr" sz="quarter" idx="4"/>
          </p:nvPr>
        </p:nvSpPr>
        <p:spPr>
          <a:xfrm>
            <a:off x="9411203" y="9565105"/>
            <a:ext cx="184731" cy="276999"/>
          </a:xfrm>
        </p:spPr>
        <p:txBody>
          <a:bodyPr wrap="none">
            <a:spAutoFit/>
          </a:bodyPr>
          <a:lstStyle/>
          <a:p>
            <a:endParaRPr lang="en-AU" dirty="0"/>
          </a:p>
        </p:txBody>
      </p:sp>
      <p:sp>
        <p:nvSpPr>
          <p:cNvPr id="6" name="Header Placeholder 5">
            <a:extLst>
              <a:ext uri="{FF2B5EF4-FFF2-40B4-BE49-F238E27FC236}">
                <a16:creationId xmlns:a16="http://schemas.microsoft.com/office/drawing/2014/main" id="{0D19EBE7-69E2-F5DE-D140-B5B1C421772F}"/>
              </a:ext>
            </a:extLst>
          </p:cNvPr>
          <p:cNvSpPr>
            <a:spLocks noGrp="1"/>
          </p:cNvSpPr>
          <p:nvPr>
            <p:ph type="hdr" sz="quarter"/>
          </p:nvPr>
        </p:nvSpPr>
        <p:spPr>
          <a:xfrm>
            <a:off x="9411203" y="2"/>
            <a:ext cx="184731" cy="276999"/>
          </a:xfrm>
        </p:spPr>
        <p:txBody>
          <a:bodyPr wrap="none">
            <a:spAutoFit/>
          </a:bodyPr>
          <a:lstStyle/>
          <a:p>
            <a:endParaRPr lang="en-AU" dirty="0"/>
          </a:p>
        </p:txBody>
      </p:sp>
    </p:spTree>
    <p:extLst>
      <p:ext uri="{BB962C8B-B14F-4D97-AF65-F5344CB8AC3E}">
        <p14:creationId xmlns:p14="http://schemas.microsoft.com/office/powerpoint/2010/main" val="21240216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defTabSz="914400">
              <a:defRPr/>
            </a:pPr>
            <a:r>
              <a:rPr lang="en-GB" sz="2000" dirty="0">
                <a:latin typeface="Arial"/>
                <a:cs typeface="Arial"/>
              </a:rPr>
              <a:t>It is now time to mark </a:t>
            </a:r>
            <a:r>
              <a:rPr lang="en-GB" sz="2000" b="0" dirty="0">
                <a:latin typeface="Arial"/>
                <a:cs typeface="Arial"/>
              </a:rPr>
              <a:t>your </a:t>
            </a:r>
            <a:r>
              <a:rPr lang="en-GB" sz="2000" dirty="0">
                <a:latin typeface="Arial"/>
                <a:cs typeface="Arial"/>
              </a:rPr>
              <a:t>work on your task sheet</a:t>
            </a:r>
            <a:r>
              <a:rPr lang="en-GB" sz="2000" b="0" dirty="0">
                <a:latin typeface="Arial"/>
                <a:cs typeface="Arial"/>
              </a:rPr>
              <a:t>. The first 3 turtle answers are shown. Remember to mark the name, length and diets. Please note that carapace length can be marked correct if the number is </a:t>
            </a:r>
            <a:r>
              <a:rPr lang="en-GB" sz="2000" dirty="0">
                <a:latin typeface="Arial"/>
                <a:cs typeface="Arial"/>
              </a:rPr>
              <a:t>+-2cm </a:t>
            </a:r>
            <a:r>
              <a:rPr lang="en-GB" sz="2000" b="0" dirty="0">
                <a:latin typeface="Arial"/>
                <a:cs typeface="Arial"/>
              </a:rPr>
              <a:t>to the answer listed here.</a:t>
            </a:r>
          </a:p>
          <a:p>
            <a:pPr marL="0" marR="0" lvl="0" indent="0" algn="l" defTabSz="1238921" rtl="0" eaLnBrk="1" fontAlgn="auto" latinLnBrk="0" hangingPunct="1">
              <a:lnSpc>
                <a:spcPct val="120000"/>
              </a:lnSpc>
              <a:spcBef>
                <a:spcPts val="1200"/>
              </a:spcBef>
              <a:spcAft>
                <a:spcPts val="0"/>
              </a:spcAft>
              <a:buClrTx/>
              <a:buSzTx/>
              <a:buFontTx/>
              <a:buNone/>
              <a:tabLst/>
              <a:defRPr/>
            </a:pPr>
            <a:r>
              <a:rPr lang="en-GB" sz="2000" b="1" i="0" dirty="0">
                <a:latin typeface="Arial" panose="020B0604020202020204" pitchFamily="34" charset="0"/>
                <a:cs typeface="Arial" panose="020B0604020202020204" pitchFamily="34" charset="0"/>
              </a:rPr>
              <a:t>Turtle 1:  Green sea turtle - </a:t>
            </a:r>
            <a:r>
              <a:rPr lang="en-GB" sz="2000" b="1" i="1" dirty="0">
                <a:latin typeface="Arial" panose="020B0604020202020204" pitchFamily="34" charset="0"/>
                <a:cs typeface="Arial" panose="020B0604020202020204" pitchFamily="34" charset="0"/>
              </a:rPr>
              <a:t>Chelonia mydas.   </a:t>
            </a:r>
            <a:r>
              <a:rPr lang="en-GB" sz="2000" b="1" i="0" dirty="0">
                <a:latin typeface="Arial" panose="020B0604020202020204" pitchFamily="34" charset="0"/>
                <a:cs typeface="Arial" panose="020B0604020202020204" pitchFamily="34" charset="0"/>
              </a:rPr>
              <a:t>Carapace length: 107cm.  Diet: Jellyfish, algae and seagrass.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2000" b="0" i="1" dirty="0">
                <a:latin typeface="Arial" panose="020B0604020202020204" pitchFamily="34" charset="0"/>
                <a:cs typeface="Arial" panose="020B0604020202020204" pitchFamily="34" charset="0"/>
              </a:rPr>
              <a:t>Fun fact: Green sea turtles are not green in colour. They are named green turtles because the fat inside their body is stained green from the seagrass and algae that they eat.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2000" b="1" i="0" dirty="0">
                <a:latin typeface="Arial" panose="020B0604020202020204" pitchFamily="34" charset="0"/>
                <a:cs typeface="Arial" panose="020B0604020202020204" pitchFamily="34" charset="0"/>
              </a:rPr>
              <a:t>Turtle 2:  </a:t>
            </a:r>
            <a:r>
              <a:rPr lang="en-GB" sz="2000" b="1" dirty="0">
                <a:latin typeface="Arial" panose="020B0604020202020204" pitchFamily="34" charset="0"/>
                <a:cs typeface="Arial" panose="020B0604020202020204" pitchFamily="34" charset="0"/>
              </a:rPr>
              <a:t>Hawksbill sea turtle - </a:t>
            </a:r>
            <a:r>
              <a:rPr lang="en-GB" sz="2000" b="1" i="1" dirty="0">
                <a:latin typeface="Arial" panose="020B0604020202020204" pitchFamily="34" charset="0"/>
                <a:cs typeface="Arial" panose="020B0604020202020204" pitchFamily="34" charset="0"/>
              </a:rPr>
              <a:t>Eretmochelys imbricata.   </a:t>
            </a:r>
            <a:r>
              <a:rPr lang="en-GB" sz="2000" b="1" i="0" dirty="0">
                <a:latin typeface="Arial" panose="020B0604020202020204" pitchFamily="34" charset="0"/>
                <a:cs typeface="Arial" panose="020B0604020202020204" pitchFamily="34" charset="0"/>
              </a:rPr>
              <a:t>Carapace length: 82cm.   Diet:  Sponges, jellyfish, soft corals and sea cucumbers.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2000" b="0" i="1" dirty="0">
                <a:solidFill>
                  <a:schemeClr val="tx1"/>
                </a:solidFill>
                <a:latin typeface="Arial" panose="020B0604020202020204" pitchFamily="34" charset="0"/>
                <a:cs typeface="Arial" panose="020B0604020202020204" pitchFamily="34" charset="0"/>
              </a:rPr>
              <a:t>Fun fact: </a:t>
            </a:r>
            <a:r>
              <a:rPr lang="en-AU" altLang="en-US" sz="2000" b="0" i="1" dirty="0">
                <a:solidFill>
                  <a:srgbClr val="000000"/>
                </a:solidFill>
                <a:latin typeface="Arial" panose="020B0604020202020204" pitchFamily="34" charset="0"/>
                <a:cs typeface="Arial" panose="020B0604020202020204" pitchFamily="34" charset="0"/>
              </a:rPr>
              <a:t>The Hawksbill sea turtle has a hooked </a:t>
            </a:r>
            <a:r>
              <a:rPr lang="en-AU" altLang="en-US" sz="2000" i="1" dirty="0">
                <a:solidFill>
                  <a:srgbClr val="000000"/>
                </a:solidFill>
                <a:latin typeface="Arial" panose="020B0604020202020204" pitchFamily="34" charset="0"/>
                <a:cs typeface="Arial" panose="020B0604020202020204" pitchFamily="34" charset="0"/>
              </a:rPr>
              <a:t>beak, and narrow head which is ideal for tearing at sponges and removing animals from crevices.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2000" b="1" i="0" dirty="0">
                <a:latin typeface="Arial" panose="020B0604020202020204" pitchFamily="34" charset="0"/>
                <a:cs typeface="Arial" panose="020B0604020202020204" pitchFamily="34" charset="0"/>
              </a:rPr>
              <a:t>Turtle 3:  </a:t>
            </a:r>
            <a:r>
              <a:rPr lang="en-GB" sz="2000" b="1" dirty="0">
                <a:latin typeface="Arial" panose="020B0604020202020204" pitchFamily="34" charset="0"/>
                <a:cs typeface="Arial" panose="020B0604020202020204" pitchFamily="34" charset="0"/>
              </a:rPr>
              <a:t>Flatback sea turtle - </a:t>
            </a:r>
            <a:r>
              <a:rPr lang="en-GB" sz="2000" b="1" i="1" dirty="0">
                <a:latin typeface="Arial" panose="020B0604020202020204" pitchFamily="34" charset="0"/>
                <a:cs typeface="Arial" panose="020B0604020202020204" pitchFamily="34" charset="0"/>
              </a:rPr>
              <a:t>Natator depressus.  </a:t>
            </a:r>
            <a:r>
              <a:rPr lang="en-GB" sz="2000" b="1" i="0" dirty="0">
                <a:latin typeface="Arial" panose="020B0604020202020204" pitchFamily="34" charset="0"/>
                <a:cs typeface="Arial" panose="020B0604020202020204" pitchFamily="34" charset="0"/>
              </a:rPr>
              <a:t>Carapace length: 94cm.   Diet: Jellyfish, crustaceans, molluscs, sea urchins, soft corals, sea cucumbers, algae and seagrasses.  </a:t>
            </a:r>
          </a:p>
          <a:p>
            <a:pPr marL="0" marR="0" lvl="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lang="en-GB" sz="2000" b="0" i="1" dirty="0">
                <a:latin typeface="Arial" panose="020B0604020202020204" pitchFamily="34" charset="0"/>
                <a:cs typeface="Arial" panose="020B0604020202020204" pitchFamily="34" charset="0"/>
              </a:rPr>
              <a:t>Fun fact: </a:t>
            </a:r>
            <a:r>
              <a:rPr lang="en-GB" sz="2000" i="1" dirty="0">
                <a:latin typeface="Arial" panose="020B0604020202020204" pitchFamily="34" charset="0"/>
                <a:cs typeface="Arial" panose="020B0604020202020204" pitchFamily="34" charset="0"/>
              </a:rPr>
              <a:t>The Flatback sea turtle is considered an Australian species as it only nests on beaches on the Australian continental shelf. </a:t>
            </a:r>
          </a:p>
          <a:p>
            <a:endParaRPr lang="en-AU" dirty="0"/>
          </a:p>
        </p:txBody>
      </p:sp>
      <p:sp>
        <p:nvSpPr>
          <p:cNvPr id="4" name="Slide Number Placeholder 3"/>
          <p:cNvSpPr>
            <a:spLocks noGrp="1"/>
          </p:cNvSpPr>
          <p:nvPr>
            <p:ph type="sldNum" sz="quarter" idx="5"/>
          </p:nvPr>
        </p:nvSpPr>
        <p:spPr/>
        <p:txBody>
          <a:bodyPr/>
          <a:lstStyle/>
          <a:p>
            <a:fld id="{6F3C7F03-7C3E-2F4C-9E6B-DF81B8AB10C4}" type="slidenum">
              <a:rPr lang="en-US" smtClean="0"/>
              <a:t>17</a:t>
            </a:fld>
            <a:endParaRPr lang="en-US" dirty="0"/>
          </a:p>
        </p:txBody>
      </p:sp>
      <p:sp>
        <p:nvSpPr>
          <p:cNvPr id="5" name="Footer Placeholder 4">
            <a:extLst>
              <a:ext uri="{FF2B5EF4-FFF2-40B4-BE49-F238E27FC236}">
                <a16:creationId xmlns:a16="http://schemas.microsoft.com/office/drawing/2014/main" id="{EE326DF0-11D7-C86D-4613-66A55BB48F66}"/>
              </a:ext>
            </a:extLst>
          </p:cNvPr>
          <p:cNvSpPr>
            <a:spLocks noGrp="1"/>
          </p:cNvSpPr>
          <p:nvPr>
            <p:ph type="ftr" sz="quarter" idx="4"/>
          </p:nvPr>
        </p:nvSpPr>
        <p:spPr>
          <a:xfrm>
            <a:off x="9411203" y="9565105"/>
            <a:ext cx="184731" cy="276999"/>
          </a:xfrm>
        </p:spPr>
        <p:txBody>
          <a:bodyPr wrap="none">
            <a:spAutoFit/>
          </a:bodyPr>
          <a:lstStyle/>
          <a:p>
            <a:endParaRPr lang="en-AU" dirty="0"/>
          </a:p>
        </p:txBody>
      </p:sp>
      <p:sp>
        <p:nvSpPr>
          <p:cNvPr id="6" name="Header Placeholder 5">
            <a:extLst>
              <a:ext uri="{FF2B5EF4-FFF2-40B4-BE49-F238E27FC236}">
                <a16:creationId xmlns:a16="http://schemas.microsoft.com/office/drawing/2014/main" id="{8AA63E6C-BA1F-A493-0D4C-46AFCF12C992}"/>
              </a:ext>
            </a:extLst>
          </p:cNvPr>
          <p:cNvSpPr>
            <a:spLocks noGrp="1"/>
          </p:cNvSpPr>
          <p:nvPr>
            <p:ph type="hdr" sz="quarter"/>
          </p:nvPr>
        </p:nvSpPr>
        <p:spPr>
          <a:xfrm>
            <a:off x="9411203" y="2"/>
            <a:ext cx="184731" cy="276999"/>
          </a:xfrm>
        </p:spPr>
        <p:txBody>
          <a:bodyPr wrap="none">
            <a:spAutoFit/>
          </a:bodyPr>
          <a:lstStyle/>
          <a:p>
            <a:endParaRPr lang="en-AU" dirty="0"/>
          </a:p>
        </p:txBody>
      </p:sp>
    </p:spTree>
    <p:extLst>
      <p:ext uri="{BB962C8B-B14F-4D97-AF65-F5344CB8AC3E}">
        <p14:creationId xmlns:p14="http://schemas.microsoft.com/office/powerpoint/2010/main" val="30559132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a:defRPr/>
            </a:pPr>
            <a:r>
              <a:rPr lang="en-GB" sz="2000" dirty="0">
                <a:latin typeface="Arial"/>
                <a:cs typeface="Arial"/>
              </a:rPr>
              <a:t>Please continue to mark </a:t>
            </a:r>
            <a:r>
              <a:rPr lang="en-GB" sz="2000" b="0" dirty="0">
                <a:latin typeface="Arial"/>
                <a:cs typeface="Arial"/>
              </a:rPr>
              <a:t>your </a:t>
            </a:r>
            <a:r>
              <a:rPr lang="en-GB" sz="2000" dirty="0">
                <a:latin typeface="Arial"/>
                <a:cs typeface="Arial"/>
              </a:rPr>
              <a:t>work</a:t>
            </a:r>
            <a:r>
              <a:rPr lang="en-GB" sz="2000" b="0" dirty="0">
                <a:latin typeface="Arial"/>
                <a:cs typeface="Arial"/>
              </a:rPr>
              <a:t>. Answers for turtles 4 - 6 are shown. Remember to mark the name, length </a:t>
            </a:r>
            <a:r>
              <a:rPr lang="en-GB" sz="2000" dirty="0">
                <a:latin typeface="Arial"/>
                <a:cs typeface="Arial"/>
              </a:rPr>
              <a:t>(+-2cm) </a:t>
            </a:r>
            <a:r>
              <a:rPr lang="en-GB" sz="2000" b="0" dirty="0">
                <a:latin typeface="Arial"/>
                <a:cs typeface="Arial"/>
              </a:rPr>
              <a:t>and diets.</a:t>
            </a:r>
          </a:p>
          <a:p>
            <a:pPr marL="0" marR="0" lvl="0" indent="0" algn="l" defTabSz="1238921" rtl="0" eaLnBrk="1" fontAlgn="auto" latinLnBrk="0" hangingPunct="1">
              <a:lnSpc>
                <a:spcPct val="100000"/>
              </a:lnSpc>
              <a:spcBef>
                <a:spcPts val="0"/>
              </a:spcBef>
              <a:spcAft>
                <a:spcPts val="0"/>
              </a:spcAft>
              <a:buClrTx/>
              <a:buSzTx/>
              <a:buFontTx/>
              <a:buNone/>
              <a:tabLst/>
              <a:defRPr/>
            </a:pPr>
            <a:r>
              <a:rPr lang="en-GB" sz="2000" b="1" i="0" dirty="0">
                <a:latin typeface="Arial"/>
                <a:cs typeface="Arial"/>
              </a:rPr>
              <a:t>Turtle 4:  </a:t>
            </a:r>
            <a:r>
              <a:rPr lang="en-GB" sz="2000" b="1" dirty="0">
                <a:latin typeface="Arial"/>
                <a:cs typeface="Arial"/>
              </a:rPr>
              <a:t>Loggerhead sea turtle - </a:t>
            </a:r>
            <a:r>
              <a:rPr lang="en-GB" sz="2000" b="1" i="1" dirty="0">
                <a:latin typeface="Arial"/>
                <a:cs typeface="Arial"/>
              </a:rPr>
              <a:t>Caretta caretta. </a:t>
            </a:r>
            <a:r>
              <a:rPr lang="en-GB" sz="2000" b="1" i="0" dirty="0">
                <a:latin typeface="Arial"/>
                <a:cs typeface="Arial"/>
              </a:rPr>
              <a:t>Carapace length: 96cm.  Diet: Jellyfish, crustaceans and molluscs.</a:t>
            </a:r>
          </a:p>
          <a:p>
            <a:pPr marL="0" marR="0" lvl="0" indent="0" algn="l" defTabSz="1238921" rtl="0" eaLnBrk="1" fontAlgn="auto" latinLnBrk="0" hangingPunct="1">
              <a:lnSpc>
                <a:spcPct val="100000"/>
              </a:lnSpc>
              <a:spcBef>
                <a:spcPts val="0"/>
              </a:spcBef>
              <a:spcAft>
                <a:spcPts val="0"/>
              </a:spcAft>
              <a:buClrTx/>
              <a:buSzTx/>
              <a:buFontTx/>
              <a:buNone/>
              <a:tabLst/>
              <a:defRPr/>
            </a:pPr>
            <a:r>
              <a:rPr lang="en-GB" sz="2000" b="0" i="1" dirty="0">
                <a:latin typeface="Arial" panose="020B0604020202020204" pitchFamily="34" charset="0"/>
                <a:cs typeface="Arial" panose="020B0604020202020204" pitchFamily="34" charset="0"/>
              </a:rPr>
              <a:t>Fun fact: </a:t>
            </a:r>
            <a:r>
              <a:rPr lang="en-AU" altLang="en-US" sz="2000" i="1" dirty="0">
                <a:solidFill>
                  <a:srgbClr val="000000"/>
                </a:solidFill>
                <a:latin typeface="Arial" panose="020B0604020202020204" pitchFamily="34" charset="0"/>
                <a:ea typeface="Calibri"/>
                <a:cs typeface="Arial" panose="020B0604020202020204" pitchFamily="34" charset="0"/>
              </a:rPr>
              <a:t>Loggerhead sea turtles have a large skull and a vice-like jaw for crushing hard-shelled prey like clams, snails and crabs.</a:t>
            </a:r>
          </a:p>
          <a:p>
            <a:pPr marL="0" marR="0" lvl="0" indent="0" algn="l" defTabSz="1238921" rtl="0" eaLnBrk="1" fontAlgn="auto" latinLnBrk="0" hangingPunct="1">
              <a:lnSpc>
                <a:spcPct val="100000"/>
              </a:lnSpc>
              <a:spcBef>
                <a:spcPts val="0"/>
              </a:spcBef>
              <a:spcAft>
                <a:spcPts val="0"/>
              </a:spcAft>
              <a:buClrTx/>
              <a:buSzTx/>
              <a:buFontTx/>
              <a:buNone/>
              <a:tabLst/>
              <a:defRPr/>
            </a:pPr>
            <a:r>
              <a:rPr lang="en-GB" sz="2000" b="1" i="0" dirty="0">
                <a:latin typeface="Arial"/>
                <a:cs typeface="Arial"/>
              </a:rPr>
              <a:t>Turtle 5:</a:t>
            </a:r>
            <a:r>
              <a:rPr lang="en-GB" sz="2000" b="1" i="1" dirty="0">
                <a:latin typeface="Arial"/>
                <a:cs typeface="Arial"/>
              </a:rPr>
              <a:t> </a:t>
            </a:r>
            <a:r>
              <a:rPr lang="en-GB" sz="2000" b="1" dirty="0">
                <a:latin typeface="Arial"/>
                <a:cs typeface="Arial"/>
              </a:rPr>
              <a:t>Olive Ridley sea turtle - </a:t>
            </a:r>
            <a:r>
              <a:rPr lang="en-GB" sz="2000" b="1" i="1" dirty="0">
                <a:latin typeface="Arial"/>
                <a:cs typeface="Arial"/>
              </a:rPr>
              <a:t>Lepidochelys olivacea</a:t>
            </a:r>
            <a:r>
              <a:rPr lang="en-GB" sz="2000" i="1" dirty="0">
                <a:latin typeface="Arial"/>
                <a:cs typeface="Arial"/>
              </a:rPr>
              <a:t>.</a:t>
            </a:r>
            <a:r>
              <a:rPr lang="en-GB" sz="2000" b="0" i="1" dirty="0">
                <a:latin typeface="Arial"/>
                <a:cs typeface="Arial"/>
              </a:rPr>
              <a:t> </a:t>
            </a:r>
            <a:r>
              <a:rPr lang="en-GB" sz="2000" b="1" i="0" dirty="0">
                <a:latin typeface="Arial"/>
                <a:cs typeface="Arial"/>
              </a:rPr>
              <a:t>Carapace length: 68cm.  Diet: Jellyfish, crustaceans, molluscs, sea urchins, algae and seagrass. </a:t>
            </a:r>
            <a:r>
              <a:rPr lang="en-GB" sz="2000" b="0" i="1" dirty="0">
                <a:latin typeface="Arial"/>
                <a:cs typeface="Arial"/>
              </a:rPr>
              <a:t>Fun fact: T</a:t>
            </a:r>
            <a:r>
              <a:rPr lang="en-GB" sz="2000" i="1" dirty="0">
                <a:latin typeface="Arial"/>
                <a:cs typeface="Arial"/>
              </a:rPr>
              <a:t>he Olive Ridley sea turtle is Australia’s smallest sea turtle species. Hatchlings average 4cm in length.</a:t>
            </a:r>
          </a:p>
          <a:p>
            <a:pPr marL="0" marR="0" lvl="0" indent="0" algn="l" defTabSz="1238921" rtl="0" eaLnBrk="1" fontAlgn="auto" latinLnBrk="0" hangingPunct="1">
              <a:lnSpc>
                <a:spcPct val="100000"/>
              </a:lnSpc>
              <a:spcBef>
                <a:spcPts val="0"/>
              </a:spcBef>
              <a:spcAft>
                <a:spcPts val="0"/>
              </a:spcAft>
              <a:buClrTx/>
              <a:buSzTx/>
              <a:buFontTx/>
              <a:buNone/>
              <a:tabLst/>
              <a:defRPr/>
            </a:pPr>
            <a:r>
              <a:rPr lang="en-GB" sz="2000" b="1" i="0" dirty="0">
                <a:latin typeface="Arial" panose="020B0604020202020204" pitchFamily="34" charset="0"/>
                <a:cs typeface="Arial" panose="020B0604020202020204" pitchFamily="34" charset="0"/>
              </a:rPr>
              <a:t>Turtle 6:</a:t>
            </a:r>
            <a:r>
              <a:rPr lang="en-GB" sz="2000" b="1" i="1" dirty="0">
                <a:latin typeface="Arial" panose="020B0604020202020204" pitchFamily="34" charset="0"/>
                <a:cs typeface="Arial" panose="020B0604020202020204" pitchFamily="34" charset="0"/>
              </a:rPr>
              <a:t> </a:t>
            </a:r>
            <a:r>
              <a:rPr lang="en-GB" sz="2000" b="1" dirty="0">
                <a:latin typeface="Arial" panose="020B0604020202020204" pitchFamily="34" charset="0"/>
                <a:cs typeface="Arial" panose="020B0604020202020204" pitchFamily="34" charset="0"/>
              </a:rPr>
              <a:t>Leatherback sea turtle - </a:t>
            </a:r>
            <a:r>
              <a:rPr lang="en-GB" sz="2000" b="1" i="1" dirty="0">
                <a:latin typeface="Arial" panose="020B0604020202020204" pitchFamily="34" charset="0"/>
                <a:cs typeface="Arial" panose="020B0604020202020204" pitchFamily="34" charset="0"/>
              </a:rPr>
              <a:t>Dermochelys coriacea. </a:t>
            </a:r>
            <a:r>
              <a:rPr lang="en-GB" sz="2000" b="1" i="0" dirty="0">
                <a:latin typeface="Arial" panose="020B0604020202020204" pitchFamily="34" charset="0"/>
                <a:cs typeface="Arial" panose="020B0604020202020204" pitchFamily="34" charset="0"/>
              </a:rPr>
              <a:t>Carapace length: 183cm.  Diet: Jellyfish</a:t>
            </a:r>
          </a:p>
          <a:p>
            <a:pPr marL="0" marR="0" lvl="0" indent="0" algn="l" defTabSz="1238921" rtl="0" eaLnBrk="1" fontAlgn="auto" latinLnBrk="0" hangingPunct="1">
              <a:lnSpc>
                <a:spcPct val="100000"/>
              </a:lnSpc>
              <a:spcBef>
                <a:spcPts val="0"/>
              </a:spcBef>
              <a:spcAft>
                <a:spcPts val="0"/>
              </a:spcAft>
              <a:buClrTx/>
              <a:buSzTx/>
              <a:buFontTx/>
              <a:buNone/>
              <a:tabLst/>
              <a:defRPr/>
            </a:pPr>
            <a:r>
              <a:rPr lang="en-AU" altLang="en-US" sz="2000" b="0" i="1" dirty="0">
                <a:solidFill>
                  <a:srgbClr val="000000"/>
                </a:solidFill>
                <a:latin typeface="Arial" panose="020B0604020202020204" pitchFamily="34" charset="0"/>
                <a:ea typeface="Calibri"/>
                <a:cs typeface="Arial" panose="020B0604020202020204" pitchFamily="34" charset="0"/>
              </a:rPr>
              <a:t>Fun fact: The throat of a Leatherback sea turtle is lined with backward pointing spines called papillae, which trap prey and protect the turtle from jellyfish stings.</a:t>
            </a:r>
          </a:p>
          <a:p>
            <a:pPr marL="0" marR="0" lvl="0" indent="0" algn="l" defTabSz="1238921" rtl="0" eaLnBrk="1" fontAlgn="auto" latinLnBrk="0" hangingPunct="1">
              <a:lnSpc>
                <a:spcPct val="100000"/>
              </a:lnSpc>
              <a:spcBef>
                <a:spcPts val="0"/>
              </a:spcBef>
              <a:spcAft>
                <a:spcPts val="0"/>
              </a:spcAft>
              <a:buClrTx/>
              <a:buSzTx/>
              <a:buFontTx/>
              <a:buNone/>
              <a:tabLst/>
              <a:defRPr/>
            </a:pPr>
            <a:endParaRPr lang="en-GB" sz="2000" dirty="0">
              <a:latin typeface="Arial" panose="020B0604020202020204" pitchFamily="34" charset="0"/>
              <a:cs typeface="Arial" panose="020B0604020202020204" pitchFamily="34" charset="0"/>
            </a:endParaRPr>
          </a:p>
          <a:p>
            <a:pPr marL="0" marR="0" lvl="0" indent="0" algn="l" defTabSz="1238921" rtl="0" eaLnBrk="1" fontAlgn="auto" latinLnBrk="0" hangingPunct="1">
              <a:lnSpc>
                <a:spcPct val="100000"/>
              </a:lnSpc>
              <a:spcBef>
                <a:spcPts val="0"/>
              </a:spcBef>
              <a:spcAft>
                <a:spcPts val="0"/>
              </a:spcAft>
              <a:buClrTx/>
              <a:buSzTx/>
              <a:buFontTx/>
              <a:buNone/>
              <a:tabLst/>
              <a:defRPr/>
            </a:pPr>
            <a:r>
              <a:rPr lang="en-GB" sz="2000" b="1" dirty="0">
                <a:latin typeface="Arial" panose="020B0604020202020204" pitchFamily="34" charset="0"/>
                <a:cs typeface="Arial" panose="020B0604020202020204" pitchFamily="34" charset="0"/>
              </a:rPr>
              <a:t>Investigation Summary Questions: </a:t>
            </a:r>
            <a:r>
              <a:rPr lang="en-GB" sz="2000" b="0" dirty="0">
                <a:latin typeface="Arial" panose="020B0604020202020204" pitchFamily="34" charset="0"/>
                <a:cs typeface="Arial" panose="020B0604020202020204" pitchFamily="34" charset="0"/>
              </a:rPr>
              <a:t>(Can answer as a group discussion or ask students to move to the mat that reflects their answer).</a:t>
            </a:r>
          </a:p>
          <a:p>
            <a:pPr marL="0" marR="0" lvl="0" indent="0" algn="l" defTabSz="1238921" rtl="0" eaLnBrk="1" fontAlgn="auto" latinLnBrk="0" hangingPunct="1">
              <a:lnSpc>
                <a:spcPct val="100000"/>
              </a:lnSpc>
              <a:spcBef>
                <a:spcPts val="0"/>
              </a:spcBef>
              <a:spcAft>
                <a:spcPts val="0"/>
              </a:spcAft>
              <a:buClrTx/>
              <a:buSzTx/>
              <a:buFontTx/>
              <a:buNone/>
              <a:tabLst/>
              <a:defRPr/>
            </a:pPr>
            <a:endParaRPr lang="en-GB" sz="2000" dirty="0">
              <a:latin typeface="Arial" panose="020B0604020202020204" pitchFamily="34" charset="0"/>
              <a:cs typeface="Arial" panose="020B0604020202020204" pitchFamily="34" charset="0"/>
            </a:endParaRPr>
          </a:p>
          <a:p>
            <a:r>
              <a:rPr lang="en-GB" sz="2000" dirty="0">
                <a:latin typeface="Arial" panose="020B0604020202020204" pitchFamily="34" charset="0"/>
                <a:cs typeface="Arial" panose="020B0604020202020204" pitchFamily="34" charset="0"/>
              </a:rPr>
              <a:t>Which is the largest species of sea turtle?   </a:t>
            </a:r>
            <a:r>
              <a:rPr lang="en-GB" sz="2000" b="1" dirty="0">
                <a:latin typeface="Arial" panose="020B0604020202020204" pitchFamily="34" charset="0"/>
                <a:cs typeface="Arial" panose="020B0604020202020204" pitchFamily="34" charset="0"/>
              </a:rPr>
              <a:t>Answer: </a:t>
            </a:r>
            <a:r>
              <a:rPr lang="en-GB" sz="2000" dirty="0">
                <a:latin typeface="Arial" panose="020B0604020202020204" pitchFamily="34" charset="0"/>
                <a:cs typeface="Arial" panose="020B0604020202020204" pitchFamily="34" charset="0"/>
              </a:rPr>
              <a:t>Leatherback</a:t>
            </a:r>
          </a:p>
          <a:p>
            <a:r>
              <a:rPr lang="en-GB" sz="2000" dirty="0">
                <a:latin typeface="Arial" panose="020B0604020202020204" pitchFamily="34" charset="0"/>
                <a:cs typeface="Arial" panose="020B0604020202020204" pitchFamily="34" charset="0"/>
              </a:rPr>
              <a:t>What was its carapace length?  </a:t>
            </a:r>
            <a:r>
              <a:rPr lang="en-GB" sz="2000" b="1" dirty="0">
                <a:latin typeface="Arial" panose="020B0604020202020204" pitchFamily="34" charset="0"/>
                <a:cs typeface="Arial" panose="020B0604020202020204" pitchFamily="34" charset="0"/>
              </a:rPr>
              <a:t>Answer: </a:t>
            </a:r>
            <a:r>
              <a:rPr lang="en-GB" sz="2000" dirty="0">
                <a:latin typeface="Arial" panose="020B0604020202020204" pitchFamily="34" charset="0"/>
                <a:cs typeface="Arial" panose="020B0604020202020204" pitchFamily="34" charset="0"/>
              </a:rPr>
              <a:t>183cm</a:t>
            </a:r>
          </a:p>
          <a:p>
            <a:r>
              <a:rPr lang="en-GB" sz="2000" dirty="0">
                <a:latin typeface="Arial" panose="020B0604020202020204" pitchFamily="34" charset="0"/>
                <a:cs typeface="Arial" panose="020B0604020202020204" pitchFamily="34" charset="0"/>
              </a:rPr>
              <a:t>Which is the smallest species of sea turtle? </a:t>
            </a:r>
            <a:r>
              <a:rPr lang="en-GB" sz="2000" b="1" dirty="0">
                <a:latin typeface="Arial" panose="020B0604020202020204" pitchFamily="34" charset="0"/>
                <a:cs typeface="Arial" panose="020B0604020202020204" pitchFamily="34" charset="0"/>
              </a:rPr>
              <a:t>Answer: </a:t>
            </a:r>
            <a:r>
              <a:rPr lang="en-GB" sz="2000" dirty="0">
                <a:latin typeface="Arial" panose="020B0604020202020204" pitchFamily="34" charset="0"/>
                <a:cs typeface="Arial" panose="020B0604020202020204" pitchFamily="34" charset="0"/>
              </a:rPr>
              <a:t>Olive Ridley </a:t>
            </a:r>
          </a:p>
          <a:p>
            <a:pPr marL="0" marR="0" lvl="0" indent="0" algn="l" defTabSz="1238921" rtl="0" eaLnBrk="1" fontAlgn="auto" latinLnBrk="0" hangingPunct="1">
              <a:lnSpc>
                <a:spcPct val="100000"/>
              </a:lnSpc>
              <a:spcBef>
                <a:spcPts val="0"/>
              </a:spcBef>
              <a:spcAft>
                <a:spcPts val="0"/>
              </a:spcAft>
              <a:buClrTx/>
              <a:buSzTx/>
              <a:buFontTx/>
              <a:buNone/>
              <a:tabLst/>
              <a:defRPr/>
            </a:pPr>
            <a:r>
              <a:rPr lang="en-GB" sz="2000" dirty="0">
                <a:latin typeface="Arial" panose="020B0604020202020204" pitchFamily="34" charset="0"/>
                <a:cs typeface="Arial" panose="020B0604020202020204" pitchFamily="34" charset="0"/>
              </a:rPr>
              <a:t>What was its carapace length? </a:t>
            </a:r>
            <a:r>
              <a:rPr lang="en-GB" sz="2000" b="1" dirty="0">
                <a:latin typeface="Arial" panose="020B0604020202020204" pitchFamily="34" charset="0"/>
                <a:cs typeface="Arial" panose="020B0604020202020204" pitchFamily="34" charset="0"/>
              </a:rPr>
              <a:t>Answer: </a:t>
            </a:r>
            <a:r>
              <a:rPr lang="en-GB" sz="2000" b="0" dirty="0">
                <a:latin typeface="Arial" panose="020B0604020202020204" pitchFamily="34" charset="0"/>
                <a:cs typeface="Arial" panose="020B0604020202020204" pitchFamily="34" charset="0"/>
              </a:rPr>
              <a:t>68cm</a:t>
            </a:r>
          </a:p>
          <a:p>
            <a:r>
              <a:rPr lang="en-GB" sz="2000" dirty="0">
                <a:latin typeface="Arial" panose="020B0604020202020204" pitchFamily="34" charset="0"/>
                <a:cs typeface="Arial" panose="020B0604020202020204" pitchFamily="34" charset="0"/>
              </a:rPr>
              <a:t>What is the difference in cm between the largest 183cm and the smallest 68cm length turtle?  </a:t>
            </a:r>
            <a:r>
              <a:rPr lang="en-GB" sz="2000" b="1" dirty="0">
                <a:latin typeface="Arial" panose="020B0604020202020204" pitchFamily="34" charset="0"/>
                <a:cs typeface="Arial" panose="020B0604020202020204" pitchFamily="34" charset="0"/>
              </a:rPr>
              <a:t>Answer</a:t>
            </a:r>
            <a:r>
              <a:rPr lang="en-GB" sz="2000" dirty="0">
                <a:latin typeface="Arial" panose="020B0604020202020204" pitchFamily="34" charset="0"/>
                <a:cs typeface="Arial" panose="020B0604020202020204" pitchFamily="34" charset="0"/>
              </a:rPr>
              <a:t>: 115cm</a:t>
            </a:r>
          </a:p>
          <a:p>
            <a:r>
              <a:rPr lang="en-GB" sz="2000" dirty="0">
                <a:latin typeface="Arial" panose="020B0604020202020204" pitchFamily="34" charset="0"/>
                <a:cs typeface="Arial" panose="020B0604020202020204" pitchFamily="34" charset="0"/>
              </a:rPr>
              <a:t>Which turtle is the closet in length to 115cm. </a:t>
            </a:r>
            <a:r>
              <a:rPr lang="en-GB" sz="2000" b="1" dirty="0">
                <a:latin typeface="Arial" panose="020B0604020202020204" pitchFamily="34" charset="0"/>
                <a:cs typeface="Arial" panose="020B0604020202020204" pitchFamily="34" charset="0"/>
              </a:rPr>
              <a:t>Answer</a:t>
            </a:r>
            <a:r>
              <a:rPr lang="en-GB" sz="2000" dirty="0">
                <a:latin typeface="Arial" panose="020B0604020202020204" pitchFamily="34" charset="0"/>
                <a:cs typeface="Arial" panose="020B0604020202020204" pitchFamily="34" charset="0"/>
              </a:rPr>
              <a:t>: Green</a:t>
            </a:r>
          </a:p>
          <a:p>
            <a:r>
              <a:rPr lang="en-GB" sz="2000" dirty="0">
                <a:latin typeface="Arial" panose="020B0604020202020204" pitchFamily="34" charset="0"/>
                <a:cs typeface="Arial" panose="020B0604020202020204" pitchFamily="34" charset="0"/>
              </a:rPr>
              <a:t>Which species eats only one type of food? </a:t>
            </a:r>
            <a:r>
              <a:rPr lang="en-GB" sz="2000" b="1" dirty="0">
                <a:latin typeface="Arial" panose="020B0604020202020204" pitchFamily="34" charset="0"/>
                <a:cs typeface="Arial" panose="020B0604020202020204" pitchFamily="34" charset="0"/>
              </a:rPr>
              <a:t>Answer: </a:t>
            </a:r>
            <a:r>
              <a:rPr lang="en-GB" sz="2000" dirty="0">
                <a:latin typeface="Arial" panose="020B0604020202020204" pitchFamily="34" charset="0"/>
                <a:cs typeface="Arial" panose="020B0604020202020204" pitchFamily="34" charset="0"/>
              </a:rPr>
              <a:t>Leatherback</a:t>
            </a:r>
          </a:p>
          <a:p>
            <a:r>
              <a:rPr lang="en-GB" sz="2000" dirty="0">
                <a:latin typeface="Arial" panose="020B0604020202020204" pitchFamily="34" charset="0"/>
                <a:cs typeface="Arial" panose="020B0604020202020204" pitchFamily="34" charset="0"/>
              </a:rPr>
              <a:t>What does it eat? </a:t>
            </a:r>
            <a:r>
              <a:rPr lang="en-GB" sz="2000" b="1" dirty="0">
                <a:latin typeface="Arial" panose="020B0604020202020204" pitchFamily="34" charset="0"/>
                <a:cs typeface="Arial" panose="020B0604020202020204" pitchFamily="34" charset="0"/>
              </a:rPr>
              <a:t>Answer: </a:t>
            </a:r>
            <a:r>
              <a:rPr lang="en-GB" sz="2000" dirty="0">
                <a:latin typeface="Arial" panose="020B0604020202020204" pitchFamily="34" charset="0"/>
                <a:cs typeface="Arial" panose="020B0604020202020204" pitchFamily="34" charset="0"/>
              </a:rPr>
              <a:t>Jellyfish</a:t>
            </a:r>
          </a:p>
          <a:p>
            <a:r>
              <a:rPr lang="en-GB" sz="2000" dirty="0">
                <a:latin typeface="Arial" panose="020B0604020202020204" pitchFamily="34" charset="0"/>
                <a:cs typeface="Arial" panose="020B0604020202020204" pitchFamily="34" charset="0"/>
              </a:rPr>
              <a:t>Which species has the most varied diet? </a:t>
            </a:r>
            <a:r>
              <a:rPr lang="en-GB" sz="2000" b="1" dirty="0">
                <a:latin typeface="Arial" panose="020B0604020202020204" pitchFamily="34" charset="0"/>
                <a:cs typeface="Arial" panose="020B0604020202020204" pitchFamily="34" charset="0"/>
              </a:rPr>
              <a:t>Answer: </a:t>
            </a:r>
            <a:r>
              <a:rPr lang="en-GB" sz="2000" dirty="0">
                <a:latin typeface="Arial" panose="020B0604020202020204" pitchFamily="34" charset="0"/>
                <a:cs typeface="Arial" panose="020B0604020202020204" pitchFamily="34" charset="0"/>
              </a:rPr>
              <a:t>Flatback</a:t>
            </a:r>
          </a:p>
          <a:p>
            <a:pPr marL="0" marR="0" lvl="0" indent="0" algn="l" defTabSz="1238921" rtl="0" eaLnBrk="1" fontAlgn="auto" latinLnBrk="0" hangingPunct="1">
              <a:lnSpc>
                <a:spcPct val="100000"/>
              </a:lnSpc>
              <a:spcBef>
                <a:spcPts val="0"/>
              </a:spcBef>
              <a:spcAft>
                <a:spcPts val="0"/>
              </a:spcAft>
              <a:buClrTx/>
              <a:buSzTx/>
              <a:buFontTx/>
              <a:buNone/>
              <a:tabLst/>
              <a:defRPr/>
            </a:pPr>
            <a:r>
              <a:rPr lang="en-GB" sz="2000" dirty="0">
                <a:latin typeface="Arial" panose="020B0604020202020204" pitchFamily="34" charset="0"/>
                <a:cs typeface="Arial" panose="020B0604020202020204" pitchFamily="34" charset="0"/>
              </a:rPr>
              <a:t>What does it eat? </a:t>
            </a:r>
            <a:r>
              <a:rPr lang="en-GB" sz="2000" b="1" dirty="0">
                <a:latin typeface="Arial" panose="020B0604020202020204" pitchFamily="34" charset="0"/>
                <a:cs typeface="Arial" panose="020B0604020202020204" pitchFamily="34" charset="0"/>
              </a:rPr>
              <a:t>Answer: </a:t>
            </a:r>
            <a:r>
              <a:rPr lang="en-GB" sz="2000" b="0" i="0" dirty="0">
                <a:latin typeface="Arial" panose="020B0604020202020204" pitchFamily="34" charset="0"/>
                <a:cs typeface="Arial" panose="020B0604020202020204" pitchFamily="34" charset="0"/>
              </a:rPr>
              <a:t>Jellyfish, crustaceans, molluscs, sea urchins, soft corals, sea cucumbers, algae and seagrasses. </a:t>
            </a:r>
            <a:endParaRPr lang="en-GB" sz="2000" b="0" dirty="0">
              <a:latin typeface="Arial" panose="020B0604020202020204" pitchFamily="34" charset="0"/>
              <a:cs typeface="Arial" panose="020B0604020202020204" pitchFamily="34" charset="0"/>
            </a:endParaRPr>
          </a:p>
          <a:p>
            <a:pPr marL="0" marR="0" lvl="0" indent="0" algn="l" defTabSz="1238921" rtl="0" eaLnBrk="1" fontAlgn="auto" latinLnBrk="0" hangingPunct="1">
              <a:lnSpc>
                <a:spcPct val="100000"/>
              </a:lnSpc>
              <a:spcBef>
                <a:spcPts val="0"/>
              </a:spcBef>
              <a:spcAft>
                <a:spcPts val="0"/>
              </a:spcAft>
              <a:buClrTx/>
              <a:buSzTx/>
              <a:buFontTx/>
              <a:buNone/>
              <a:tabLst/>
              <a:defRPr/>
            </a:pPr>
            <a:endParaRPr lang="en-GB" sz="2000" dirty="0">
              <a:latin typeface="Arial" panose="020B0604020202020204" pitchFamily="34" charset="0"/>
              <a:cs typeface="Arial" panose="020B0604020202020204" pitchFamily="34" charset="0"/>
            </a:endParaRPr>
          </a:p>
          <a:p>
            <a:pPr marL="0" marR="0" lvl="0" indent="0" algn="l" defTabSz="1238921" rtl="0" eaLnBrk="1" fontAlgn="auto" latinLnBrk="0" hangingPunct="1">
              <a:lnSpc>
                <a:spcPct val="100000"/>
              </a:lnSpc>
              <a:spcBef>
                <a:spcPts val="0"/>
              </a:spcBef>
              <a:spcAft>
                <a:spcPts val="0"/>
              </a:spcAft>
              <a:buClrTx/>
              <a:buSzTx/>
              <a:buFontTx/>
              <a:buNone/>
              <a:tabLst/>
              <a:defRPr/>
            </a:pPr>
            <a:endParaRPr lang="en-GB" sz="2000" dirty="0">
              <a:latin typeface="Arial" panose="020B0604020202020204" pitchFamily="34" charset="0"/>
              <a:cs typeface="Arial" panose="020B0604020202020204" pitchFamily="34" charset="0"/>
            </a:endParaRPr>
          </a:p>
          <a:p>
            <a:pPr marL="0" marR="0" lvl="0" indent="0" algn="l" defTabSz="1238921" rtl="0" eaLnBrk="1" fontAlgn="auto" latinLnBrk="0" hangingPunct="1">
              <a:lnSpc>
                <a:spcPct val="100000"/>
              </a:lnSpc>
              <a:spcBef>
                <a:spcPts val="0"/>
              </a:spcBef>
              <a:spcAft>
                <a:spcPts val="0"/>
              </a:spcAft>
              <a:buClrTx/>
              <a:buSzTx/>
              <a:buFontTx/>
              <a:buNone/>
              <a:tabLst/>
              <a:defRPr/>
            </a:pPr>
            <a:endParaRPr lang="en-US" altLang="en-US" sz="2000" dirty="0">
              <a:latin typeface="Arial" panose="020B0604020202020204" pitchFamily="34" charset="0"/>
              <a:ea typeface="Calibri"/>
              <a:cs typeface="Arial" panose="020B0604020202020204" pitchFamily="34" charset="0"/>
            </a:endParaRPr>
          </a:p>
          <a:p>
            <a:endParaRPr lang="en-AU" dirty="0"/>
          </a:p>
          <a:p>
            <a:endParaRPr lang="en-AU" dirty="0"/>
          </a:p>
        </p:txBody>
      </p:sp>
      <p:sp>
        <p:nvSpPr>
          <p:cNvPr id="4" name="Slide Number Placeholder 3"/>
          <p:cNvSpPr>
            <a:spLocks noGrp="1"/>
          </p:cNvSpPr>
          <p:nvPr>
            <p:ph type="sldNum" sz="quarter" idx="5"/>
          </p:nvPr>
        </p:nvSpPr>
        <p:spPr/>
        <p:txBody>
          <a:bodyPr/>
          <a:lstStyle/>
          <a:p>
            <a:fld id="{6F3C7F03-7C3E-2F4C-9E6B-DF81B8AB10C4}" type="slidenum">
              <a:rPr lang="en-US" smtClean="0"/>
              <a:t>18</a:t>
            </a:fld>
            <a:endParaRPr lang="en-US" dirty="0"/>
          </a:p>
        </p:txBody>
      </p:sp>
      <p:sp>
        <p:nvSpPr>
          <p:cNvPr id="5" name="Footer Placeholder 4">
            <a:extLst>
              <a:ext uri="{FF2B5EF4-FFF2-40B4-BE49-F238E27FC236}">
                <a16:creationId xmlns:a16="http://schemas.microsoft.com/office/drawing/2014/main" id="{8E78E2AF-903D-474C-BF4F-7C3FAFB75753}"/>
              </a:ext>
            </a:extLst>
          </p:cNvPr>
          <p:cNvSpPr>
            <a:spLocks noGrp="1"/>
          </p:cNvSpPr>
          <p:nvPr>
            <p:ph type="ftr" sz="quarter" idx="4"/>
          </p:nvPr>
        </p:nvSpPr>
        <p:spPr>
          <a:xfrm>
            <a:off x="9411203" y="9565105"/>
            <a:ext cx="184731" cy="276999"/>
          </a:xfrm>
        </p:spPr>
        <p:txBody>
          <a:bodyPr wrap="none">
            <a:spAutoFit/>
          </a:bodyPr>
          <a:lstStyle/>
          <a:p>
            <a:endParaRPr lang="en-AU" dirty="0"/>
          </a:p>
        </p:txBody>
      </p:sp>
      <p:sp>
        <p:nvSpPr>
          <p:cNvPr id="6" name="Header Placeholder 5">
            <a:extLst>
              <a:ext uri="{FF2B5EF4-FFF2-40B4-BE49-F238E27FC236}">
                <a16:creationId xmlns:a16="http://schemas.microsoft.com/office/drawing/2014/main" id="{27DB8108-E42B-2C1A-E69F-E140BA6FD39F}"/>
              </a:ext>
            </a:extLst>
          </p:cNvPr>
          <p:cNvSpPr>
            <a:spLocks noGrp="1"/>
          </p:cNvSpPr>
          <p:nvPr>
            <p:ph type="hdr" sz="quarter"/>
          </p:nvPr>
        </p:nvSpPr>
        <p:spPr>
          <a:xfrm>
            <a:off x="9411203" y="2"/>
            <a:ext cx="184731" cy="276999"/>
          </a:xfrm>
        </p:spPr>
        <p:txBody>
          <a:bodyPr wrap="none">
            <a:spAutoFit/>
          </a:bodyPr>
          <a:lstStyle/>
          <a:p>
            <a:endParaRPr lang="en-AU" dirty="0"/>
          </a:p>
        </p:txBody>
      </p:sp>
    </p:spTree>
    <p:extLst>
      <p:ext uri="{BB962C8B-B14F-4D97-AF65-F5344CB8AC3E}">
        <p14:creationId xmlns:p14="http://schemas.microsoft.com/office/powerpoint/2010/main" val="19704517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CD2F3E-0899-160D-AD05-DEB43E92B6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144DCB-5DFB-75F7-DE04-5A88016DC809}"/>
              </a:ext>
            </a:extLst>
          </p:cNvPr>
          <p:cNvSpPr>
            <a:spLocks noGrp="1" noRot="1" noChangeAspect="1"/>
          </p:cNvSpPr>
          <p:nvPr>
            <p:ph type="sldImg"/>
          </p:nvPr>
        </p:nvSpPr>
        <p:spPr>
          <a:xfrm>
            <a:off x="422275" y="1243013"/>
            <a:ext cx="5962650" cy="3354387"/>
          </a:xfrm>
        </p:spPr>
        <p:txBody>
          <a:bodyPr/>
          <a:lstStyle/>
          <a:p>
            <a:endParaRPr lang="en-AU" dirty="0"/>
          </a:p>
        </p:txBody>
      </p:sp>
      <p:sp>
        <p:nvSpPr>
          <p:cNvPr id="3" name="Notes Placeholder 2">
            <a:extLst>
              <a:ext uri="{FF2B5EF4-FFF2-40B4-BE49-F238E27FC236}">
                <a16:creationId xmlns:a16="http://schemas.microsoft.com/office/drawing/2014/main" id="{4F1D7612-C90D-E1C6-E386-D7D1E8956A69}"/>
              </a:ext>
            </a:extLst>
          </p:cNvPr>
          <p:cNvSpPr>
            <a:spLocks noGrp="1"/>
          </p:cNvSpPr>
          <p:nvPr>
            <p:ph type="body" idx="1"/>
          </p:nvPr>
        </p:nvSpPr>
        <p:spPr/>
        <p:txBody>
          <a:bodyPr/>
          <a:lstStyle/>
          <a:p>
            <a:r>
              <a:rPr lang="en-GB" sz="2000" dirty="0">
                <a:latin typeface="Arial"/>
                <a:cs typeface="Arial"/>
              </a:rPr>
              <a:t>Congratulations on completing your investigation. Recap Lesson Intent and Success Criteria on the slide.</a:t>
            </a:r>
            <a:endParaRPr lang="en-US" dirty="0"/>
          </a:p>
          <a:p>
            <a:r>
              <a:rPr lang="en-GB" sz="2000" dirty="0">
                <a:latin typeface="Arial"/>
                <a:cs typeface="Arial"/>
              </a:rPr>
              <a:t>Hands up who can tell me something you have learnt?</a:t>
            </a:r>
          </a:p>
          <a:p>
            <a:r>
              <a:rPr lang="en-GB" sz="2000" dirty="0">
                <a:latin typeface="Arial" panose="020B0604020202020204" pitchFamily="34" charset="0"/>
                <a:cs typeface="Arial" panose="020B0604020202020204" pitchFamily="34" charset="0"/>
              </a:rPr>
              <a:t>Who enjoyed this activity?</a:t>
            </a:r>
          </a:p>
          <a:p>
            <a:r>
              <a:rPr lang="en-GB" sz="2000" dirty="0">
                <a:latin typeface="Arial" panose="020B0604020202020204" pitchFamily="34" charset="0"/>
                <a:cs typeface="Arial" panose="020B0604020202020204" pitchFamily="34" charset="0"/>
              </a:rPr>
              <a:t>Who can define the word carapace?</a:t>
            </a:r>
          </a:p>
          <a:p>
            <a:r>
              <a:rPr lang="en-GB" sz="2000" dirty="0">
                <a:latin typeface="Arial" panose="020B0604020202020204" pitchFamily="34" charset="0"/>
                <a:cs typeface="Arial" panose="020B0604020202020204" pitchFamily="34" charset="0"/>
              </a:rPr>
              <a:t>Who can describe what costal scales are and how they are used by scientists?</a:t>
            </a:r>
          </a:p>
          <a:p>
            <a:r>
              <a:rPr lang="en-GB" sz="2000" dirty="0">
                <a:latin typeface="Arial" panose="020B0604020202020204" pitchFamily="34" charset="0"/>
                <a:cs typeface="Arial" panose="020B0604020202020204" pitchFamily="34" charset="0"/>
              </a:rPr>
              <a:t>What where some things the turtles had in common? </a:t>
            </a:r>
            <a:r>
              <a:rPr lang="en-GB" sz="2000" b="1" dirty="0">
                <a:latin typeface="Arial" panose="020B0604020202020204" pitchFamily="34" charset="0"/>
                <a:cs typeface="Arial" panose="020B0604020202020204" pitchFamily="34" charset="0"/>
              </a:rPr>
              <a:t>Answer: </a:t>
            </a:r>
            <a:r>
              <a:rPr lang="en-GB" sz="2000" dirty="0">
                <a:latin typeface="Arial" panose="020B0604020202020204" pitchFamily="34" charset="0"/>
                <a:cs typeface="Arial" panose="020B0604020202020204" pitchFamily="34" charset="0"/>
              </a:rPr>
              <a:t>(morphology and all eat jellyfish)</a:t>
            </a:r>
          </a:p>
          <a:p>
            <a:r>
              <a:rPr lang="en-GB" sz="2000" dirty="0">
                <a:latin typeface="Arial" panose="020B0604020202020204" pitchFamily="34" charset="0"/>
                <a:cs typeface="Arial" panose="020B0604020202020204" pitchFamily="34" charset="0"/>
              </a:rPr>
              <a:t>Go back to the slide on morphological features, or, get the students to point to the features on a turtle mat. Who can point out some external (morphological) features of the turtle? </a:t>
            </a:r>
            <a:r>
              <a:rPr lang="en-GB" sz="2000" b="1" dirty="0">
                <a:latin typeface="Arial" panose="020B0604020202020204" pitchFamily="34" charset="0"/>
                <a:cs typeface="Arial" panose="020B0604020202020204" pitchFamily="34" charset="0"/>
              </a:rPr>
              <a:t>Answer</a:t>
            </a:r>
            <a:r>
              <a:rPr lang="en-GB" sz="2000" dirty="0">
                <a:latin typeface="Arial" panose="020B0604020202020204" pitchFamily="34" charset="0"/>
                <a:cs typeface="Arial" panose="020B0604020202020204" pitchFamily="34" charset="0"/>
              </a:rPr>
              <a:t>: nostril, beak, flippers, carapace, pre-frontal scales, eyes.</a:t>
            </a:r>
          </a:p>
          <a:p>
            <a:r>
              <a:rPr lang="en-GB" sz="2000" dirty="0">
                <a:latin typeface="Arial" panose="020B0604020202020204" pitchFamily="34" charset="0"/>
                <a:cs typeface="Arial" panose="020B0604020202020204" pitchFamily="34" charset="0"/>
              </a:rPr>
              <a:t>Why were some of the mats large and some small? </a:t>
            </a:r>
            <a:r>
              <a:rPr lang="en-GB" sz="2000" b="1" dirty="0">
                <a:latin typeface="Arial" panose="020B0604020202020204" pitchFamily="34" charset="0"/>
                <a:cs typeface="Arial" panose="020B0604020202020204" pitchFamily="34" charset="0"/>
              </a:rPr>
              <a:t>Answer</a:t>
            </a:r>
            <a:r>
              <a:rPr lang="en-GB" sz="2000" dirty="0">
                <a:latin typeface="Arial" panose="020B0604020202020204" pitchFamily="34" charset="0"/>
                <a:cs typeface="Arial" panose="020B0604020202020204" pitchFamily="34" charset="0"/>
              </a:rPr>
              <a:t>: variation in turtle size based on species and mats are average breeding size of females.</a:t>
            </a:r>
          </a:p>
          <a:p>
            <a:r>
              <a:rPr lang="en-GB" sz="2000" dirty="0">
                <a:latin typeface="Arial" panose="020B0604020202020204" pitchFamily="34" charset="0"/>
                <a:cs typeface="Arial" panose="020B0604020202020204" pitchFamily="34" charset="0"/>
              </a:rPr>
              <a:t>How can we make sure that we help turtles to survive? </a:t>
            </a:r>
            <a:r>
              <a:rPr lang="en-GB" sz="2000" b="1" dirty="0">
                <a:latin typeface="Arial" panose="020B0604020202020204" pitchFamily="34" charset="0"/>
                <a:cs typeface="Arial" panose="020B0604020202020204" pitchFamily="34" charset="0"/>
              </a:rPr>
              <a:t>Answer</a:t>
            </a:r>
            <a:r>
              <a:rPr lang="en-GB" sz="2000" dirty="0">
                <a:latin typeface="Arial" panose="020B0604020202020204" pitchFamily="34" charset="0"/>
                <a:cs typeface="Arial" panose="020B0604020202020204" pitchFamily="34" charset="0"/>
              </a:rPr>
              <a:t>: Care for habitats, reduce marine debris, go slow when boating, stay away from nest sights, turn lights off, reduce carbon footprint.</a:t>
            </a:r>
          </a:p>
          <a:p>
            <a:endParaRPr lang="en-GB" sz="2000"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1579A0A2-D55F-8A55-7E07-AFA87ED2A8EA}"/>
              </a:ext>
            </a:extLst>
          </p:cNvPr>
          <p:cNvSpPr>
            <a:spLocks noGrp="1"/>
          </p:cNvSpPr>
          <p:nvPr>
            <p:ph type="sldNum" sz="quarter" idx="5"/>
          </p:nvPr>
        </p:nvSpPr>
        <p:spPr/>
        <p:txBody>
          <a:bodyPr/>
          <a:lstStyle/>
          <a:p>
            <a:fld id="{6F3C7F03-7C3E-2F4C-9E6B-DF81B8AB10C4}" type="slidenum">
              <a:rPr lang="en-US" smtClean="0"/>
              <a:t>19</a:t>
            </a:fld>
            <a:endParaRPr lang="en-US" dirty="0"/>
          </a:p>
        </p:txBody>
      </p:sp>
      <p:sp>
        <p:nvSpPr>
          <p:cNvPr id="5" name="Footer Placeholder 4">
            <a:extLst>
              <a:ext uri="{FF2B5EF4-FFF2-40B4-BE49-F238E27FC236}">
                <a16:creationId xmlns:a16="http://schemas.microsoft.com/office/drawing/2014/main" id="{31846BEE-F49C-03CC-C994-2194D6F605EA}"/>
              </a:ext>
            </a:extLst>
          </p:cNvPr>
          <p:cNvSpPr>
            <a:spLocks noGrp="1"/>
          </p:cNvSpPr>
          <p:nvPr>
            <p:ph type="ftr" sz="quarter" idx="4"/>
          </p:nvPr>
        </p:nvSpPr>
        <p:spPr>
          <a:xfrm>
            <a:off x="9411203" y="9565105"/>
            <a:ext cx="184731" cy="276999"/>
          </a:xfrm>
        </p:spPr>
        <p:txBody>
          <a:bodyPr wrap="none">
            <a:spAutoFit/>
          </a:bodyPr>
          <a:lstStyle/>
          <a:p>
            <a:endParaRPr lang="en-AU" dirty="0"/>
          </a:p>
        </p:txBody>
      </p:sp>
      <p:sp>
        <p:nvSpPr>
          <p:cNvPr id="6" name="Header Placeholder 5">
            <a:extLst>
              <a:ext uri="{FF2B5EF4-FFF2-40B4-BE49-F238E27FC236}">
                <a16:creationId xmlns:a16="http://schemas.microsoft.com/office/drawing/2014/main" id="{5A5BF55C-F311-4E20-8F95-B892C6F05450}"/>
              </a:ext>
            </a:extLst>
          </p:cNvPr>
          <p:cNvSpPr>
            <a:spLocks noGrp="1"/>
          </p:cNvSpPr>
          <p:nvPr>
            <p:ph type="hdr" sz="quarter"/>
          </p:nvPr>
        </p:nvSpPr>
        <p:spPr>
          <a:xfrm>
            <a:off x="9411203" y="2"/>
            <a:ext cx="184731" cy="276999"/>
          </a:xfrm>
        </p:spPr>
        <p:txBody>
          <a:bodyPr wrap="none">
            <a:spAutoFit/>
          </a:bodyPr>
          <a:lstStyle/>
          <a:p>
            <a:endParaRPr lang="en-AU" dirty="0"/>
          </a:p>
        </p:txBody>
      </p:sp>
    </p:spTree>
    <p:extLst>
      <p:ext uri="{BB962C8B-B14F-4D97-AF65-F5344CB8AC3E}">
        <p14:creationId xmlns:p14="http://schemas.microsoft.com/office/powerpoint/2010/main" val="12496189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r>
              <a:rPr lang="en-AU" sz="2000" b="0" u="none" dirty="0">
                <a:latin typeface="Arial"/>
                <a:cs typeface="Arial"/>
              </a:rPr>
              <a:t>We hope that you have enjoyed this sea </a:t>
            </a:r>
            <a:r>
              <a:rPr lang="en-AU" sz="2000" dirty="0">
                <a:latin typeface="Arial"/>
                <a:cs typeface="Arial"/>
              </a:rPr>
              <a:t>turtle investigation</a:t>
            </a:r>
            <a:r>
              <a:rPr lang="en-AU" sz="2000" b="0" u="none" dirty="0">
                <a:latin typeface="Arial"/>
                <a:cs typeface="Arial"/>
              </a:rPr>
              <a:t>. For more </a:t>
            </a:r>
            <a:r>
              <a:rPr lang="en-AU" sz="2000" dirty="0">
                <a:latin typeface="Arial"/>
                <a:cs typeface="Arial"/>
              </a:rPr>
              <a:t>educational</a:t>
            </a:r>
            <a:r>
              <a:rPr lang="en-AU" sz="2000" b="0" u="none" dirty="0">
                <a:latin typeface="Arial"/>
                <a:cs typeface="Arial"/>
              </a:rPr>
              <a:t> resources visit the Reef Guardian School Portal at </a:t>
            </a:r>
            <a:r>
              <a:rPr lang="en-AU" sz="2000" b="0" u="none" dirty="0">
                <a:latin typeface="Arial"/>
                <a:cs typeface="Arial"/>
                <a:hlinkClick r:id="rId3"/>
              </a:rPr>
              <a:t>www.reefed.edu.au</a:t>
            </a:r>
            <a:r>
              <a:rPr lang="en-AU" sz="2000" dirty="0">
                <a:latin typeface="Arial"/>
                <a:cs typeface="Arial"/>
              </a:rPr>
              <a:t> or email </a:t>
            </a:r>
            <a:r>
              <a:rPr lang="en-AU" sz="2000" b="0" u="none" dirty="0">
                <a:latin typeface="Arial"/>
                <a:cs typeface="Arial"/>
                <a:hlinkClick r:id="rId4"/>
              </a:rPr>
              <a:t>reefguardians@gbrmpa.gov.au</a:t>
            </a:r>
            <a:r>
              <a:rPr lang="en-AU" sz="2000" dirty="0">
                <a:latin typeface="Arial"/>
                <a:cs typeface="Arial"/>
              </a:rPr>
              <a:t> </a:t>
            </a:r>
            <a:endParaRPr lang="en-AU" sz="2000" b="0" u="none" dirty="0">
              <a:latin typeface="Arial"/>
              <a:cs typeface="Arial"/>
            </a:endParaRPr>
          </a:p>
          <a:p>
            <a:endParaRPr lang="en-AU" dirty="0"/>
          </a:p>
        </p:txBody>
      </p:sp>
      <p:sp>
        <p:nvSpPr>
          <p:cNvPr id="4" name="Slide Number Placeholder 3"/>
          <p:cNvSpPr>
            <a:spLocks noGrp="1"/>
          </p:cNvSpPr>
          <p:nvPr>
            <p:ph type="sldNum" sz="quarter" idx="5"/>
          </p:nvPr>
        </p:nvSpPr>
        <p:spPr/>
        <p:txBody>
          <a:bodyPr/>
          <a:lstStyle/>
          <a:p>
            <a:fld id="{6F3C7F03-7C3E-2F4C-9E6B-DF81B8AB10C4}" type="slidenum">
              <a:rPr lang="en-US" smtClean="0"/>
              <a:t>20</a:t>
            </a:fld>
            <a:endParaRPr lang="en-US" dirty="0"/>
          </a:p>
        </p:txBody>
      </p:sp>
      <p:sp>
        <p:nvSpPr>
          <p:cNvPr id="5" name="Footer Placeholder 4">
            <a:extLst>
              <a:ext uri="{FF2B5EF4-FFF2-40B4-BE49-F238E27FC236}">
                <a16:creationId xmlns:a16="http://schemas.microsoft.com/office/drawing/2014/main" id="{5CA97C3A-F280-B41C-33A0-0CF457A8FB02}"/>
              </a:ext>
            </a:extLst>
          </p:cNvPr>
          <p:cNvSpPr>
            <a:spLocks noGrp="1"/>
          </p:cNvSpPr>
          <p:nvPr>
            <p:ph type="ftr" sz="quarter" idx="4"/>
          </p:nvPr>
        </p:nvSpPr>
        <p:spPr>
          <a:xfrm>
            <a:off x="9411203" y="8685213"/>
            <a:ext cx="184731" cy="276999"/>
          </a:xfrm>
        </p:spPr>
        <p:txBody>
          <a:bodyPr wrap="none">
            <a:spAutoFit/>
          </a:bodyPr>
          <a:lstStyle/>
          <a:p>
            <a:endParaRPr lang="en-AU" dirty="0"/>
          </a:p>
        </p:txBody>
      </p:sp>
      <p:sp>
        <p:nvSpPr>
          <p:cNvPr id="6" name="Header Placeholder 5">
            <a:extLst>
              <a:ext uri="{FF2B5EF4-FFF2-40B4-BE49-F238E27FC236}">
                <a16:creationId xmlns:a16="http://schemas.microsoft.com/office/drawing/2014/main" id="{FBFAEC4B-B724-5187-1342-4AD9FD07B121}"/>
              </a:ext>
            </a:extLst>
          </p:cNvPr>
          <p:cNvSpPr>
            <a:spLocks noGrp="1"/>
          </p:cNvSpPr>
          <p:nvPr>
            <p:ph type="hdr" sz="quarter"/>
          </p:nvPr>
        </p:nvSpPr>
        <p:spPr>
          <a:xfrm>
            <a:off x="9411203" y="0"/>
            <a:ext cx="184731" cy="276999"/>
          </a:xfrm>
        </p:spPr>
        <p:txBody>
          <a:bodyPr wrap="none">
            <a:spAutoFit/>
          </a:bodyPr>
          <a:lstStyle/>
          <a:p>
            <a:endParaRPr lang="en-AU" dirty="0"/>
          </a:p>
        </p:txBody>
      </p:sp>
    </p:spTree>
    <p:extLst>
      <p:ext uri="{BB962C8B-B14F-4D97-AF65-F5344CB8AC3E}">
        <p14:creationId xmlns:p14="http://schemas.microsoft.com/office/powerpoint/2010/main" val="28598676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052941-7F39-53AF-81F1-00EF77C587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06D6D5-E19F-41CD-A53E-927E2C44D022}"/>
              </a:ext>
            </a:extLst>
          </p:cNvPr>
          <p:cNvSpPr>
            <a:spLocks noGrp="1" noRot="1" noChangeAspect="1"/>
          </p:cNvSpPr>
          <p:nvPr>
            <p:ph type="sldImg"/>
          </p:nvPr>
        </p:nvSpPr>
        <p:spPr>
          <a:xfrm>
            <a:off x="422275" y="1243013"/>
            <a:ext cx="5962650" cy="3354387"/>
          </a:xfrm>
        </p:spPr>
        <p:txBody>
          <a:bodyPr/>
          <a:lstStyle/>
          <a:p>
            <a:endParaRPr lang="en-AU" dirty="0"/>
          </a:p>
        </p:txBody>
      </p:sp>
      <p:sp>
        <p:nvSpPr>
          <p:cNvPr id="3" name="Notes Placeholder 2">
            <a:extLst>
              <a:ext uri="{FF2B5EF4-FFF2-40B4-BE49-F238E27FC236}">
                <a16:creationId xmlns:a16="http://schemas.microsoft.com/office/drawing/2014/main" id="{8B598053-1CE9-7F1F-10F3-2657CC85BB7A}"/>
              </a:ext>
            </a:extLst>
          </p:cNvPr>
          <p:cNvSpPr>
            <a:spLocks noGrp="1"/>
          </p:cNvSpPr>
          <p:nvPr>
            <p:ph type="body" idx="1"/>
          </p:nvPr>
        </p:nvSpPr>
        <p:spPr/>
        <p:txBody>
          <a:bodyPr/>
          <a:lstStyle/>
          <a:p>
            <a:r>
              <a:rPr lang="en-GB" sz="2000" dirty="0">
                <a:latin typeface="Arial" panose="020B0604020202020204" pitchFamily="34" charset="0"/>
                <a:cs typeface="Arial" panose="020B0604020202020204" pitchFamily="34" charset="0"/>
              </a:rPr>
              <a:t>This sea turtle investigation activity aligns to the Australian Curriculum (ACARA Version 9 2026). For updated curriculum alignments please visit online the relevant educational curriculum body to your region. </a:t>
            </a:r>
          </a:p>
          <a:p>
            <a:r>
              <a:rPr lang="en-GB" sz="2000" dirty="0">
                <a:latin typeface="Arial" panose="020B0604020202020204" pitchFamily="34" charset="0"/>
                <a:cs typeface="Arial" panose="020B0604020202020204" pitchFamily="34" charset="0"/>
              </a:rPr>
              <a:t>The activity can be scaffolded by educators to meet learner needs. It could be completed with focus on one task rather than all three e.g. only the diet task is completed. Furthermore, the carapace measurement could be scaffolded and incorporate arbitrary measurement techniques of hand increments rather than use of a tape measure.</a:t>
            </a:r>
          </a:p>
          <a:p>
            <a:endParaRPr lang="en-GB" sz="2000" dirty="0">
              <a:latin typeface="Arial" panose="020B0604020202020204" pitchFamily="34" charset="0"/>
              <a:cs typeface="Arial" panose="020B0604020202020204" pitchFamily="34" charset="0"/>
            </a:endParaRPr>
          </a:p>
          <a:p>
            <a:r>
              <a:rPr lang="en-GB" sz="2000" dirty="0">
                <a:latin typeface="Arial" panose="020B0604020202020204" pitchFamily="34" charset="0"/>
                <a:cs typeface="Arial" panose="020B0604020202020204" pitchFamily="34" charset="0"/>
              </a:rPr>
              <a:t>Links to the Science and Maths curriculum for Foundation through to Year 10 are in the table.</a:t>
            </a:r>
          </a:p>
          <a:p>
            <a:endParaRPr lang="en-GB" sz="2000" dirty="0">
              <a:latin typeface="Arial" panose="020B0604020202020204" pitchFamily="34" charset="0"/>
              <a:cs typeface="Arial" panose="020B0604020202020204" pitchFamily="34" charset="0"/>
            </a:endParaRPr>
          </a:p>
          <a:p>
            <a:endParaRPr lang="en-AU" sz="2000" u="none" dirty="0">
              <a:latin typeface="Arial" panose="020B0604020202020204" pitchFamily="34" charset="0"/>
              <a:cs typeface="Arial" panose="020B0604020202020204" pitchFamily="34" charset="0"/>
            </a:endParaRPr>
          </a:p>
          <a:p>
            <a:endParaRPr lang="en-AU" sz="2000" u="none" dirty="0">
              <a:latin typeface="Arial" panose="020B0604020202020204" pitchFamily="34" charset="0"/>
              <a:cs typeface="Arial" panose="020B0604020202020204" pitchFamily="34" charset="0"/>
            </a:endParaRPr>
          </a:p>
          <a:p>
            <a:endParaRPr lang="en-AU" u="none" dirty="0"/>
          </a:p>
        </p:txBody>
      </p:sp>
      <p:sp>
        <p:nvSpPr>
          <p:cNvPr id="4" name="Slide Number Placeholder 3">
            <a:extLst>
              <a:ext uri="{FF2B5EF4-FFF2-40B4-BE49-F238E27FC236}">
                <a16:creationId xmlns:a16="http://schemas.microsoft.com/office/drawing/2014/main" id="{F0A65AF3-805B-DAC5-6AA1-7C1615655016}"/>
              </a:ext>
            </a:extLst>
          </p:cNvPr>
          <p:cNvSpPr>
            <a:spLocks noGrp="1"/>
          </p:cNvSpPr>
          <p:nvPr>
            <p:ph type="sldNum" sz="quarter" idx="5"/>
          </p:nvPr>
        </p:nvSpPr>
        <p:spPr/>
        <p:txBody>
          <a:bodyPr/>
          <a:lstStyle/>
          <a:p>
            <a:fld id="{6F3C7F03-7C3E-2F4C-9E6B-DF81B8AB10C4}" type="slidenum">
              <a:rPr lang="en-US" smtClean="0"/>
              <a:t>21</a:t>
            </a:fld>
            <a:endParaRPr lang="en-US" dirty="0"/>
          </a:p>
        </p:txBody>
      </p:sp>
      <p:sp>
        <p:nvSpPr>
          <p:cNvPr id="5" name="Footer Placeholder 4">
            <a:extLst>
              <a:ext uri="{FF2B5EF4-FFF2-40B4-BE49-F238E27FC236}">
                <a16:creationId xmlns:a16="http://schemas.microsoft.com/office/drawing/2014/main" id="{6DC3B8B2-AA77-3768-CCB9-8FE9713AE0CC}"/>
              </a:ext>
            </a:extLst>
          </p:cNvPr>
          <p:cNvSpPr>
            <a:spLocks noGrp="1"/>
          </p:cNvSpPr>
          <p:nvPr>
            <p:ph type="ftr" sz="quarter" idx="4"/>
          </p:nvPr>
        </p:nvSpPr>
        <p:spPr>
          <a:xfrm>
            <a:off x="9411203" y="9565105"/>
            <a:ext cx="184731" cy="276999"/>
          </a:xfrm>
        </p:spPr>
        <p:txBody>
          <a:bodyPr wrap="none">
            <a:spAutoFit/>
          </a:bodyPr>
          <a:lstStyle/>
          <a:p>
            <a:endParaRPr lang="en-AU" dirty="0"/>
          </a:p>
        </p:txBody>
      </p:sp>
      <p:sp>
        <p:nvSpPr>
          <p:cNvPr id="6" name="Header Placeholder 5">
            <a:extLst>
              <a:ext uri="{FF2B5EF4-FFF2-40B4-BE49-F238E27FC236}">
                <a16:creationId xmlns:a16="http://schemas.microsoft.com/office/drawing/2014/main" id="{0580EDA7-8F07-F7DF-0520-3A69E6E63467}"/>
              </a:ext>
            </a:extLst>
          </p:cNvPr>
          <p:cNvSpPr>
            <a:spLocks noGrp="1"/>
          </p:cNvSpPr>
          <p:nvPr>
            <p:ph type="hdr" sz="quarter"/>
          </p:nvPr>
        </p:nvSpPr>
        <p:spPr>
          <a:xfrm>
            <a:off x="9411203" y="2"/>
            <a:ext cx="184731" cy="276999"/>
          </a:xfrm>
        </p:spPr>
        <p:txBody>
          <a:bodyPr wrap="none">
            <a:spAutoFit/>
          </a:bodyPr>
          <a:lstStyle/>
          <a:p>
            <a:endParaRPr lang="en-AU" dirty="0"/>
          </a:p>
        </p:txBody>
      </p:sp>
    </p:spTree>
    <p:extLst>
      <p:ext uri="{BB962C8B-B14F-4D97-AF65-F5344CB8AC3E}">
        <p14:creationId xmlns:p14="http://schemas.microsoft.com/office/powerpoint/2010/main" val="18132666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3013"/>
            <a:ext cx="5962650" cy="3354387"/>
          </a:xfrm>
        </p:spPr>
        <p:txBody>
          <a:bodyPr/>
          <a:lstStyle/>
          <a:p>
            <a:endParaRPr lang="en-AU" dirty="0"/>
          </a:p>
        </p:txBody>
      </p:sp>
      <p:sp>
        <p:nvSpPr>
          <p:cNvPr id="3" name="Notes Placeholder 2"/>
          <p:cNvSpPr>
            <a:spLocks noGrp="1"/>
          </p:cNvSpPr>
          <p:nvPr>
            <p:ph type="body" idx="1"/>
          </p:nvPr>
        </p:nvSpPr>
        <p:spPr/>
        <p:txBody>
          <a:bodyPr/>
          <a:lstStyle/>
          <a:p>
            <a:endParaRPr lang="en-GB" sz="2000" dirty="0">
              <a:latin typeface="Arial" panose="020B0604020202020204" pitchFamily="34" charset="0"/>
              <a:cs typeface="Arial" panose="020B0604020202020204" pitchFamily="34" charset="0"/>
            </a:endParaRPr>
          </a:p>
          <a:p>
            <a:pPr marL="0" marR="0" lvl="0" indent="0" algn="l" defTabSz="1238921" rtl="0" eaLnBrk="1" fontAlgn="auto" latinLnBrk="0" hangingPunct="1">
              <a:lnSpc>
                <a:spcPct val="110000"/>
              </a:lnSpc>
              <a:spcBef>
                <a:spcPts val="0"/>
              </a:spcBef>
              <a:spcAft>
                <a:spcPts val="0"/>
              </a:spcAft>
              <a:buClrTx/>
              <a:buSzTx/>
              <a:buFontTx/>
              <a:buNone/>
              <a:tabLst/>
              <a:defRPr/>
            </a:pPr>
            <a:r>
              <a:rPr lang="en-AU" sz="2000" dirty="0">
                <a:latin typeface="Arial" panose="020B0604020202020204" pitchFamily="34" charset="0"/>
                <a:cs typeface="Arial" panose="020B0604020202020204" pitchFamily="34" charset="0"/>
              </a:rPr>
              <a:t>There are additional resources on sea turtles including videos, activity sheets and units of work available for free on the Reef Guardian School Portal </a:t>
            </a:r>
            <a:r>
              <a:rPr lang="en-GB" sz="2000" dirty="0">
                <a:solidFill>
                  <a:srgbClr val="414042"/>
                </a:solidFill>
                <a:latin typeface="Arial" panose="020B0604020202020204" pitchFamily="34" charset="0"/>
                <a:cs typeface="Arial" panose="020B0604020202020204" pitchFamily="34" charset="0"/>
                <a:hlinkClick r:id="rId3"/>
              </a:rPr>
              <a:t>www.reefed.edu</a:t>
            </a:r>
            <a:r>
              <a:rPr lang="en-GB" sz="2000" dirty="0">
                <a:solidFill>
                  <a:srgbClr val="414042"/>
                </a:solidFill>
                <a:latin typeface="Arial" panose="020B0604020202020204" pitchFamily="34" charset="0"/>
                <a:cs typeface="Arial" panose="020B0604020202020204" pitchFamily="34" charset="0"/>
              </a:rPr>
              <a:t>. </a:t>
            </a:r>
            <a:r>
              <a:rPr lang="en-AU" sz="2000" dirty="0">
                <a:latin typeface="Arial" panose="020B0604020202020204" pitchFamily="34" charset="0"/>
                <a:cs typeface="Arial" panose="020B0604020202020204" pitchFamily="34" charset="0"/>
              </a:rPr>
              <a:t>Search the term ‘turtle’ in the search bar or click on the link in the slide </a:t>
            </a:r>
            <a:r>
              <a:rPr lang="en-GB" sz="2000" u="sng" dirty="0">
                <a:solidFill>
                  <a:srgbClr val="0070C0"/>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Reef Guardian School - Turtle Resources</a:t>
            </a:r>
            <a:r>
              <a:rPr lang="en-GB" sz="2000" u="sng" dirty="0">
                <a:solidFill>
                  <a:srgbClr val="0070C0"/>
                </a:solidFill>
                <a:latin typeface="Arial" panose="020B0604020202020204" pitchFamily="34" charset="0"/>
                <a:cs typeface="Arial" panose="020B0604020202020204" pitchFamily="34" charset="0"/>
              </a:rPr>
              <a:t>.</a:t>
            </a:r>
            <a:endParaRPr lang="en-GB" sz="1600" dirty="0">
              <a:solidFill>
                <a:srgbClr val="0070C0"/>
              </a:solidFill>
              <a:latin typeface="Arial" panose="020B0604020202020204" pitchFamily="34" charset="0"/>
              <a:cs typeface="Arial" panose="020B0604020202020204" pitchFamily="34" charset="0"/>
            </a:endParaRPr>
          </a:p>
          <a:p>
            <a:pPr>
              <a:lnSpc>
                <a:spcPct val="110000"/>
              </a:lnSpc>
            </a:pPr>
            <a:endParaRPr lang="en-AU" sz="2000" dirty="0">
              <a:latin typeface="Arial" panose="020B0604020202020204" pitchFamily="34" charset="0"/>
              <a:cs typeface="Arial" panose="020B0604020202020204" pitchFamily="34" charset="0"/>
            </a:endParaRPr>
          </a:p>
          <a:p>
            <a:pPr>
              <a:lnSpc>
                <a:spcPct val="110000"/>
              </a:lnSpc>
            </a:pPr>
            <a:r>
              <a:rPr lang="en-AU" sz="2000" dirty="0">
                <a:latin typeface="Arial" panose="020B0604020202020204" pitchFamily="34" charset="0"/>
                <a:cs typeface="Arial" panose="020B0604020202020204" pitchFamily="34" charset="0"/>
              </a:rPr>
              <a:t>Direct links to the resources are in the slide. They can be accessed for free by registering to the Reef Guardian School Portal www.reefed.edu.au</a:t>
            </a:r>
          </a:p>
          <a:p>
            <a:endParaRPr lang="en-AU" sz="2000" dirty="0">
              <a:latin typeface="Arial" panose="020B0604020202020204" pitchFamily="34" charset="0"/>
              <a:cs typeface="Arial" panose="020B0604020202020204" pitchFamily="34" charset="0"/>
            </a:endParaRPr>
          </a:p>
          <a:p>
            <a:r>
              <a:rPr lang="en-AU" sz="2000" u="sng" dirty="0">
                <a:latin typeface="Arial" panose="020B0604020202020204" pitchFamily="34" charset="0"/>
                <a:cs typeface="Arial" panose="020B0604020202020204" pitchFamily="34" charset="0"/>
              </a:rPr>
              <a:t>Units of Work:</a:t>
            </a:r>
          </a:p>
          <a:p>
            <a:r>
              <a:rPr lang="en-AU" sz="2000" dirty="0">
                <a:latin typeface="Arial" panose="020B0604020202020204" pitchFamily="34" charset="0"/>
                <a:cs typeface="Arial" panose="020B0604020202020204" pitchFamily="34" charset="0"/>
              </a:rPr>
              <a:t>Endangered species – Marine Turtles.</a:t>
            </a:r>
          </a:p>
          <a:p>
            <a:r>
              <a:rPr lang="en-AU" sz="2000" dirty="0">
                <a:latin typeface="Arial" panose="020B0604020202020204" pitchFamily="34" charset="0"/>
                <a:cs typeface="Arial" panose="020B0604020202020204" pitchFamily="34" charset="0"/>
              </a:rPr>
              <a:t>Wildlife Express - A design and technology unit of work using a case study of Green sea turtles for students to explore wildlife transportation. It includes three resources, a PowerPoint, Student Workbook and Teacher Guide.</a:t>
            </a:r>
          </a:p>
          <a:p>
            <a:endParaRPr lang="en-AU" sz="2000" u="none" dirty="0">
              <a:latin typeface="Arial" panose="020B0604020202020204" pitchFamily="34" charset="0"/>
              <a:cs typeface="Arial" panose="020B0604020202020204" pitchFamily="34" charset="0"/>
            </a:endParaRPr>
          </a:p>
          <a:p>
            <a:r>
              <a:rPr lang="en-AU" sz="2000" u="sng" dirty="0">
                <a:latin typeface="Arial" panose="020B0604020202020204" pitchFamily="34" charset="0"/>
                <a:cs typeface="Arial" panose="020B0604020202020204" pitchFamily="34" charset="0"/>
              </a:rPr>
              <a:t>Videos:</a:t>
            </a:r>
          </a:p>
          <a:p>
            <a:r>
              <a:rPr lang="en-AU" sz="2000" u="none" dirty="0">
                <a:latin typeface="Arial" panose="020B0604020202020204" pitchFamily="34" charset="0"/>
                <a:cs typeface="Arial" panose="020B0604020202020204" pitchFamily="34" charset="0"/>
              </a:rPr>
              <a:t>How Lucky the Turtle Got Her Name – a video of a puppet show about a young turtle growing up and finding her name.</a:t>
            </a:r>
          </a:p>
          <a:p>
            <a:r>
              <a:rPr lang="en-AU" sz="2000" u="none" dirty="0">
                <a:latin typeface="Arial" panose="020B0604020202020204" pitchFamily="34" charset="0"/>
                <a:cs typeface="Arial" panose="020B0604020202020204" pitchFamily="34" charset="0"/>
              </a:rPr>
              <a:t>Green turtles and the Torres Strait – a video showcasing Traditional Owners and Western Science call to preserve sea turtle populations.</a:t>
            </a:r>
          </a:p>
          <a:p>
            <a:r>
              <a:rPr lang="en-AU" sz="2000" u="none" dirty="0">
                <a:latin typeface="Arial" panose="020B0604020202020204" pitchFamily="34" charset="0"/>
                <a:cs typeface="Arial" panose="020B0604020202020204" pitchFamily="34" charset="0"/>
              </a:rPr>
              <a:t>The marine turtle’s journey of prehistoric proportions – an interview with Dr Mark Read about green sea turtles.</a:t>
            </a:r>
          </a:p>
          <a:p>
            <a:endParaRPr lang="en-AU" sz="2000" u="sng" dirty="0">
              <a:latin typeface="Arial" panose="020B0604020202020204" pitchFamily="34" charset="0"/>
              <a:cs typeface="Arial" panose="020B0604020202020204" pitchFamily="34" charset="0"/>
            </a:endParaRPr>
          </a:p>
          <a:p>
            <a:pPr marL="0" marR="0" lvl="0" indent="0" algn="l" defTabSz="1238921" rtl="0" eaLnBrk="1" fontAlgn="auto" latinLnBrk="0" hangingPunct="1">
              <a:lnSpc>
                <a:spcPct val="100000"/>
              </a:lnSpc>
              <a:spcBef>
                <a:spcPts val="0"/>
              </a:spcBef>
              <a:spcAft>
                <a:spcPts val="0"/>
              </a:spcAft>
              <a:buClrTx/>
              <a:buSzTx/>
              <a:buFontTx/>
              <a:buNone/>
              <a:tabLst/>
              <a:defRPr/>
            </a:pPr>
            <a:r>
              <a:rPr lang="en-AU" sz="2000" u="sng" dirty="0">
                <a:latin typeface="Arial" panose="020B0604020202020204" pitchFamily="34" charset="0"/>
                <a:cs typeface="Arial" panose="020B0604020202020204" pitchFamily="34" charset="0"/>
              </a:rPr>
              <a:t>Posters:</a:t>
            </a:r>
          </a:p>
          <a:p>
            <a:r>
              <a:rPr lang="en-AU" sz="2000" u="none" dirty="0">
                <a:latin typeface="Arial" panose="020B0604020202020204" pitchFamily="34" charset="0"/>
                <a:cs typeface="Arial" panose="020B0604020202020204" pitchFamily="34" charset="0"/>
              </a:rPr>
              <a:t>Ancient reptiles of the sea.</a:t>
            </a:r>
          </a:p>
          <a:p>
            <a:endParaRPr lang="en-AU" u="none" dirty="0"/>
          </a:p>
        </p:txBody>
      </p:sp>
      <p:sp>
        <p:nvSpPr>
          <p:cNvPr id="4" name="Slide Number Placeholder 3"/>
          <p:cNvSpPr>
            <a:spLocks noGrp="1"/>
          </p:cNvSpPr>
          <p:nvPr>
            <p:ph type="sldNum" sz="quarter" idx="5"/>
          </p:nvPr>
        </p:nvSpPr>
        <p:spPr/>
        <p:txBody>
          <a:bodyPr/>
          <a:lstStyle/>
          <a:p>
            <a:fld id="{6F3C7F03-7C3E-2F4C-9E6B-DF81B8AB10C4}" type="slidenum">
              <a:rPr lang="en-US" smtClean="0"/>
              <a:t>22</a:t>
            </a:fld>
            <a:endParaRPr lang="en-US" dirty="0"/>
          </a:p>
        </p:txBody>
      </p:sp>
      <p:sp>
        <p:nvSpPr>
          <p:cNvPr id="5" name="Footer Placeholder 4">
            <a:extLst>
              <a:ext uri="{FF2B5EF4-FFF2-40B4-BE49-F238E27FC236}">
                <a16:creationId xmlns:a16="http://schemas.microsoft.com/office/drawing/2014/main" id="{6BCFD818-2E6E-674C-4F99-42F8D8658E04}"/>
              </a:ext>
            </a:extLst>
          </p:cNvPr>
          <p:cNvSpPr>
            <a:spLocks noGrp="1"/>
          </p:cNvSpPr>
          <p:nvPr>
            <p:ph type="ftr" sz="quarter" idx="4"/>
          </p:nvPr>
        </p:nvSpPr>
        <p:spPr>
          <a:xfrm>
            <a:off x="9411203" y="9565105"/>
            <a:ext cx="184731" cy="276999"/>
          </a:xfrm>
        </p:spPr>
        <p:txBody>
          <a:bodyPr wrap="none">
            <a:spAutoFit/>
          </a:bodyPr>
          <a:lstStyle/>
          <a:p>
            <a:endParaRPr lang="en-AU" dirty="0"/>
          </a:p>
        </p:txBody>
      </p:sp>
      <p:sp>
        <p:nvSpPr>
          <p:cNvPr id="6" name="Header Placeholder 5">
            <a:extLst>
              <a:ext uri="{FF2B5EF4-FFF2-40B4-BE49-F238E27FC236}">
                <a16:creationId xmlns:a16="http://schemas.microsoft.com/office/drawing/2014/main" id="{82EDC1C0-5A99-F3D3-1DBD-FF91AE6B7D64}"/>
              </a:ext>
            </a:extLst>
          </p:cNvPr>
          <p:cNvSpPr>
            <a:spLocks noGrp="1"/>
          </p:cNvSpPr>
          <p:nvPr>
            <p:ph type="hdr" sz="quarter"/>
          </p:nvPr>
        </p:nvSpPr>
        <p:spPr>
          <a:xfrm>
            <a:off x="9411203" y="2"/>
            <a:ext cx="184731" cy="276999"/>
          </a:xfrm>
        </p:spPr>
        <p:txBody>
          <a:bodyPr wrap="none">
            <a:spAutoFit/>
          </a:bodyPr>
          <a:lstStyle/>
          <a:p>
            <a:endParaRPr lang="en-AU" dirty="0"/>
          </a:p>
        </p:txBody>
      </p:sp>
    </p:spTree>
    <p:extLst>
      <p:ext uri="{BB962C8B-B14F-4D97-AF65-F5344CB8AC3E}">
        <p14:creationId xmlns:p14="http://schemas.microsoft.com/office/powerpoint/2010/main" val="15794246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FD31D1-E39B-E8D1-3395-AC1544DC8D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B81FD5-0579-DF9A-E1B1-E37DC31F3C39}"/>
              </a:ext>
            </a:extLst>
          </p:cNvPr>
          <p:cNvSpPr>
            <a:spLocks noGrp="1" noRot="1" noChangeAspect="1"/>
          </p:cNvSpPr>
          <p:nvPr>
            <p:ph type="sldImg"/>
          </p:nvPr>
        </p:nvSpPr>
        <p:spPr>
          <a:xfrm>
            <a:off x="422275" y="1243013"/>
            <a:ext cx="5962650" cy="3354387"/>
          </a:xfrm>
        </p:spPr>
        <p:txBody>
          <a:bodyPr/>
          <a:lstStyle/>
          <a:p>
            <a:endParaRPr lang="en-AU" dirty="0"/>
          </a:p>
        </p:txBody>
      </p:sp>
      <p:sp>
        <p:nvSpPr>
          <p:cNvPr id="3" name="Notes Placeholder 2">
            <a:extLst>
              <a:ext uri="{FF2B5EF4-FFF2-40B4-BE49-F238E27FC236}">
                <a16:creationId xmlns:a16="http://schemas.microsoft.com/office/drawing/2014/main" id="{0EBEDC5C-6CC8-0C4D-FF24-13A506DF48E3}"/>
              </a:ext>
            </a:extLst>
          </p:cNvPr>
          <p:cNvSpPr>
            <a:spLocks noGrp="1"/>
          </p:cNvSpPr>
          <p:nvPr>
            <p:ph type="body" idx="1"/>
          </p:nvPr>
        </p:nvSpPr>
        <p:spPr/>
        <p:txBody>
          <a:bodyPr/>
          <a:lstStyle/>
          <a:p>
            <a:pPr>
              <a:lnSpc>
                <a:spcPct val="110000"/>
              </a:lnSpc>
            </a:pPr>
            <a:r>
              <a:rPr lang="en-AU" sz="2000" dirty="0">
                <a:latin typeface="Arial" panose="020B0604020202020204" pitchFamily="34" charset="0"/>
                <a:cs typeface="Arial" panose="020B0604020202020204" pitchFamily="34" charset="0"/>
              </a:rPr>
              <a:t>Direct links to the resources are in the slide. They can be accessed for free by registering to the Reef Guardian School Portal www.reefed.edu.au.</a:t>
            </a:r>
          </a:p>
          <a:p>
            <a:pPr>
              <a:lnSpc>
                <a:spcPct val="110000"/>
              </a:lnSpc>
            </a:pPr>
            <a:endParaRPr lang="en-AU" sz="2000" dirty="0">
              <a:latin typeface="Arial" panose="020B0604020202020204" pitchFamily="34" charset="0"/>
              <a:cs typeface="Arial" panose="020B0604020202020204" pitchFamily="34" charset="0"/>
            </a:endParaRPr>
          </a:p>
          <a:p>
            <a:endParaRPr lang="en-AU" sz="2000" u="none" dirty="0">
              <a:latin typeface="Arial" panose="020B0604020202020204" pitchFamily="34" charset="0"/>
              <a:cs typeface="Arial" panose="020B0604020202020204" pitchFamily="34" charset="0"/>
            </a:endParaRPr>
          </a:p>
          <a:p>
            <a:r>
              <a:rPr lang="en-AU" sz="2000" u="sng" dirty="0">
                <a:latin typeface="Arial" panose="020B0604020202020204" pitchFamily="34" charset="0"/>
                <a:cs typeface="Arial" panose="020B0604020202020204" pitchFamily="34" charset="0"/>
              </a:rPr>
              <a:t>Activity sheets:</a:t>
            </a:r>
          </a:p>
          <a:p>
            <a:r>
              <a:rPr lang="en-AU" sz="2000" u="none" dirty="0">
                <a:latin typeface="Arial" panose="020B0604020202020204" pitchFamily="34" charset="0"/>
                <a:cs typeface="Arial" panose="020B0604020202020204" pitchFamily="34" charset="0"/>
              </a:rPr>
              <a:t>Anatomy of a sea turtle – label the sea turtle.</a:t>
            </a:r>
          </a:p>
          <a:p>
            <a:r>
              <a:rPr lang="en-AU" sz="2000" u="none" dirty="0">
                <a:latin typeface="Arial" panose="020B0604020202020204" pitchFamily="34" charset="0"/>
                <a:cs typeface="Arial" panose="020B0604020202020204" pitchFamily="34" charset="0"/>
              </a:rPr>
              <a:t>Turtle life cycle wheel  - craft activity.</a:t>
            </a:r>
          </a:p>
          <a:p>
            <a:r>
              <a:rPr lang="en-AU" sz="2000" u="none" dirty="0">
                <a:latin typeface="Arial" panose="020B0604020202020204" pitchFamily="34" charset="0"/>
                <a:cs typeface="Arial" panose="020B0604020202020204" pitchFamily="34" charset="0"/>
              </a:rPr>
              <a:t>Turtle life cycle comprehension activity - fill in the missing words.</a:t>
            </a:r>
          </a:p>
          <a:p>
            <a:r>
              <a:rPr lang="en-AU" sz="2000" u="none" dirty="0">
                <a:latin typeface="Arial" panose="020B0604020202020204" pitchFamily="34" charset="0"/>
                <a:cs typeface="Arial" panose="020B0604020202020204" pitchFamily="34" charset="0"/>
              </a:rPr>
              <a:t>Ozobot challenge – help the turtle find the jellyfish – use as part of an ozobot coding activity.</a:t>
            </a:r>
          </a:p>
          <a:p>
            <a:r>
              <a:rPr lang="en-AU" sz="2000" u="none" dirty="0">
                <a:latin typeface="Arial" panose="020B0604020202020204" pitchFamily="34" charset="0"/>
                <a:cs typeface="Arial" panose="020B0604020202020204" pitchFamily="34" charset="0"/>
              </a:rPr>
              <a:t>Lucky Turtle Puppet Show colouring sheet – use in conjunction with the video of the Lucky Turtle Puppet Show.</a:t>
            </a:r>
          </a:p>
          <a:p>
            <a:r>
              <a:rPr lang="en-AU" sz="2000" u="none" dirty="0">
                <a:latin typeface="Arial" panose="020B0604020202020204" pitchFamily="34" charset="0"/>
                <a:cs typeface="Arial" panose="020B0604020202020204" pitchFamily="34" charset="0"/>
              </a:rPr>
              <a:t>Lucky Turtle Puppet Show Diet and Threats – use in conjunction with the video of the Lucky Turtle Puppet Show.</a:t>
            </a:r>
          </a:p>
          <a:p>
            <a:endParaRPr lang="en-AU" sz="2000" u="none" dirty="0">
              <a:latin typeface="Arial" panose="020B0604020202020204" pitchFamily="34" charset="0"/>
              <a:cs typeface="Arial" panose="020B0604020202020204" pitchFamily="34" charset="0"/>
            </a:endParaRPr>
          </a:p>
          <a:p>
            <a:endParaRPr lang="en-AU" sz="2000" u="sng" dirty="0">
              <a:latin typeface="Arial" panose="020B0604020202020204" pitchFamily="34" charset="0"/>
              <a:cs typeface="Arial" panose="020B0604020202020204" pitchFamily="34" charset="0"/>
            </a:endParaRPr>
          </a:p>
          <a:p>
            <a:r>
              <a:rPr lang="en-AU" sz="2000" u="sng" dirty="0">
                <a:latin typeface="Arial" panose="020B0604020202020204" pitchFamily="34" charset="0"/>
                <a:cs typeface="Arial" panose="020B0604020202020204" pitchFamily="34" charset="0"/>
              </a:rPr>
              <a:t>Virtual Learning Experience:</a:t>
            </a:r>
          </a:p>
          <a:p>
            <a:r>
              <a:rPr lang="en-AU" sz="2000" u="none" dirty="0">
                <a:latin typeface="Arial" panose="020B0604020202020204" pitchFamily="34" charset="0"/>
                <a:cs typeface="Arial" panose="020B0604020202020204" pitchFamily="34" charset="0"/>
              </a:rPr>
              <a:t>All about sea turtles – during this virtual session delivered by the Reef Guardian School team, students will gain an understanding of the biology and adaptations of sea turtles, including their life cycles, breeding migrations and feeding adaptations. Contact reefguardians@gbrmpa.gov.au to book your session.</a:t>
            </a:r>
          </a:p>
          <a:p>
            <a:endParaRPr lang="en-AU" sz="2000" u="none" dirty="0">
              <a:latin typeface="Arial" panose="020B0604020202020204" pitchFamily="34" charset="0"/>
              <a:cs typeface="Arial" panose="020B0604020202020204" pitchFamily="34" charset="0"/>
            </a:endParaRPr>
          </a:p>
          <a:p>
            <a:r>
              <a:rPr lang="en-AU" sz="2000" u="sng" dirty="0">
                <a:latin typeface="Arial" panose="020B0604020202020204" pitchFamily="34" charset="0"/>
                <a:cs typeface="Arial" panose="020B0604020202020204" pitchFamily="34" charset="0"/>
              </a:rPr>
              <a:t>General information</a:t>
            </a:r>
          </a:p>
          <a:p>
            <a:endParaRPr lang="en-AU" sz="2000" u="none" dirty="0">
              <a:latin typeface="Arial" panose="020B0604020202020204" pitchFamily="34" charset="0"/>
              <a:cs typeface="Arial" panose="020B0604020202020204" pitchFamily="34" charset="0"/>
            </a:endParaRPr>
          </a:p>
          <a:p>
            <a:pPr marL="0" marR="0" lvl="0" indent="0" algn="l" defTabSz="1238921" rtl="0" eaLnBrk="1" fontAlgn="auto" latinLnBrk="0" hangingPunct="1">
              <a:lnSpc>
                <a:spcPct val="100000"/>
              </a:lnSpc>
              <a:spcBef>
                <a:spcPts val="0"/>
              </a:spcBef>
              <a:spcAft>
                <a:spcPts val="0"/>
              </a:spcAft>
              <a:buClrTx/>
              <a:buSzTx/>
              <a:buFontTx/>
              <a:buNone/>
              <a:tabLst/>
              <a:defRPr/>
            </a:pPr>
            <a:r>
              <a:rPr lang="en-GB" sz="2000" dirty="0">
                <a:latin typeface="Arial" panose="020B0604020202020204" pitchFamily="34" charset="0"/>
                <a:cs typeface="Arial" panose="020B0604020202020204" pitchFamily="34" charset="0"/>
              </a:rPr>
              <a:t>For general information about sea turtles on the Great Barrier Reef, visit </a:t>
            </a:r>
            <a:r>
              <a:rPr lang="en-AU" sz="2000" dirty="0">
                <a:latin typeface="Arial" panose="020B0604020202020204" pitchFamily="34" charset="0"/>
                <a:cs typeface="Arial" panose="020B0604020202020204" pitchFamily="34" charset="0"/>
                <a:hlinkClick r:id="rId3"/>
              </a:rPr>
              <a:t>Marine turtles | Reef Authority</a:t>
            </a:r>
            <a:r>
              <a:rPr lang="en-AU" sz="2000" dirty="0">
                <a:latin typeface="Arial" panose="020B0604020202020204" pitchFamily="34" charset="0"/>
                <a:cs typeface="Arial" panose="020B0604020202020204" pitchFamily="34" charset="0"/>
              </a:rPr>
              <a:t> (www2.gbrmpa.gov.au/learn/animals/marine-turtles).</a:t>
            </a:r>
          </a:p>
          <a:p>
            <a:endParaRPr lang="en-AU" sz="2000" u="none" dirty="0">
              <a:latin typeface="Arial" panose="020B0604020202020204" pitchFamily="34" charset="0"/>
              <a:cs typeface="Arial" panose="020B0604020202020204" pitchFamily="34" charset="0"/>
            </a:endParaRPr>
          </a:p>
          <a:p>
            <a:endParaRPr lang="en-AU" sz="2000" u="none" dirty="0">
              <a:latin typeface="Arial" panose="020B0604020202020204" pitchFamily="34" charset="0"/>
              <a:cs typeface="Arial" panose="020B0604020202020204" pitchFamily="34" charset="0"/>
            </a:endParaRPr>
          </a:p>
          <a:p>
            <a:endParaRPr lang="en-AU" sz="2000" u="none" dirty="0">
              <a:latin typeface="Arial" panose="020B0604020202020204" pitchFamily="34" charset="0"/>
              <a:cs typeface="Arial" panose="020B0604020202020204" pitchFamily="34" charset="0"/>
            </a:endParaRPr>
          </a:p>
          <a:p>
            <a:endParaRPr lang="en-AU" sz="2000" u="none" dirty="0">
              <a:latin typeface="Arial" panose="020B0604020202020204" pitchFamily="34" charset="0"/>
              <a:cs typeface="Arial" panose="020B0604020202020204" pitchFamily="34" charset="0"/>
            </a:endParaRPr>
          </a:p>
          <a:p>
            <a:endParaRPr lang="en-AU" sz="2000" u="none" dirty="0">
              <a:latin typeface="Arial" panose="020B0604020202020204" pitchFamily="34" charset="0"/>
              <a:cs typeface="Arial" panose="020B0604020202020204" pitchFamily="34" charset="0"/>
            </a:endParaRPr>
          </a:p>
          <a:p>
            <a:endParaRPr lang="en-AU" sz="2000" u="none" dirty="0">
              <a:latin typeface="Arial" panose="020B0604020202020204" pitchFamily="34" charset="0"/>
              <a:cs typeface="Arial" panose="020B0604020202020204" pitchFamily="34" charset="0"/>
            </a:endParaRPr>
          </a:p>
          <a:p>
            <a:endParaRPr lang="en-AU" u="none" dirty="0"/>
          </a:p>
        </p:txBody>
      </p:sp>
      <p:sp>
        <p:nvSpPr>
          <p:cNvPr id="4" name="Slide Number Placeholder 3">
            <a:extLst>
              <a:ext uri="{FF2B5EF4-FFF2-40B4-BE49-F238E27FC236}">
                <a16:creationId xmlns:a16="http://schemas.microsoft.com/office/drawing/2014/main" id="{B06E39F3-FE83-45AB-C359-F71259F93148}"/>
              </a:ext>
            </a:extLst>
          </p:cNvPr>
          <p:cNvSpPr>
            <a:spLocks noGrp="1"/>
          </p:cNvSpPr>
          <p:nvPr>
            <p:ph type="sldNum" sz="quarter" idx="5"/>
          </p:nvPr>
        </p:nvSpPr>
        <p:spPr/>
        <p:txBody>
          <a:bodyPr/>
          <a:lstStyle/>
          <a:p>
            <a:fld id="{6F3C7F03-7C3E-2F4C-9E6B-DF81B8AB10C4}" type="slidenum">
              <a:rPr lang="en-US" smtClean="0"/>
              <a:t>23</a:t>
            </a:fld>
            <a:endParaRPr lang="en-US" dirty="0"/>
          </a:p>
        </p:txBody>
      </p:sp>
      <p:sp>
        <p:nvSpPr>
          <p:cNvPr id="5" name="Footer Placeholder 4">
            <a:extLst>
              <a:ext uri="{FF2B5EF4-FFF2-40B4-BE49-F238E27FC236}">
                <a16:creationId xmlns:a16="http://schemas.microsoft.com/office/drawing/2014/main" id="{02C68045-1B42-C199-8FED-6475D964C250}"/>
              </a:ext>
            </a:extLst>
          </p:cNvPr>
          <p:cNvSpPr>
            <a:spLocks noGrp="1"/>
          </p:cNvSpPr>
          <p:nvPr>
            <p:ph type="ftr" sz="quarter" idx="4"/>
          </p:nvPr>
        </p:nvSpPr>
        <p:spPr>
          <a:xfrm>
            <a:off x="9411203" y="9565105"/>
            <a:ext cx="184731" cy="276999"/>
          </a:xfrm>
        </p:spPr>
        <p:txBody>
          <a:bodyPr wrap="none">
            <a:spAutoFit/>
          </a:bodyPr>
          <a:lstStyle/>
          <a:p>
            <a:endParaRPr lang="en-AU" dirty="0"/>
          </a:p>
        </p:txBody>
      </p:sp>
      <p:sp>
        <p:nvSpPr>
          <p:cNvPr id="6" name="Header Placeholder 5">
            <a:extLst>
              <a:ext uri="{FF2B5EF4-FFF2-40B4-BE49-F238E27FC236}">
                <a16:creationId xmlns:a16="http://schemas.microsoft.com/office/drawing/2014/main" id="{A644D63F-31BB-EF89-6620-EDE66365E4D8}"/>
              </a:ext>
            </a:extLst>
          </p:cNvPr>
          <p:cNvSpPr>
            <a:spLocks noGrp="1"/>
          </p:cNvSpPr>
          <p:nvPr>
            <p:ph type="hdr" sz="quarter"/>
          </p:nvPr>
        </p:nvSpPr>
        <p:spPr>
          <a:xfrm>
            <a:off x="9411203" y="2"/>
            <a:ext cx="184731" cy="276999"/>
          </a:xfrm>
        </p:spPr>
        <p:txBody>
          <a:bodyPr wrap="none">
            <a:spAutoFit/>
          </a:bodyPr>
          <a:lstStyle/>
          <a:p>
            <a:endParaRPr lang="en-AU" dirty="0"/>
          </a:p>
        </p:txBody>
      </p:sp>
    </p:spTree>
    <p:extLst>
      <p:ext uri="{BB962C8B-B14F-4D97-AF65-F5344CB8AC3E}">
        <p14:creationId xmlns:p14="http://schemas.microsoft.com/office/powerpoint/2010/main" val="275522921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 Cover - with image">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8AEE2687-779C-4489-49AE-D5BC2E5229C7}"/>
              </a:ext>
            </a:extLst>
          </p:cNvPr>
          <p:cNvSpPr>
            <a:spLocks noGrp="1"/>
          </p:cNvSpPr>
          <p:nvPr>
            <p:ph type="pic" sz="quarter" idx="10"/>
          </p:nvPr>
        </p:nvSpPr>
        <p:spPr>
          <a:xfrm>
            <a:off x="-14848" y="-9900"/>
            <a:ext cx="19021987" cy="10701713"/>
          </a:xfrm>
          <a:prstGeom prst="rect">
            <a:avLst/>
          </a:prstGeom>
          <a:solidFill>
            <a:schemeClr val="bg1">
              <a:lumMod val="85000"/>
            </a:schemeClr>
          </a:solidFill>
        </p:spPr>
        <p:txBody>
          <a:bodyPr/>
          <a:lstStyle/>
          <a:p>
            <a:r>
              <a:rPr lang="en-GB" dirty="0"/>
              <a:t>Click icon to add picture</a:t>
            </a:r>
            <a:endParaRPr lang="en-US" dirty="0"/>
          </a:p>
        </p:txBody>
      </p:sp>
      <p:pic>
        <p:nvPicPr>
          <p:cNvPr id="10" name="Picture 9">
            <a:extLst>
              <a:ext uri="{FF2B5EF4-FFF2-40B4-BE49-F238E27FC236}">
                <a16:creationId xmlns:a16="http://schemas.microsoft.com/office/drawing/2014/main" id="{FE3864E7-B867-84E5-8612-8A22A05A3279}"/>
              </a:ext>
            </a:extLst>
          </p:cNvPr>
          <p:cNvPicPr>
            <a:picLocks noChangeAspect="1"/>
          </p:cNvPicPr>
          <p:nvPr userDrawn="1"/>
        </p:nvPicPr>
        <p:blipFill>
          <a:blip r:embed="rId2"/>
          <a:srcRect/>
          <a:stretch/>
        </p:blipFill>
        <p:spPr>
          <a:xfrm>
            <a:off x="-15493" y="-8717"/>
            <a:ext cx="19022632" cy="10700528"/>
          </a:xfrm>
          <a:prstGeom prst="rect">
            <a:avLst/>
          </a:prstGeom>
        </p:spPr>
      </p:pic>
      <p:sp>
        <p:nvSpPr>
          <p:cNvPr id="15" name="JS SlideHeader">
            <a:extLst>
              <a:ext uri="{FF2B5EF4-FFF2-40B4-BE49-F238E27FC236}">
                <a16:creationId xmlns:a16="http://schemas.microsoft.com/office/drawing/2014/main" id="{444D734B-380B-5E70-8A3D-2A757E3612D4}"/>
              </a:ext>
            </a:extLst>
          </p:cNvPr>
          <p:cNvSpPr txBox="1"/>
          <p:nvPr userDrawn="1"/>
        </p:nvSpPr>
        <p:spPr>
          <a:xfrm>
            <a:off x="11048664" y="5984983"/>
            <a:ext cx="7726051" cy="2308324"/>
          </a:xfrm>
          <a:prstGeom prst="rect">
            <a:avLst/>
          </a:prstGeom>
          <a:solidFill>
            <a:schemeClr val="bg1"/>
          </a:solidFill>
        </p:spPr>
        <p:txBody>
          <a:bodyPr wrap="square" rtlCol="0">
            <a:spAutoFit/>
          </a:bodyPr>
          <a:lstStyle/>
          <a:p>
            <a:pPr algn="ctr"/>
            <a:r>
              <a:rPr lang="en-US" sz="1200" b="1" i="0" u="none" dirty="0">
                <a:solidFill>
                  <a:srgbClr val="FF0000"/>
                </a:solidFill>
                <a:latin typeface="Arial" panose="020B0604020202020204" pitchFamily="34" charset="0"/>
                <a:cs typeface="Arial" panose="020B0604020202020204" pitchFamily="34" charset="0"/>
              </a:rPr>
              <a:t>Steps to inserting Cover image behind a shape in Master pages:</a:t>
            </a:r>
          </a:p>
          <a:p>
            <a:pPr algn="ctr"/>
            <a:endParaRPr lang="en-US" sz="1200" b="1" i="0" u="none" dirty="0">
              <a:solidFill>
                <a:srgbClr val="FF0000"/>
              </a:solidFill>
              <a:latin typeface="Arial" panose="020B0604020202020204" pitchFamily="34" charset="0"/>
              <a:cs typeface="Arial" panose="020B0604020202020204" pitchFamily="34" charset="0"/>
            </a:endParaRPr>
          </a:p>
          <a:p>
            <a:pPr marL="228600" indent="-228600" algn="ctr">
              <a:buAutoNum type="arabicPeriod"/>
            </a:pPr>
            <a:r>
              <a:rPr lang="en-US" sz="1200" b="1" i="0" u="none" dirty="0">
                <a:solidFill>
                  <a:srgbClr val="FF0000"/>
                </a:solidFill>
                <a:latin typeface="Arial" panose="020B0604020202020204" pitchFamily="34" charset="0"/>
                <a:cs typeface="Arial" panose="020B0604020202020204" pitchFamily="34" charset="0"/>
              </a:rPr>
              <a:t>Go to View / Master / Slide Master</a:t>
            </a:r>
          </a:p>
          <a:p>
            <a:pPr marL="228600" indent="-228600" algn="ctr">
              <a:buAutoNum type="arabicPeriod"/>
            </a:pPr>
            <a:r>
              <a:rPr lang="en-US" sz="1200" b="1" i="0" u="none" dirty="0">
                <a:solidFill>
                  <a:srgbClr val="FF0000"/>
                </a:solidFill>
                <a:latin typeface="Arial" panose="020B0604020202020204" pitchFamily="34" charset="0"/>
                <a:cs typeface="Arial" panose="020B0604020202020204" pitchFamily="34" charset="0"/>
              </a:rPr>
              <a:t>To replace image, click on the master cover page with image</a:t>
            </a:r>
          </a:p>
          <a:p>
            <a:pPr marL="228600" indent="-228600" algn="ctr">
              <a:buAutoNum type="arabicPeriod"/>
            </a:pPr>
            <a:r>
              <a:rPr lang="en-US" sz="1200" b="1" i="0" u="none" dirty="0">
                <a:solidFill>
                  <a:srgbClr val="FF0000"/>
                </a:solidFill>
                <a:latin typeface="Arial" panose="020B0604020202020204" pitchFamily="34" charset="0"/>
                <a:cs typeface="Arial" panose="020B0604020202020204" pitchFamily="34" charset="0"/>
              </a:rPr>
              <a:t>Go to Arrange / Re-order objects and move the insert image box to the front (last frame to front)</a:t>
            </a:r>
          </a:p>
          <a:p>
            <a:pPr marL="228600" indent="-228600" algn="ctr">
              <a:buAutoNum type="arabicPeriod"/>
            </a:pPr>
            <a:r>
              <a:rPr lang="en-US" sz="1200" b="1" i="0" u="none" dirty="0">
                <a:solidFill>
                  <a:srgbClr val="FF0000"/>
                </a:solidFill>
                <a:latin typeface="Arial" panose="020B0604020202020204" pitchFamily="34" charset="0"/>
                <a:cs typeface="Arial" panose="020B0604020202020204" pitchFamily="34" charset="0"/>
              </a:rPr>
              <a:t>Click on picture box to insert image from file</a:t>
            </a:r>
          </a:p>
          <a:p>
            <a:pPr marL="228600" indent="-228600" algn="ctr">
              <a:buAutoNum type="arabicPeriod"/>
            </a:pPr>
            <a:r>
              <a:rPr lang="en-US" sz="1200" b="1" i="0" u="none" dirty="0">
                <a:solidFill>
                  <a:srgbClr val="FF0000"/>
                </a:solidFill>
                <a:latin typeface="Arial" panose="020B0604020202020204" pitchFamily="34" charset="0"/>
                <a:cs typeface="Arial" panose="020B0604020202020204" pitchFamily="34" charset="0"/>
              </a:rPr>
              <a:t>Go to Arrange / Re-order objects and move the image box to back (first frame to back)</a:t>
            </a:r>
          </a:p>
          <a:p>
            <a:pPr marL="228600" indent="-228600" algn="ctr">
              <a:buAutoNum type="arabicPeriod"/>
            </a:pPr>
            <a:r>
              <a:rPr lang="en-US" sz="1200" b="1" i="0" u="none" dirty="0">
                <a:solidFill>
                  <a:srgbClr val="FF0000"/>
                </a:solidFill>
                <a:latin typeface="Arial" panose="020B0604020202020204" pitchFamily="34" charset="0"/>
                <a:cs typeface="Arial" panose="020B0604020202020204" pitchFamily="34" charset="0"/>
              </a:rPr>
              <a:t>Image should be set to back behind graphic shape and text in front.</a:t>
            </a:r>
          </a:p>
          <a:p>
            <a:pPr marL="228600" marR="0" lvl="0" indent="-228600" algn="ctr" defTabSz="457200" rtl="0" eaLnBrk="1" fontAlgn="auto" latinLnBrk="0" hangingPunct="1">
              <a:lnSpc>
                <a:spcPct val="100000"/>
              </a:lnSpc>
              <a:spcBef>
                <a:spcPts val="0"/>
              </a:spcBef>
              <a:spcAft>
                <a:spcPts val="0"/>
              </a:spcAft>
              <a:buClrTx/>
              <a:buSzTx/>
              <a:buFontTx/>
              <a:buAutoNum type="arabicPeriod"/>
              <a:tabLst/>
              <a:defRPr/>
            </a:pPr>
            <a:r>
              <a:rPr lang="en-US" sz="1200" b="1" i="0" u="none" dirty="0">
                <a:solidFill>
                  <a:srgbClr val="FF0000"/>
                </a:solidFill>
                <a:latin typeface="Arial" panose="020B0604020202020204" pitchFamily="34" charset="0"/>
                <a:cs typeface="Arial" panose="020B0604020202020204" pitchFamily="34" charset="0"/>
              </a:rPr>
              <a:t>*Delete instructions from page once complete*</a:t>
            </a:r>
          </a:p>
          <a:p>
            <a:pPr marL="228600" indent="-228600" algn="ctr">
              <a:buAutoNum type="arabicPeriod"/>
            </a:pPr>
            <a:r>
              <a:rPr lang="en-US" sz="1200" b="1" i="0" u="none" dirty="0">
                <a:solidFill>
                  <a:srgbClr val="FF0000"/>
                </a:solidFill>
                <a:latin typeface="Arial" panose="020B0604020202020204" pitchFamily="34" charset="0"/>
                <a:cs typeface="Arial" panose="020B0604020202020204" pitchFamily="34" charset="0"/>
              </a:rPr>
              <a:t>Under Slide Master, Close Master view (X button) in panel</a:t>
            </a:r>
          </a:p>
          <a:p>
            <a:pPr marL="228600" indent="-228600" algn="ctr">
              <a:buAutoNum type="arabicPeriod"/>
            </a:pPr>
            <a:r>
              <a:rPr lang="en-US" sz="1200" b="1" i="0" u="none" dirty="0">
                <a:solidFill>
                  <a:srgbClr val="FF0000"/>
                </a:solidFill>
                <a:latin typeface="Arial" panose="020B0604020202020204" pitchFamily="34" charset="0"/>
                <a:cs typeface="Arial" panose="020B0604020202020204" pitchFamily="34" charset="0"/>
              </a:rPr>
              <a:t>Now you can add the new cover page: Insert / New Slide / </a:t>
            </a:r>
            <a:br>
              <a:rPr lang="en-US" sz="1200" b="1" i="0" u="none" dirty="0">
                <a:solidFill>
                  <a:srgbClr val="FF0000"/>
                </a:solidFill>
                <a:latin typeface="Arial" panose="020B0604020202020204" pitchFamily="34" charset="0"/>
                <a:cs typeface="Arial" panose="020B0604020202020204" pitchFamily="34" charset="0"/>
              </a:rPr>
            </a:br>
            <a:r>
              <a:rPr lang="en-US" sz="1200" b="1" i="0" u="none" dirty="0">
                <a:solidFill>
                  <a:srgbClr val="FF0000"/>
                </a:solidFill>
                <a:latin typeface="Arial" panose="020B0604020202020204" pitchFamily="34" charset="0"/>
                <a:cs typeface="Arial" panose="020B0604020202020204" pitchFamily="34" charset="0"/>
              </a:rPr>
              <a:t>‘1. cover with image’</a:t>
            </a:r>
          </a:p>
        </p:txBody>
      </p:sp>
      <p:sp>
        <p:nvSpPr>
          <p:cNvPr id="32" name="Title 2">
            <a:extLst>
              <a:ext uri="{FF2B5EF4-FFF2-40B4-BE49-F238E27FC236}">
                <a16:creationId xmlns:a16="http://schemas.microsoft.com/office/drawing/2014/main" id="{94B1DB9E-200F-CD4A-A039-F1BDA25E2058}"/>
              </a:ext>
            </a:extLst>
          </p:cNvPr>
          <p:cNvSpPr>
            <a:spLocks noGrp="1"/>
          </p:cNvSpPr>
          <p:nvPr>
            <p:ph type="ctrTitle" hasCustomPrompt="1"/>
          </p:nvPr>
        </p:nvSpPr>
        <p:spPr>
          <a:xfrm>
            <a:off x="1216838" y="3977231"/>
            <a:ext cx="9053905" cy="2549399"/>
          </a:xfrm>
        </p:spPr>
        <p:txBody>
          <a:bodyPr anchor="t" anchorCtr="0">
            <a:noAutofit/>
          </a:bodyPr>
          <a:lstStyle>
            <a:lvl1pPr>
              <a:defRPr sz="3800" b="1" i="0">
                <a:solidFill>
                  <a:schemeClr val="bg1"/>
                </a:solidFill>
                <a:latin typeface="Clarity City" pitchFamily="2" charset="77"/>
              </a:defRPr>
            </a:lvl1pPr>
          </a:lstStyle>
          <a:p>
            <a:pPr lvl="0"/>
            <a:r>
              <a:rPr lang="en-GB"/>
              <a:t>CLICK TO EDIT MASTER TEXT STYLES</a:t>
            </a:r>
          </a:p>
        </p:txBody>
      </p:sp>
      <p:sp>
        <p:nvSpPr>
          <p:cNvPr id="33" name="Subtitle 3">
            <a:extLst>
              <a:ext uri="{FF2B5EF4-FFF2-40B4-BE49-F238E27FC236}">
                <a16:creationId xmlns:a16="http://schemas.microsoft.com/office/drawing/2014/main" id="{731005A5-AF74-0EF3-F3BB-FDF5F55E40BF}"/>
              </a:ext>
            </a:extLst>
          </p:cNvPr>
          <p:cNvSpPr>
            <a:spLocks noGrp="1"/>
          </p:cNvSpPr>
          <p:nvPr>
            <p:ph type="subTitle" idx="1"/>
          </p:nvPr>
        </p:nvSpPr>
        <p:spPr>
          <a:xfrm>
            <a:off x="1216835" y="6785049"/>
            <a:ext cx="7633363" cy="1233804"/>
          </a:xfrm>
        </p:spPr>
        <p:txBody>
          <a:bodyPr>
            <a:normAutofit/>
          </a:bodyPr>
          <a:lstStyle>
            <a:lvl1pPr marL="0" indent="0">
              <a:buNone/>
              <a:defRPr sz="2000" b="1" i="0">
                <a:solidFill>
                  <a:schemeClr val="bg1"/>
                </a:solidFill>
                <a:latin typeface="Clarity City" pitchFamily="2" charset="77"/>
              </a:defRPr>
            </a:lvl1pPr>
          </a:lstStyle>
          <a:p>
            <a:r>
              <a:rPr lang="en-GB"/>
              <a:t>Click to edit Master subtitle style</a:t>
            </a:r>
            <a:endParaRPr lang="en-US"/>
          </a:p>
        </p:txBody>
      </p:sp>
    </p:spTree>
    <p:extLst>
      <p:ext uri="{BB962C8B-B14F-4D97-AF65-F5344CB8AC3E}">
        <p14:creationId xmlns:p14="http://schemas.microsoft.com/office/powerpoint/2010/main" val="170746203"/>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A. Cover - graphic only outlin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FE3864E7-B867-84E5-8612-8A22A05A3279}"/>
              </a:ext>
            </a:extLst>
          </p:cNvPr>
          <p:cNvPicPr>
            <a:picLocks noChangeAspect="1"/>
          </p:cNvPicPr>
          <p:nvPr userDrawn="1"/>
        </p:nvPicPr>
        <p:blipFill>
          <a:blip r:embed="rId2"/>
          <a:srcRect/>
          <a:stretch/>
        </p:blipFill>
        <p:spPr>
          <a:xfrm>
            <a:off x="-15492" y="-8717"/>
            <a:ext cx="19022630" cy="10700528"/>
          </a:xfrm>
          <a:prstGeom prst="rect">
            <a:avLst/>
          </a:prstGeom>
        </p:spPr>
      </p:pic>
      <p:sp>
        <p:nvSpPr>
          <p:cNvPr id="13" name="Title 2">
            <a:extLst>
              <a:ext uri="{FF2B5EF4-FFF2-40B4-BE49-F238E27FC236}">
                <a16:creationId xmlns:a16="http://schemas.microsoft.com/office/drawing/2014/main" id="{9D2A696B-B42B-2BB6-8AE7-BD5E59878B92}"/>
              </a:ext>
            </a:extLst>
          </p:cNvPr>
          <p:cNvSpPr>
            <a:spLocks noGrp="1"/>
          </p:cNvSpPr>
          <p:nvPr>
            <p:ph type="ctrTitle" hasCustomPrompt="1"/>
          </p:nvPr>
        </p:nvSpPr>
        <p:spPr>
          <a:xfrm>
            <a:off x="1216838" y="3977231"/>
            <a:ext cx="9850861" cy="2549399"/>
          </a:xfrm>
        </p:spPr>
        <p:txBody>
          <a:bodyPr anchor="t" anchorCtr="0">
            <a:noAutofit/>
          </a:bodyPr>
          <a:lstStyle>
            <a:lvl1pPr>
              <a:defRPr sz="3800" b="1" i="0">
                <a:solidFill>
                  <a:schemeClr val="bg1"/>
                </a:solidFill>
                <a:latin typeface="Clarity City" pitchFamily="2" charset="77"/>
              </a:defRPr>
            </a:lvl1pPr>
          </a:lstStyle>
          <a:p>
            <a:pPr lvl="0"/>
            <a:r>
              <a:rPr lang="en-GB"/>
              <a:t>CLICK TO EDIT MASTER TEXT STYLES</a:t>
            </a:r>
          </a:p>
        </p:txBody>
      </p:sp>
      <p:sp>
        <p:nvSpPr>
          <p:cNvPr id="18" name="Subtitle 3">
            <a:extLst>
              <a:ext uri="{FF2B5EF4-FFF2-40B4-BE49-F238E27FC236}">
                <a16:creationId xmlns:a16="http://schemas.microsoft.com/office/drawing/2014/main" id="{7E938411-B95F-A989-28E8-E54DC3CCEE71}"/>
              </a:ext>
            </a:extLst>
          </p:cNvPr>
          <p:cNvSpPr>
            <a:spLocks noGrp="1"/>
          </p:cNvSpPr>
          <p:nvPr>
            <p:ph type="subTitle" idx="1"/>
          </p:nvPr>
        </p:nvSpPr>
        <p:spPr>
          <a:xfrm>
            <a:off x="1216834" y="6785049"/>
            <a:ext cx="9850861" cy="1233804"/>
          </a:xfrm>
        </p:spPr>
        <p:txBody>
          <a:bodyPr>
            <a:normAutofit/>
          </a:bodyPr>
          <a:lstStyle>
            <a:lvl1pPr marL="0" indent="0">
              <a:buNone/>
              <a:defRPr sz="2000" b="1" i="0">
                <a:solidFill>
                  <a:schemeClr val="bg1"/>
                </a:solidFill>
                <a:latin typeface="Clarity City" pitchFamily="2" charset="77"/>
              </a:defRPr>
            </a:lvl1pPr>
          </a:lstStyle>
          <a:p>
            <a:r>
              <a:rPr lang="en-GB"/>
              <a:t>Click to edit Master subtitle style</a:t>
            </a:r>
            <a:endParaRPr lang="en-US"/>
          </a:p>
        </p:txBody>
      </p:sp>
      <p:sp>
        <p:nvSpPr>
          <p:cNvPr id="2" name="Footer Placeholder 1">
            <a:extLst>
              <a:ext uri="{FF2B5EF4-FFF2-40B4-BE49-F238E27FC236}">
                <a16:creationId xmlns:a16="http://schemas.microsoft.com/office/drawing/2014/main" id="{475FCF45-FCC7-EB2A-EDBC-F00E94C30E78}"/>
              </a:ext>
            </a:extLst>
          </p:cNvPr>
          <p:cNvSpPr>
            <a:spLocks noGrp="1"/>
          </p:cNvSpPr>
          <p:nvPr>
            <p:ph type="ftr" sz="quarter" idx="10"/>
          </p:nvPr>
        </p:nvSpPr>
        <p:spPr>
          <a:xfrm>
            <a:off x="6351777" y="9909727"/>
            <a:ext cx="6303584" cy="276999"/>
          </a:xfrm>
          <a:prstGeom prst="rect">
            <a:avLst/>
          </a:prstGeom>
        </p:spPr>
        <p:txBody>
          <a:bodyPr wrap="none">
            <a:spAutoFit/>
          </a:bodyPr>
          <a:lstStyle>
            <a:lvl1pPr algn="ctr">
              <a:defRPr sz="1200" b="1" i="0" u="none">
                <a:solidFill>
                  <a:srgbClr val="FF0000"/>
                </a:solidFill>
                <a:latin typeface="Arial" panose="020B0604020202020204" pitchFamily="34" charset="0"/>
              </a:defRPr>
            </a:lvl1pPr>
          </a:lstStyle>
          <a:p>
            <a:r>
              <a:rPr lang="en-GB" dirty="0"/>
              <a:t>REEFED.EDU.AU                 CARE – LEARN – ACT – SHARE = STEWARDS                                                                                  </a:t>
            </a:r>
            <a:endParaRPr lang="en-AU" dirty="0"/>
          </a:p>
        </p:txBody>
      </p:sp>
    </p:spTree>
    <p:extLst>
      <p:ext uri="{BB962C8B-B14F-4D97-AF65-F5344CB8AC3E}">
        <p14:creationId xmlns:p14="http://schemas.microsoft.com/office/powerpoint/2010/main" val="3994235554"/>
      </p:ext>
    </p:extLst>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B. Cover - graphic only tin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99B3DBB-13D5-1482-B3A9-3DDAD947BBB6}"/>
              </a:ext>
            </a:extLst>
          </p:cNvPr>
          <p:cNvPicPr>
            <a:picLocks noChangeAspect="1"/>
          </p:cNvPicPr>
          <p:nvPr userDrawn="1"/>
        </p:nvPicPr>
        <p:blipFill>
          <a:blip r:embed="rId2"/>
          <a:srcRect/>
          <a:stretch/>
        </p:blipFill>
        <p:spPr>
          <a:xfrm>
            <a:off x="-15492" y="-8716"/>
            <a:ext cx="19022630" cy="10700526"/>
          </a:xfrm>
          <a:prstGeom prst="rect">
            <a:avLst/>
          </a:prstGeom>
        </p:spPr>
      </p:pic>
      <p:sp>
        <p:nvSpPr>
          <p:cNvPr id="9" name="Title 2">
            <a:extLst>
              <a:ext uri="{FF2B5EF4-FFF2-40B4-BE49-F238E27FC236}">
                <a16:creationId xmlns:a16="http://schemas.microsoft.com/office/drawing/2014/main" id="{4E9A106D-2D8D-C9EB-38BE-A19A887D341E}"/>
              </a:ext>
            </a:extLst>
          </p:cNvPr>
          <p:cNvSpPr>
            <a:spLocks noGrp="1"/>
          </p:cNvSpPr>
          <p:nvPr>
            <p:ph type="ctrTitle" hasCustomPrompt="1"/>
          </p:nvPr>
        </p:nvSpPr>
        <p:spPr>
          <a:xfrm>
            <a:off x="1216838" y="3977231"/>
            <a:ext cx="9850861" cy="2549399"/>
          </a:xfrm>
        </p:spPr>
        <p:txBody>
          <a:bodyPr anchor="t" anchorCtr="0">
            <a:noAutofit/>
          </a:bodyPr>
          <a:lstStyle>
            <a:lvl1pPr>
              <a:defRPr sz="3800" b="1" i="0">
                <a:solidFill>
                  <a:schemeClr val="bg1"/>
                </a:solidFill>
                <a:latin typeface="Clarity City" pitchFamily="2" charset="77"/>
              </a:defRPr>
            </a:lvl1pPr>
          </a:lstStyle>
          <a:p>
            <a:pPr lvl="0"/>
            <a:r>
              <a:rPr lang="en-GB"/>
              <a:t>CLICK TO EDIT MASTER TEXT STYLES</a:t>
            </a:r>
          </a:p>
        </p:txBody>
      </p:sp>
      <p:sp>
        <p:nvSpPr>
          <p:cNvPr id="13" name="Subtitle 3">
            <a:extLst>
              <a:ext uri="{FF2B5EF4-FFF2-40B4-BE49-F238E27FC236}">
                <a16:creationId xmlns:a16="http://schemas.microsoft.com/office/drawing/2014/main" id="{E60D15A2-D065-2E8A-2DBA-690117ED9CC8}"/>
              </a:ext>
            </a:extLst>
          </p:cNvPr>
          <p:cNvSpPr>
            <a:spLocks noGrp="1"/>
          </p:cNvSpPr>
          <p:nvPr>
            <p:ph type="subTitle" idx="1"/>
          </p:nvPr>
        </p:nvSpPr>
        <p:spPr>
          <a:xfrm>
            <a:off x="1216834" y="6785049"/>
            <a:ext cx="9850861" cy="1233804"/>
          </a:xfrm>
        </p:spPr>
        <p:txBody>
          <a:bodyPr>
            <a:normAutofit/>
          </a:bodyPr>
          <a:lstStyle>
            <a:lvl1pPr marL="0" indent="0">
              <a:buNone/>
              <a:defRPr sz="2000" b="1" i="0">
                <a:solidFill>
                  <a:schemeClr val="bg1"/>
                </a:solidFill>
                <a:latin typeface="Clarity City" pitchFamily="2" charset="77"/>
              </a:defRPr>
            </a:lvl1pPr>
          </a:lstStyle>
          <a:p>
            <a:r>
              <a:rPr lang="en-GB"/>
              <a:t>Click to edit Master subtitle style</a:t>
            </a:r>
            <a:endParaRPr lang="en-US"/>
          </a:p>
        </p:txBody>
      </p:sp>
      <p:sp>
        <p:nvSpPr>
          <p:cNvPr id="2" name="Footer Placeholder 1">
            <a:extLst>
              <a:ext uri="{FF2B5EF4-FFF2-40B4-BE49-F238E27FC236}">
                <a16:creationId xmlns:a16="http://schemas.microsoft.com/office/drawing/2014/main" id="{710E1F1F-B98E-1B81-507E-5F5CE1E9AABF}"/>
              </a:ext>
            </a:extLst>
          </p:cNvPr>
          <p:cNvSpPr>
            <a:spLocks noGrp="1"/>
          </p:cNvSpPr>
          <p:nvPr>
            <p:ph type="ftr" sz="quarter" idx="10"/>
          </p:nvPr>
        </p:nvSpPr>
        <p:spPr>
          <a:xfrm>
            <a:off x="6351777" y="9909727"/>
            <a:ext cx="6303584" cy="276999"/>
          </a:xfrm>
          <a:prstGeom prst="rect">
            <a:avLst/>
          </a:prstGeom>
        </p:spPr>
        <p:txBody>
          <a:bodyPr wrap="none">
            <a:spAutoFit/>
          </a:bodyPr>
          <a:lstStyle>
            <a:lvl1pPr algn="ctr">
              <a:defRPr sz="1200" b="1" i="0" u="none">
                <a:solidFill>
                  <a:srgbClr val="FF0000"/>
                </a:solidFill>
                <a:latin typeface="Arial" panose="020B0604020202020204" pitchFamily="34" charset="0"/>
              </a:defRPr>
            </a:lvl1pPr>
          </a:lstStyle>
          <a:p>
            <a:r>
              <a:rPr lang="en-GB" dirty="0"/>
              <a:t>REEFED.EDU.AU                 CARE – LEARN – ACT – SHARE = STEWARDS                                                                                  </a:t>
            </a:r>
            <a:endParaRPr lang="en-AU" dirty="0"/>
          </a:p>
        </p:txBody>
      </p:sp>
    </p:spTree>
    <p:extLst>
      <p:ext uri="{BB962C8B-B14F-4D97-AF65-F5344CB8AC3E}">
        <p14:creationId xmlns:p14="http://schemas.microsoft.com/office/powerpoint/2010/main" val="3306666940"/>
      </p:ext>
    </p:extLst>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A. Sectional Divider - outlin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FE3864E7-B867-84E5-8612-8A22A05A3279}"/>
              </a:ext>
            </a:extLst>
          </p:cNvPr>
          <p:cNvPicPr>
            <a:picLocks noChangeAspect="1"/>
          </p:cNvPicPr>
          <p:nvPr userDrawn="1"/>
        </p:nvPicPr>
        <p:blipFill>
          <a:blip r:embed="rId2"/>
          <a:srcRect/>
          <a:stretch/>
        </p:blipFill>
        <p:spPr>
          <a:xfrm>
            <a:off x="-15493" y="-8716"/>
            <a:ext cx="19022628" cy="10700526"/>
          </a:xfrm>
          <a:prstGeom prst="rect">
            <a:avLst/>
          </a:prstGeom>
        </p:spPr>
      </p:pic>
      <p:sp>
        <p:nvSpPr>
          <p:cNvPr id="4" name="Title 2">
            <a:extLst>
              <a:ext uri="{FF2B5EF4-FFF2-40B4-BE49-F238E27FC236}">
                <a16:creationId xmlns:a16="http://schemas.microsoft.com/office/drawing/2014/main" id="{E52919E8-2041-AA0D-1642-7381296FBC74}"/>
              </a:ext>
            </a:extLst>
          </p:cNvPr>
          <p:cNvSpPr>
            <a:spLocks noGrp="1"/>
          </p:cNvSpPr>
          <p:nvPr>
            <p:ph type="ctrTitle" hasCustomPrompt="1"/>
          </p:nvPr>
        </p:nvSpPr>
        <p:spPr>
          <a:xfrm>
            <a:off x="1216838" y="5105812"/>
            <a:ext cx="9850861" cy="2549399"/>
          </a:xfrm>
        </p:spPr>
        <p:txBody>
          <a:bodyPr anchor="t" anchorCtr="0">
            <a:noAutofit/>
          </a:bodyPr>
          <a:lstStyle>
            <a:lvl1pPr>
              <a:defRPr sz="3800" b="1" i="0">
                <a:solidFill>
                  <a:schemeClr val="bg1"/>
                </a:solidFill>
                <a:latin typeface="Clarity City" pitchFamily="2" charset="77"/>
              </a:defRPr>
            </a:lvl1pPr>
          </a:lstStyle>
          <a:p>
            <a:pPr lvl="0"/>
            <a:r>
              <a:rPr lang="en-GB"/>
              <a:t>CLICK TO EDIT MASTER TEXT STYLES</a:t>
            </a:r>
          </a:p>
        </p:txBody>
      </p:sp>
      <p:sp>
        <p:nvSpPr>
          <p:cNvPr id="5" name="Subtitle 3">
            <a:extLst>
              <a:ext uri="{FF2B5EF4-FFF2-40B4-BE49-F238E27FC236}">
                <a16:creationId xmlns:a16="http://schemas.microsoft.com/office/drawing/2014/main" id="{B6CF03F3-CD73-7E08-805A-A19E5261F211}"/>
              </a:ext>
            </a:extLst>
          </p:cNvPr>
          <p:cNvSpPr>
            <a:spLocks noGrp="1"/>
          </p:cNvSpPr>
          <p:nvPr>
            <p:ph type="subTitle" idx="1"/>
          </p:nvPr>
        </p:nvSpPr>
        <p:spPr>
          <a:xfrm>
            <a:off x="1216834" y="7913629"/>
            <a:ext cx="9850861" cy="1233804"/>
          </a:xfrm>
        </p:spPr>
        <p:txBody>
          <a:bodyPr>
            <a:normAutofit/>
          </a:bodyPr>
          <a:lstStyle>
            <a:lvl1pPr marL="0" indent="0">
              <a:buNone/>
              <a:defRPr sz="2000" b="1" i="0">
                <a:solidFill>
                  <a:schemeClr val="bg1"/>
                </a:solidFill>
                <a:latin typeface="Clarity City" pitchFamily="2" charset="77"/>
              </a:defRPr>
            </a:lvl1pPr>
          </a:lstStyle>
          <a:p>
            <a:r>
              <a:rPr lang="en-GB"/>
              <a:t>Click to edit Master subtitle style</a:t>
            </a:r>
            <a:endParaRPr lang="en-US"/>
          </a:p>
        </p:txBody>
      </p:sp>
      <p:sp>
        <p:nvSpPr>
          <p:cNvPr id="2" name="Footer Placeholder 1">
            <a:extLst>
              <a:ext uri="{FF2B5EF4-FFF2-40B4-BE49-F238E27FC236}">
                <a16:creationId xmlns:a16="http://schemas.microsoft.com/office/drawing/2014/main" id="{1D330CFF-1B37-0D7A-57CD-6632474A1F7B}"/>
              </a:ext>
            </a:extLst>
          </p:cNvPr>
          <p:cNvSpPr>
            <a:spLocks noGrp="1"/>
          </p:cNvSpPr>
          <p:nvPr>
            <p:ph type="ftr" sz="quarter" idx="10"/>
          </p:nvPr>
        </p:nvSpPr>
        <p:spPr>
          <a:xfrm>
            <a:off x="6351777" y="9909727"/>
            <a:ext cx="6303584" cy="276999"/>
          </a:xfrm>
          <a:prstGeom prst="rect">
            <a:avLst/>
          </a:prstGeom>
        </p:spPr>
        <p:txBody>
          <a:bodyPr wrap="none">
            <a:spAutoFit/>
          </a:bodyPr>
          <a:lstStyle>
            <a:lvl1pPr algn="ctr">
              <a:defRPr sz="1200" b="1" i="0" u="none">
                <a:solidFill>
                  <a:srgbClr val="FF0000"/>
                </a:solidFill>
                <a:latin typeface="Arial" panose="020B0604020202020204" pitchFamily="34" charset="0"/>
              </a:defRPr>
            </a:lvl1pPr>
          </a:lstStyle>
          <a:p>
            <a:r>
              <a:rPr lang="en-GB" dirty="0"/>
              <a:t>REEFED.EDU.AU                 CARE – LEARN – ACT – SHARE = STEWARDS                                                                                  </a:t>
            </a:r>
            <a:endParaRPr lang="en-AU" dirty="0"/>
          </a:p>
        </p:txBody>
      </p:sp>
    </p:spTree>
    <p:extLst>
      <p:ext uri="{BB962C8B-B14F-4D97-AF65-F5344CB8AC3E}">
        <p14:creationId xmlns:p14="http://schemas.microsoft.com/office/powerpoint/2010/main" val="2179740222"/>
      </p:ext>
    </p:extLst>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B. Sectional Divider - tin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FE3864E7-B867-84E5-8612-8A22A05A3279}"/>
              </a:ext>
            </a:extLst>
          </p:cNvPr>
          <p:cNvPicPr>
            <a:picLocks noChangeAspect="1"/>
          </p:cNvPicPr>
          <p:nvPr userDrawn="1"/>
        </p:nvPicPr>
        <p:blipFill>
          <a:blip r:embed="rId2"/>
          <a:srcRect/>
          <a:stretch/>
        </p:blipFill>
        <p:spPr>
          <a:xfrm>
            <a:off x="-15493" y="-8716"/>
            <a:ext cx="19022628" cy="10700526"/>
          </a:xfrm>
          <a:prstGeom prst="rect">
            <a:avLst/>
          </a:prstGeom>
        </p:spPr>
      </p:pic>
      <p:sp>
        <p:nvSpPr>
          <p:cNvPr id="6" name="Title 2">
            <a:extLst>
              <a:ext uri="{FF2B5EF4-FFF2-40B4-BE49-F238E27FC236}">
                <a16:creationId xmlns:a16="http://schemas.microsoft.com/office/drawing/2014/main" id="{8AC9D7CF-A0FB-64A2-4607-6EEC129B9BAE}"/>
              </a:ext>
            </a:extLst>
          </p:cNvPr>
          <p:cNvSpPr>
            <a:spLocks noGrp="1"/>
          </p:cNvSpPr>
          <p:nvPr>
            <p:ph type="ctrTitle" hasCustomPrompt="1"/>
          </p:nvPr>
        </p:nvSpPr>
        <p:spPr>
          <a:xfrm>
            <a:off x="1216838" y="5105812"/>
            <a:ext cx="9850861" cy="2549399"/>
          </a:xfrm>
        </p:spPr>
        <p:txBody>
          <a:bodyPr anchor="t" anchorCtr="0">
            <a:noAutofit/>
          </a:bodyPr>
          <a:lstStyle>
            <a:lvl1pPr>
              <a:defRPr sz="3800" b="1" i="0">
                <a:solidFill>
                  <a:schemeClr val="bg1"/>
                </a:solidFill>
                <a:latin typeface="Clarity City" pitchFamily="2" charset="77"/>
              </a:defRPr>
            </a:lvl1pPr>
          </a:lstStyle>
          <a:p>
            <a:pPr lvl="0"/>
            <a:r>
              <a:rPr lang="en-GB"/>
              <a:t>CLICK TO EDIT MASTER TEXT STYLES</a:t>
            </a:r>
          </a:p>
        </p:txBody>
      </p:sp>
      <p:sp>
        <p:nvSpPr>
          <p:cNvPr id="7" name="Subtitle 3">
            <a:extLst>
              <a:ext uri="{FF2B5EF4-FFF2-40B4-BE49-F238E27FC236}">
                <a16:creationId xmlns:a16="http://schemas.microsoft.com/office/drawing/2014/main" id="{8C7513C8-462C-937F-23EB-3342D6D3400E}"/>
              </a:ext>
            </a:extLst>
          </p:cNvPr>
          <p:cNvSpPr>
            <a:spLocks noGrp="1"/>
          </p:cNvSpPr>
          <p:nvPr>
            <p:ph type="subTitle" idx="1"/>
          </p:nvPr>
        </p:nvSpPr>
        <p:spPr>
          <a:xfrm>
            <a:off x="1216834" y="7913629"/>
            <a:ext cx="9850861" cy="1233804"/>
          </a:xfrm>
        </p:spPr>
        <p:txBody>
          <a:bodyPr>
            <a:normAutofit/>
          </a:bodyPr>
          <a:lstStyle>
            <a:lvl1pPr marL="0" indent="0">
              <a:buNone/>
              <a:defRPr sz="2000" b="1" i="0">
                <a:solidFill>
                  <a:schemeClr val="bg1"/>
                </a:solidFill>
                <a:latin typeface="Clarity City" pitchFamily="2" charset="77"/>
              </a:defRPr>
            </a:lvl1pPr>
          </a:lstStyle>
          <a:p>
            <a:r>
              <a:rPr lang="en-GB"/>
              <a:t>Click to edit Master subtitle style</a:t>
            </a:r>
            <a:endParaRPr lang="en-US"/>
          </a:p>
        </p:txBody>
      </p:sp>
      <p:sp>
        <p:nvSpPr>
          <p:cNvPr id="2" name="Footer Placeholder 1">
            <a:extLst>
              <a:ext uri="{FF2B5EF4-FFF2-40B4-BE49-F238E27FC236}">
                <a16:creationId xmlns:a16="http://schemas.microsoft.com/office/drawing/2014/main" id="{00041C1F-E000-EBEC-4883-E7D72D4BF3FD}"/>
              </a:ext>
            </a:extLst>
          </p:cNvPr>
          <p:cNvSpPr>
            <a:spLocks noGrp="1"/>
          </p:cNvSpPr>
          <p:nvPr>
            <p:ph type="ftr" sz="quarter" idx="10"/>
          </p:nvPr>
        </p:nvSpPr>
        <p:spPr>
          <a:xfrm>
            <a:off x="6351777" y="9909727"/>
            <a:ext cx="6303584" cy="276999"/>
          </a:xfrm>
          <a:prstGeom prst="rect">
            <a:avLst/>
          </a:prstGeom>
        </p:spPr>
        <p:txBody>
          <a:bodyPr wrap="none">
            <a:spAutoFit/>
          </a:bodyPr>
          <a:lstStyle>
            <a:lvl1pPr algn="ctr">
              <a:defRPr sz="1200" b="1" i="0" u="none">
                <a:solidFill>
                  <a:srgbClr val="FF0000"/>
                </a:solidFill>
                <a:latin typeface="Arial" panose="020B0604020202020204" pitchFamily="34" charset="0"/>
              </a:defRPr>
            </a:lvl1pPr>
          </a:lstStyle>
          <a:p>
            <a:r>
              <a:rPr lang="en-GB" dirty="0"/>
              <a:t>REEFED.EDU.AU                 CARE – LEARN – ACT – SHARE = STEWARDS                                                                                  </a:t>
            </a:r>
            <a:endParaRPr lang="en-AU" dirty="0"/>
          </a:p>
        </p:txBody>
      </p:sp>
    </p:spTree>
    <p:extLst>
      <p:ext uri="{BB962C8B-B14F-4D97-AF65-F5344CB8AC3E}">
        <p14:creationId xmlns:p14="http://schemas.microsoft.com/office/powerpoint/2010/main" val="2491406372"/>
      </p:ext>
    </p:extLst>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 Feature - Text and image">
    <p:spTree>
      <p:nvGrpSpPr>
        <p:cNvPr id="1" name=""/>
        <p:cNvGrpSpPr/>
        <p:nvPr/>
      </p:nvGrpSpPr>
      <p:grpSpPr>
        <a:xfrm>
          <a:off x="0" y="0"/>
          <a:ext cx="0" cy="0"/>
          <a:chOff x="0" y="0"/>
          <a:chExt cx="0" cy="0"/>
        </a:xfrm>
      </p:grpSpPr>
      <p:sp>
        <p:nvSpPr>
          <p:cNvPr id="16" name="Picture Placeholder 13">
            <a:extLst>
              <a:ext uri="{FF2B5EF4-FFF2-40B4-BE49-F238E27FC236}">
                <a16:creationId xmlns:a16="http://schemas.microsoft.com/office/drawing/2014/main" id="{91D2D4CE-AED4-5B57-4E1C-9141D02AE069}"/>
              </a:ext>
            </a:extLst>
          </p:cNvPr>
          <p:cNvSpPr>
            <a:spLocks noGrp="1"/>
          </p:cNvSpPr>
          <p:nvPr>
            <p:ph type="pic" sz="quarter" idx="10"/>
          </p:nvPr>
        </p:nvSpPr>
        <p:spPr>
          <a:xfrm>
            <a:off x="-14848" y="-9900"/>
            <a:ext cx="19021987" cy="10701713"/>
          </a:xfrm>
          <a:prstGeom prst="rect">
            <a:avLst/>
          </a:prstGeom>
          <a:solidFill>
            <a:schemeClr val="bg1">
              <a:lumMod val="85000"/>
            </a:schemeClr>
          </a:solidFill>
        </p:spPr>
        <p:txBody>
          <a:bodyPr/>
          <a:lstStyle/>
          <a:p>
            <a:r>
              <a:rPr lang="en-GB" dirty="0"/>
              <a:t>Click icon to add picture</a:t>
            </a:r>
            <a:endParaRPr lang="en-US" dirty="0"/>
          </a:p>
        </p:txBody>
      </p:sp>
      <p:pic>
        <p:nvPicPr>
          <p:cNvPr id="12" name="Picture 11">
            <a:extLst>
              <a:ext uri="{FF2B5EF4-FFF2-40B4-BE49-F238E27FC236}">
                <a16:creationId xmlns:a16="http://schemas.microsoft.com/office/drawing/2014/main" id="{A75FC198-ACE9-174E-936B-151CE37EF3BB}"/>
              </a:ext>
            </a:extLst>
          </p:cNvPr>
          <p:cNvPicPr>
            <a:picLocks noChangeAspect="1"/>
          </p:cNvPicPr>
          <p:nvPr userDrawn="1"/>
        </p:nvPicPr>
        <p:blipFill>
          <a:blip r:embed="rId2"/>
          <a:srcRect/>
          <a:stretch/>
        </p:blipFill>
        <p:spPr>
          <a:xfrm>
            <a:off x="0" y="2"/>
            <a:ext cx="19007135" cy="10691811"/>
          </a:xfrm>
          <a:prstGeom prst="rect">
            <a:avLst/>
          </a:prstGeom>
        </p:spPr>
      </p:pic>
      <p:sp>
        <p:nvSpPr>
          <p:cNvPr id="2" name="Title 1">
            <a:extLst>
              <a:ext uri="{FF2B5EF4-FFF2-40B4-BE49-F238E27FC236}">
                <a16:creationId xmlns:a16="http://schemas.microsoft.com/office/drawing/2014/main" id="{6C5362DA-1E4D-FDB0-B068-FB85F54B0FA1}"/>
              </a:ext>
            </a:extLst>
          </p:cNvPr>
          <p:cNvSpPr>
            <a:spLocks noGrp="1"/>
          </p:cNvSpPr>
          <p:nvPr>
            <p:ph type="title" hasCustomPrompt="1"/>
          </p:nvPr>
        </p:nvSpPr>
        <p:spPr>
          <a:xfrm>
            <a:off x="1260255" y="569241"/>
            <a:ext cx="8129685" cy="2066590"/>
          </a:xfrm>
        </p:spPr>
        <p:txBody>
          <a:bodyPr lIns="90000" anchor="b" anchorCtr="0"/>
          <a:lstStyle>
            <a:lvl1pPr>
              <a:defRPr b="0" i="0">
                <a:latin typeface="Clarity City Medium" pitchFamily="2" charset="77"/>
              </a:defRPr>
            </a:lvl1pPr>
          </a:lstStyle>
          <a:p>
            <a:br>
              <a:rPr lang="en-GB"/>
            </a:br>
            <a:r>
              <a:rPr lang="en-GB"/>
              <a:t>CLICK TO EDIT MASTER TITLE STYLE</a:t>
            </a:r>
            <a:endParaRPr lang="en-US"/>
          </a:p>
        </p:txBody>
      </p:sp>
      <p:sp>
        <p:nvSpPr>
          <p:cNvPr id="10" name="Text Placeholder 8">
            <a:extLst>
              <a:ext uri="{FF2B5EF4-FFF2-40B4-BE49-F238E27FC236}">
                <a16:creationId xmlns:a16="http://schemas.microsoft.com/office/drawing/2014/main" id="{6EE3614F-40A3-4FE1-7014-CBDDC3D454C0}"/>
              </a:ext>
            </a:extLst>
          </p:cNvPr>
          <p:cNvSpPr>
            <a:spLocks noGrp="1"/>
          </p:cNvSpPr>
          <p:nvPr>
            <p:ph type="body" sz="quarter" idx="15"/>
          </p:nvPr>
        </p:nvSpPr>
        <p:spPr>
          <a:xfrm>
            <a:off x="1260254" y="2922926"/>
            <a:ext cx="8129685" cy="6707133"/>
          </a:xfrm>
          <a:prstGeom prst="rect">
            <a:avLst/>
          </a:prstGeom>
        </p:spPr>
        <p:txBody>
          <a:bodyPr/>
          <a:lstStyle>
            <a:lvl1pPr marL="0" indent="0">
              <a:buFontTx/>
              <a:buNone/>
              <a:defRPr/>
            </a:lvl1pPr>
            <a:lvl2pPr marL="321457" indent="0">
              <a:buFontTx/>
              <a:buNone/>
              <a:defRPr/>
            </a:lvl2pPr>
            <a:lvl3pPr marL="642914" indent="0">
              <a:buFontTx/>
              <a:buNone/>
              <a:defRPr/>
            </a:lvl3pPr>
            <a:lvl4pPr marL="964372" indent="0">
              <a:buFontTx/>
              <a:buNone/>
              <a:defRPr/>
            </a:lvl4pPr>
            <a:lvl5pPr marL="1285829" indent="0">
              <a:buFontTx/>
              <a:buNone/>
              <a:defRPr/>
            </a:lvl5pPr>
          </a:lstStyle>
          <a:p>
            <a:pPr lvl="0"/>
            <a:r>
              <a:rPr lang="en-GB"/>
              <a:t>Click to edit Master text styles</a:t>
            </a:r>
          </a:p>
        </p:txBody>
      </p:sp>
      <p:sp>
        <p:nvSpPr>
          <p:cNvPr id="13" name="JS SlideHeader">
            <a:extLst>
              <a:ext uri="{FF2B5EF4-FFF2-40B4-BE49-F238E27FC236}">
                <a16:creationId xmlns:a16="http://schemas.microsoft.com/office/drawing/2014/main" id="{FFE786E7-4EE2-6829-83C5-DB637FFB7265}"/>
              </a:ext>
            </a:extLst>
          </p:cNvPr>
          <p:cNvSpPr txBox="1"/>
          <p:nvPr userDrawn="1"/>
        </p:nvSpPr>
        <p:spPr>
          <a:xfrm>
            <a:off x="10366122" y="5488331"/>
            <a:ext cx="7673058" cy="2308324"/>
          </a:xfrm>
          <a:prstGeom prst="rect">
            <a:avLst/>
          </a:prstGeom>
          <a:solidFill>
            <a:schemeClr val="bg1"/>
          </a:solidFill>
        </p:spPr>
        <p:txBody>
          <a:bodyPr wrap="square" rtlCol="0">
            <a:spAutoFit/>
          </a:bodyPr>
          <a:lstStyle/>
          <a:p>
            <a:pPr algn="ctr"/>
            <a:r>
              <a:rPr lang="en-US" sz="1200" b="1" i="0" u="none" dirty="0">
                <a:solidFill>
                  <a:srgbClr val="FF0000"/>
                </a:solidFill>
                <a:latin typeface="Arial" panose="020B0604020202020204" pitchFamily="34" charset="0"/>
                <a:cs typeface="Arial" panose="020B0604020202020204" pitchFamily="34" charset="0"/>
              </a:rPr>
              <a:t>Steps to inserting Feature image behind a shape in Master pages:</a:t>
            </a:r>
          </a:p>
          <a:p>
            <a:pPr algn="ctr"/>
            <a:endParaRPr lang="en-US" sz="1200" b="1" i="0" u="none" dirty="0">
              <a:solidFill>
                <a:srgbClr val="FF0000"/>
              </a:solidFill>
              <a:latin typeface="Arial" panose="020B0604020202020204" pitchFamily="34" charset="0"/>
              <a:cs typeface="Arial" panose="020B0604020202020204" pitchFamily="34" charset="0"/>
            </a:endParaRPr>
          </a:p>
          <a:p>
            <a:pPr marL="228600" indent="-228600" algn="ctr">
              <a:buAutoNum type="arabicPeriod"/>
            </a:pPr>
            <a:r>
              <a:rPr lang="en-US" sz="1200" b="1" i="0" u="none" dirty="0">
                <a:solidFill>
                  <a:srgbClr val="FF0000"/>
                </a:solidFill>
                <a:latin typeface="Arial" panose="020B0604020202020204" pitchFamily="34" charset="0"/>
                <a:cs typeface="Arial" panose="020B0604020202020204" pitchFamily="34" charset="0"/>
              </a:rPr>
              <a:t>Go to View / Master / Slide Master</a:t>
            </a:r>
          </a:p>
          <a:p>
            <a:pPr marL="228600" indent="-228600" algn="ctr">
              <a:buAutoNum type="arabicPeriod"/>
            </a:pPr>
            <a:r>
              <a:rPr lang="en-US" sz="1200" b="1" i="0" u="none" dirty="0">
                <a:solidFill>
                  <a:srgbClr val="FF0000"/>
                </a:solidFill>
                <a:latin typeface="Arial" panose="020B0604020202020204" pitchFamily="34" charset="0"/>
                <a:cs typeface="Arial" panose="020B0604020202020204" pitchFamily="34" charset="0"/>
              </a:rPr>
              <a:t>To replace image, click on the master cover page with image</a:t>
            </a:r>
          </a:p>
          <a:p>
            <a:pPr marL="228600" indent="-228600" algn="ctr">
              <a:buAutoNum type="arabicPeriod"/>
            </a:pPr>
            <a:r>
              <a:rPr lang="en-US" sz="1200" b="1" i="0" u="none" dirty="0">
                <a:solidFill>
                  <a:srgbClr val="FF0000"/>
                </a:solidFill>
                <a:latin typeface="Arial" panose="020B0604020202020204" pitchFamily="34" charset="0"/>
                <a:cs typeface="Arial" panose="020B0604020202020204" pitchFamily="34" charset="0"/>
              </a:rPr>
              <a:t>Go to Arrange / Re-order objects and move the insert image box to the front (last frame to front)</a:t>
            </a:r>
          </a:p>
          <a:p>
            <a:pPr marL="228600" indent="-228600" algn="ctr">
              <a:buAutoNum type="arabicPeriod"/>
            </a:pPr>
            <a:r>
              <a:rPr lang="en-US" sz="1200" b="1" i="0" u="none" dirty="0">
                <a:solidFill>
                  <a:srgbClr val="FF0000"/>
                </a:solidFill>
                <a:latin typeface="Arial" panose="020B0604020202020204" pitchFamily="34" charset="0"/>
                <a:cs typeface="Arial" panose="020B0604020202020204" pitchFamily="34" charset="0"/>
              </a:rPr>
              <a:t>Click on picture box to insert image from file</a:t>
            </a:r>
          </a:p>
          <a:p>
            <a:pPr marL="228600" indent="-228600" algn="ctr">
              <a:buAutoNum type="arabicPeriod"/>
            </a:pPr>
            <a:r>
              <a:rPr lang="en-US" sz="1200" b="1" i="0" u="none" dirty="0">
                <a:solidFill>
                  <a:srgbClr val="FF0000"/>
                </a:solidFill>
                <a:latin typeface="Arial" panose="020B0604020202020204" pitchFamily="34" charset="0"/>
                <a:cs typeface="Arial" panose="020B0604020202020204" pitchFamily="34" charset="0"/>
              </a:rPr>
              <a:t>Go to Arrange / Re-order objects and move the image box to back (first frame to back)</a:t>
            </a:r>
          </a:p>
          <a:p>
            <a:pPr marL="228600" indent="-228600" algn="ctr">
              <a:buAutoNum type="arabicPeriod"/>
            </a:pPr>
            <a:r>
              <a:rPr lang="en-US" sz="1200" b="1" i="0" u="none" dirty="0">
                <a:solidFill>
                  <a:srgbClr val="FF0000"/>
                </a:solidFill>
                <a:latin typeface="Arial" panose="020B0604020202020204" pitchFamily="34" charset="0"/>
                <a:cs typeface="Arial" panose="020B0604020202020204" pitchFamily="34" charset="0"/>
              </a:rPr>
              <a:t>Image should be set to back behind graphic shape and text in front.</a:t>
            </a:r>
          </a:p>
          <a:p>
            <a:pPr marL="228600" marR="0" lvl="0" indent="-228600" algn="ctr" defTabSz="457200" rtl="0" eaLnBrk="1" fontAlgn="auto" latinLnBrk="0" hangingPunct="1">
              <a:lnSpc>
                <a:spcPct val="100000"/>
              </a:lnSpc>
              <a:spcBef>
                <a:spcPts val="0"/>
              </a:spcBef>
              <a:spcAft>
                <a:spcPts val="0"/>
              </a:spcAft>
              <a:buClrTx/>
              <a:buSzTx/>
              <a:buFontTx/>
              <a:buAutoNum type="arabicPeriod"/>
              <a:tabLst/>
              <a:defRPr/>
            </a:pPr>
            <a:r>
              <a:rPr lang="en-US" sz="1200" b="1" i="0" u="none" dirty="0">
                <a:solidFill>
                  <a:srgbClr val="FF0000"/>
                </a:solidFill>
                <a:latin typeface="Arial" panose="020B0604020202020204" pitchFamily="34" charset="0"/>
                <a:cs typeface="Arial" panose="020B0604020202020204" pitchFamily="34" charset="0"/>
              </a:rPr>
              <a:t>*Delete instructions from page once complete*</a:t>
            </a:r>
          </a:p>
          <a:p>
            <a:pPr marL="228600" indent="-228600" algn="ctr">
              <a:buAutoNum type="arabicPeriod"/>
            </a:pPr>
            <a:r>
              <a:rPr lang="en-US" sz="1200" b="1" i="0" u="none" dirty="0">
                <a:solidFill>
                  <a:srgbClr val="FF0000"/>
                </a:solidFill>
                <a:latin typeface="Arial" panose="020B0604020202020204" pitchFamily="34" charset="0"/>
                <a:cs typeface="Arial" panose="020B0604020202020204" pitchFamily="34" charset="0"/>
              </a:rPr>
              <a:t>Under Slide Master, Close Master view (X button) in panel</a:t>
            </a:r>
          </a:p>
          <a:p>
            <a:pPr marL="228600" indent="-228600" algn="ctr">
              <a:buAutoNum type="arabicPeriod"/>
            </a:pPr>
            <a:r>
              <a:rPr lang="en-US" sz="1200" b="1" i="0" u="none" dirty="0">
                <a:solidFill>
                  <a:srgbClr val="FF0000"/>
                </a:solidFill>
                <a:latin typeface="Arial" panose="020B0604020202020204" pitchFamily="34" charset="0"/>
                <a:cs typeface="Arial" panose="020B0604020202020204" pitchFamily="34" charset="0"/>
              </a:rPr>
              <a:t>Now you can add the new text and image page: Insert / New Slide / </a:t>
            </a:r>
            <a:br>
              <a:rPr lang="en-US" sz="1200" b="1" i="0" u="none" dirty="0">
                <a:solidFill>
                  <a:srgbClr val="FF0000"/>
                </a:solidFill>
                <a:latin typeface="Arial" panose="020B0604020202020204" pitchFamily="34" charset="0"/>
                <a:cs typeface="Arial" panose="020B0604020202020204" pitchFamily="34" charset="0"/>
              </a:rPr>
            </a:br>
            <a:r>
              <a:rPr lang="en-US" sz="1200" b="1" i="0" u="none" dirty="0">
                <a:solidFill>
                  <a:srgbClr val="FF0000"/>
                </a:solidFill>
                <a:latin typeface="Arial" panose="020B0604020202020204" pitchFamily="34" charset="0"/>
                <a:cs typeface="Arial" panose="020B0604020202020204" pitchFamily="34" charset="0"/>
              </a:rPr>
              <a:t>‘4. Feature - Text and image’</a:t>
            </a:r>
          </a:p>
        </p:txBody>
      </p:sp>
      <p:sp>
        <p:nvSpPr>
          <p:cNvPr id="3" name="Footer Placeholder 4">
            <a:extLst>
              <a:ext uri="{FF2B5EF4-FFF2-40B4-BE49-F238E27FC236}">
                <a16:creationId xmlns:a16="http://schemas.microsoft.com/office/drawing/2014/main" id="{5C8DD8A7-F24F-24EB-4DF7-2F4BEB1CE008}"/>
              </a:ext>
            </a:extLst>
          </p:cNvPr>
          <p:cNvSpPr>
            <a:spLocks noGrp="1"/>
          </p:cNvSpPr>
          <p:nvPr>
            <p:ph type="ftr" sz="quarter" idx="3"/>
          </p:nvPr>
        </p:nvSpPr>
        <p:spPr>
          <a:xfrm>
            <a:off x="6351777" y="9909727"/>
            <a:ext cx="6303584" cy="276999"/>
          </a:xfrm>
          <a:prstGeom prst="rect">
            <a:avLst/>
          </a:prstGeom>
        </p:spPr>
        <p:txBody>
          <a:bodyPr vert="horz" wrap="none" lIns="91440" tIns="45720" rIns="91440" bIns="45720" rtlCol="0" anchor="ctr">
            <a:spAutoFit/>
          </a:bodyPr>
          <a:lstStyle>
            <a:lvl1pPr algn="ctr">
              <a:defRPr sz="1200" b="1" i="0" u="none">
                <a:solidFill>
                  <a:srgbClr val="FF0000"/>
                </a:solidFill>
                <a:latin typeface="Arial" panose="020B0604020202020204" pitchFamily="34" charset="0"/>
                <a:cs typeface="Arial" panose="020B0604020202020204" pitchFamily="34" charset="0"/>
              </a:defRPr>
            </a:lvl1pPr>
          </a:lstStyle>
          <a:p>
            <a:r>
              <a:rPr lang="en-GB" dirty="0"/>
              <a:t>REEFED.EDU.AU                 CARE – LEARN – ACT – SHARE = STEWARDS                                                                                  </a:t>
            </a:r>
            <a:endParaRPr lang="en-AU" dirty="0"/>
          </a:p>
        </p:txBody>
      </p:sp>
      <p:sp>
        <p:nvSpPr>
          <p:cNvPr id="4" name="Slide Number Placeholder 5">
            <a:extLst>
              <a:ext uri="{FF2B5EF4-FFF2-40B4-BE49-F238E27FC236}">
                <a16:creationId xmlns:a16="http://schemas.microsoft.com/office/drawing/2014/main" id="{069ABFB4-9A33-F763-A3CD-BAB69DCC004B}"/>
              </a:ext>
            </a:extLst>
          </p:cNvPr>
          <p:cNvSpPr>
            <a:spLocks noGrp="1"/>
          </p:cNvSpPr>
          <p:nvPr>
            <p:ph type="sldNum" sz="quarter" idx="4"/>
          </p:nvPr>
        </p:nvSpPr>
        <p:spPr>
          <a:xfrm>
            <a:off x="1260258" y="9909727"/>
            <a:ext cx="661117" cy="569240"/>
          </a:xfrm>
          <a:prstGeom prst="rect">
            <a:avLst/>
          </a:prstGeom>
        </p:spPr>
        <p:txBody>
          <a:bodyPr vert="horz" lIns="91440" tIns="45720" rIns="91440" bIns="45720" rtlCol="0" anchor="ctr"/>
          <a:lstStyle>
            <a:lvl1pPr algn="l">
              <a:defRPr sz="1100">
                <a:solidFill>
                  <a:schemeClr val="tx1"/>
                </a:solidFill>
                <a:latin typeface="Clarity City" pitchFamily="2" charset="77"/>
                <a:cs typeface="Arial" panose="020B0604020202020204" pitchFamily="34" charset="0"/>
              </a:defRPr>
            </a:lvl1pPr>
          </a:lstStyle>
          <a:p>
            <a:fld id="{519795C9-6870-B84A-9C9C-F83EB03125A5}" type="slidenum">
              <a:rPr lang="en-US" smtClean="0"/>
              <a:pPr/>
              <a:t>‹#›</a:t>
            </a:fld>
            <a:endParaRPr lang="en-US" dirty="0"/>
          </a:p>
        </p:txBody>
      </p:sp>
    </p:spTree>
    <p:extLst>
      <p:ext uri="{BB962C8B-B14F-4D97-AF65-F5344CB8AC3E}">
        <p14:creationId xmlns:p14="http://schemas.microsoft.com/office/powerpoint/2010/main" val="2456537626"/>
      </p:ext>
    </p:extLst>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 Content 1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362DA-1E4D-FDB0-B068-FB85F54B0FA1}"/>
              </a:ext>
            </a:extLst>
          </p:cNvPr>
          <p:cNvSpPr>
            <a:spLocks noGrp="1"/>
          </p:cNvSpPr>
          <p:nvPr>
            <p:ph type="title" hasCustomPrompt="1"/>
          </p:nvPr>
        </p:nvSpPr>
        <p:spPr/>
        <p:txBody>
          <a:bodyPr lIns="90000" anchor="b" anchorCtr="0"/>
          <a:lstStyle>
            <a:lvl1pPr>
              <a:defRPr sz="4000" b="1">
                <a:latin typeface="Arial" panose="020B0604020202020204" pitchFamily="34" charset="0"/>
                <a:cs typeface="Arial" panose="020B0604020202020204" pitchFamily="34" charset="0"/>
              </a:defRPr>
            </a:lvl1pPr>
          </a:lstStyle>
          <a:p>
            <a:br>
              <a:rPr lang="en-GB"/>
            </a:br>
            <a:br>
              <a:rPr lang="en-GB"/>
            </a:br>
            <a:r>
              <a:rPr lang="en-GB"/>
              <a:t>CLICK TO EDIT MASTER TITLE STYLE</a:t>
            </a:r>
            <a:endParaRPr lang="en-US"/>
          </a:p>
        </p:txBody>
      </p:sp>
      <p:sp>
        <p:nvSpPr>
          <p:cNvPr id="3" name="Content Placeholder 2">
            <a:extLst>
              <a:ext uri="{FF2B5EF4-FFF2-40B4-BE49-F238E27FC236}">
                <a16:creationId xmlns:a16="http://schemas.microsoft.com/office/drawing/2014/main" id="{EDE0555C-9D55-6456-9EE2-D44CC8385603}"/>
              </a:ext>
            </a:extLst>
          </p:cNvPr>
          <p:cNvSpPr>
            <a:spLocks noGrp="1"/>
          </p:cNvSpPr>
          <p:nvPr>
            <p:ph idx="1"/>
          </p:nvPr>
        </p:nvSpPr>
        <p:spPr>
          <a:xfrm>
            <a:off x="1260257" y="2913133"/>
            <a:ext cx="16558933" cy="6716925"/>
          </a:xfrm>
          <a:prstGeom prst="rect">
            <a:avLst/>
          </a:prstGeo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4">
            <a:extLst>
              <a:ext uri="{FF2B5EF4-FFF2-40B4-BE49-F238E27FC236}">
                <a16:creationId xmlns:a16="http://schemas.microsoft.com/office/drawing/2014/main" id="{4D9E8863-EA22-FC40-DA4A-AF4E6CB23A30}"/>
              </a:ext>
            </a:extLst>
          </p:cNvPr>
          <p:cNvSpPr>
            <a:spLocks noGrp="1"/>
          </p:cNvSpPr>
          <p:nvPr>
            <p:ph type="ftr" sz="quarter" idx="3"/>
          </p:nvPr>
        </p:nvSpPr>
        <p:spPr>
          <a:xfrm>
            <a:off x="6351777" y="9909727"/>
            <a:ext cx="6303584" cy="276999"/>
          </a:xfrm>
          <a:prstGeom prst="rect">
            <a:avLst/>
          </a:prstGeom>
        </p:spPr>
        <p:txBody>
          <a:bodyPr vert="horz" wrap="none" lIns="91440" tIns="45720" rIns="91440" bIns="45720" rtlCol="0" anchor="ctr">
            <a:spAutoFit/>
          </a:bodyPr>
          <a:lstStyle>
            <a:lvl1pPr algn="ctr">
              <a:defRPr sz="1200" b="1" i="0" u="none">
                <a:solidFill>
                  <a:srgbClr val="FF0000"/>
                </a:solidFill>
                <a:latin typeface="Arial" panose="020B0604020202020204" pitchFamily="34" charset="0"/>
                <a:cs typeface="Arial" panose="020B0604020202020204" pitchFamily="34" charset="0"/>
              </a:defRPr>
            </a:lvl1pPr>
          </a:lstStyle>
          <a:p>
            <a:r>
              <a:rPr lang="en-GB" dirty="0"/>
              <a:t>REEFED.EDU.AU                 CARE – LEARN – ACT – SHARE = STEWARDS                                                                                  </a:t>
            </a:r>
            <a:endParaRPr lang="en-AU" dirty="0"/>
          </a:p>
        </p:txBody>
      </p:sp>
      <p:sp>
        <p:nvSpPr>
          <p:cNvPr id="7" name="Slide Number Placeholder 5">
            <a:extLst>
              <a:ext uri="{FF2B5EF4-FFF2-40B4-BE49-F238E27FC236}">
                <a16:creationId xmlns:a16="http://schemas.microsoft.com/office/drawing/2014/main" id="{2F9924A8-3AC9-C671-2704-FBE1A03F797A}"/>
              </a:ext>
            </a:extLst>
          </p:cNvPr>
          <p:cNvSpPr>
            <a:spLocks noGrp="1"/>
          </p:cNvSpPr>
          <p:nvPr>
            <p:ph type="sldNum" sz="quarter" idx="4"/>
          </p:nvPr>
        </p:nvSpPr>
        <p:spPr>
          <a:xfrm>
            <a:off x="1260258" y="9909727"/>
            <a:ext cx="661117" cy="569240"/>
          </a:xfrm>
          <a:prstGeom prst="rect">
            <a:avLst/>
          </a:prstGeom>
        </p:spPr>
        <p:txBody>
          <a:bodyPr vert="horz" lIns="91440" tIns="45720" rIns="91440" bIns="45720" rtlCol="0" anchor="ctr"/>
          <a:lstStyle>
            <a:lvl1pPr algn="l">
              <a:defRPr sz="1100">
                <a:solidFill>
                  <a:schemeClr val="tx1"/>
                </a:solidFill>
                <a:latin typeface="Clarity City" pitchFamily="2" charset="77"/>
                <a:cs typeface="Arial" panose="020B0604020202020204" pitchFamily="34" charset="0"/>
              </a:defRPr>
            </a:lvl1pPr>
          </a:lstStyle>
          <a:p>
            <a:fld id="{519795C9-6870-B84A-9C9C-F83EB03125A5}" type="slidenum">
              <a:rPr lang="en-US" smtClean="0"/>
              <a:pPr/>
              <a:t>‹#›</a:t>
            </a:fld>
            <a:endParaRPr lang="en-US" dirty="0"/>
          </a:p>
        </p:txBody>
      </p:sp>
    </p:spTree>
    <p:extLst>
      <p:ext uri="{BB962C8B-B14F-4D97-AF65-F5344CB8AC3E}">
        <p14:creationId xmlns:p14="http://schemas.microsoft.com/office/powerpoint/2010/main" val="375044691"/>
      </p:ext>
    </p:extLst>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 Content 2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E50B22-E46A-65D8-4351-8964C4E6FFA4}"/>
              </a:ext>
            </a:extLst>
          </p:cNvPr>
          <p:cNvSpPr>
            <a:spLocks noGrp="1"/>
          </p:cNvSpPr>
          <p:nvPr>
            <p:ph sz="half" idx="1"/>
          </p:nvPr>
        </p:nvSpPr>
        <p:spPr>
          <a:xfrm>
            <a:off x="1260255" y="2915499"/>
            <a:ext cx="8129685" cy="671455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Content Placeholder 2">
            <a:extLst>
              <a:ext uri="{FF2B5EF4-FFF2-40B4-BE49-F238E27FC236}">
                <a16:creationId xmlns:a16="http://schemas.microsoft.com/office/drawing/2014/main" id="{0400129A-C1C4-4005-B426-934D5F040A67}"/>
              </a:ext>
            </a:extLst>
          </p:cNvPr>
          <p:cNvSpPr>
            <a:spLocks noGrp="1"/>
          </p:cNvSpPr>
          <p:nvPr>
            <p:ph sz="half" idx="13"/>
          </p:nvPr>
        </p:nvSpPr>
        <p:spPr>
          <a:xfrm>
            <a:off x="9705003" y="2915499"/>
            <a:ext cx="8129685" cy="671455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3" name="Title 1">
            <a:extLst>
              <a:ext uri="{FF2B5EF4-FFF2-40B4-BE49-F238E27FC236}">
                <a16:creationId xmlns:a16="http://schemas.microsoft.com/office/drawing/2014/main" id="{A2540C5C-EDC8-5072-6B96-93F1DF86B45D}"/>
              </a:ext>
            </a:extLst>
          </p:cNvPr>
          <p:cNvSpPr>
            <a:spLocks noGrp="1"/>
          </p:cNvSpPr>
          <p:nvPr>
            <p:ph type="title" hasCustomPrompt="1"/>
          </p:nvPr>
        </p:nvSpPr>
        <p:spPr>
          <a:xfrm>
            <a:off x="1260257" y="569241"/>
            <a:ext cx="16558935" cy="2066590"/>
          </a:xfrm>
        </p:spPr>
        <p:txBody>
          <a:bodyPr lIns="90000" anchor="b" anchorCtr="0"/>
          <a:lstStyle/>
          <a:p>
            <a:br>
              <a:rPr lang="en-GB"/>
            </a:br>
            <a:br>
              <a:rPr lang="en-GB"/>
            </a:br>
            <a:r>
              <a:rPr lang="en-GB"/>
              <a:t>CLICK TO EDIT MASTER TITLE STYLE</a:t>
            </a:r>
            <a:endParaRPr lang="en-US"/>
          </a:p>
        </p:txBody>
      </p:sp>
      <p:sp>
        <p:nvSpPr>
          <p:cNvPr id="2" name="Footer Placeholder 4">
            <a:extLst>
              <a:ext uri="{FF2B5EF4-FFF2-40B4-BE49-F238E27FC236}">
                <a16:creationId xmlns:a16="http://schemas.microsoft.com/office/drawing/2014/main" id="{35251531-365F-3B4F-4702-2DC5DA3548C4}"/>
              </a:ext>
            </a:extLst>
          </p:cNvPr>
          <p:cNvSpPr>
            <a:spLocks noGrp="1"/>
          </p:cNvSpPr>
          <p:nvPr>
            <p:ph type="ftr" sz="quarter" idx="3"/>
          </p:nvPr>
        </p:nvSpPr>
        <p:spPr>
          <a:xfrm>
            <a:off x="6351777" y="9909727"/>
            <a:ext cx="6303584" cy="276999"/>
          </a:xfrm>
          <a:prstGeom prst="rect">
            <a:avLst/>
          </a:prstGeom>
        </p:spPr>
        <p:txBody>
          <a:bodyPr vert="horz" wrap="none" lIns="91440" tIns="45720" rIns="91440" bIns="45720" rtlCol="0" anchor="ctr">
            <a:spAutoFit/>
          </a:bodyPr>
          <a:lstStyle>
            <a:lvl1pPr algn="ctr">
              <a:defRPr sz="1200" b="1" i="0" u="none">
                <a:solidFill>
                  <a:srgbClr val="FF0000"/>
                </a:solidFill>
                <a:latin typeface="Arial" panose="020B0604020202020204" pitchFamily="34" charset="0"/>
                <a:cs typeface="Arial" panose="020B0604020202020204" pitchFamily="34" charset="0"/>
              </a:defRPr>
            </a:lvl1pPr>
          </a:lstStyle>
          <a:p>
            <a:r>
              <a:rPr lang="en-GB" dirty="0"/>
              <a:t>REEFED.EDU.AU                 CARE – LEARN – ACT – SHARE = STEWARDS                                                                                  </a:t>
            </a:r>
            <a:endParaRPr lang="en-AU" dirty="0"/>
          </a:p>
        </p:txBody>
      </p:sp>
      <p:sp>
        <p:nvSpPr>
          <p:cNvPr id="4" name="Slide Number Placeholder 5">
            <a:extLst>
              <a:ext uri="{FF2B5EF4-FFF2-40B4-BE49-F238E27FC236}">
                <a16:creationId xmlns:a16="http://schemas.microsoft.com/office/drawing/2014/main" id="{339BEA96-5C08-F48D-DE8C-D81B6662E9B0}"/>
              </a:ext>
            </a:extLst>
          </p:cNvPr>
          <p:cNvSpPr>
            <a:spLocks noGrp="1"/>
          </p:cNvSpPr>
          <p:nvPr>
            <p:ph type="sldNum" sz="quarter" idx="4"/>
          </p:nvPr>
        </p:nvSpPr>
        <p:spPr>
          <a:xfrm>
            <a:off x="1260258" y="9909727"/>
            <a:ext cx="661117" cy="569240"/>
          </a:xfrm>
          <a:prstGeom prst="rect">
            <a:avLst/>
          </a:prstGeom>
        </p:spPr>
        <p:txBody>
          <a:bodyPr vert="horz" lIns="91440" tIns="45720" rIns="91440" bIns="45720" rtlCol="0" anchor="ctr"/>
          <a:lstStyle>
            <a:lvl1pPr algn="l">
              <a:defRPr sz="1100">
                <a:solidFill>
                  <a:schemeClr val="tx1"/>
                </a:solidFill>
                <a:latin typeface="Clarity City" pitchFamily="2" charset="77"/>
                <a:cs typeface="Arial" panose="020B0604020202020204" pitchFamily="34" charset="0"/>
              </a:defRPr>
            </a:lvl1pPr>
          </a:lstStyle>
          <a:p>
            <a:fld id="{519795C9-6870-B84A-9C9C-F83EB03125A5}" type="slidenum">
              <a:rPr lang="en-US" smtClean="0"/>
              <a:pPr/>
              <a:t>‹#›</a:t>
            </a:fld>
            <a:endParaRPr lang="en-US" dirty="0"/>
          </a:p>
        </p:txBody>
      </p:sp>
    </p:spTree>
    <p:extLst>
      <p:ext uri="{BB962C8B-B14F-4D97-AF65-F5344CB8AC3E}">
        <p14:creationId xmlns:p14="http://schemas.microsoft.com/office/powerpoint/2010/main" val="858102966"/>
      </p:ext>
    </p:extLst>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 Content with caption 1">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0400129A-C1C4-4005-B426-934D5F040A67}"/>
              </a:ext>
            </a:extLst>
          </p:cNvPr>
          <p:cNvSpPr>
            <a:spLocks noGrp="1"/>
          </p:cNvSpPr>
          <p:nvPr>
            <p:ph sz="half" idx="13"/>
          </p:nvPr>
        </p:nvSpPr>
        <p:spPr>
          <a:xfrm>
            <a:off x="9705003" y="2915499"/>
            <a:ext cx="8129685" cy="671455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8">
            <a:extLst>
              <a:ext uri="{FF2B5EF4-FFF2-40B4-BE49-F238E27FC236}">
                <a16:creationId xmlns:a16="http://schemas.microsoft.com/office/drawing/2014/main" id="{23111FF8-F444-0B72-D298-A15CB1589966}"/>
              </a:ext>
            </a:extLst>
          </p:cNvPr>
          <p:cNvSpPr>
            <a:spLocks noGrp="1"/>
          </p:cNvSpPr>
          <p:nvPr>
            <p:ph type="body" sz="quarter" idx="15"/>
          </p:nvPr>
        </p:nvSpPr>
        <p:spPr>
          <a:xfrm>
            <a:off x="1260254" y="2922926"/>
            <a:ext cx="8129685" cy="6707133"/>
          </a:xfrm>
          <a:prstGeom prst="rect">
            <a:avLst/>
          </a:prstGeom>
        </p:spPr>
        <p:txBody>
          <a:bodyPr/>
          <a:lstStyle>
            <a:lvl1pPr marL="0" indent="0">
              <a:buFontTx/>
              <a:buNone/>
              <a:defRPr/>
            </a:lvl1pPr>
            <a:lvl2pPr marL="321457" indent="0">
              <a:buFontTx/>
              <a:buNone/>
              <a:defRPr/>
            </a:lvl2pPr>
            <a:lvl3pPr marL="642914" indent="0">
              <a:buFontTx/>
              <a:buNone/>
              <a:defRPr/>
            </a:lvl3pPr>
            <a:lvl4pPr marL="964372" indent="0">
              <a:buFontTx/>
              <a:buNone/>
              <a:defRPr/>
            </a:lvl4pPr>
            <a:lvl5pPr marL="1285829" indent="0">
              <a:buFontTx/>
              <a:buNone/>
              <a:defRPr/>
            </a:lvl5pPr>
          </a:lstStyle>
          <a:p>
            <a:pPr lvl="0"/>
            <a:r>
              <a:rPr lang="en-GB"/>
              <a:t>Click to edit Master text styles</a:t>
            </a:r>
          </a:p>
        </p:txBody>
      </p:sp>
      <p:sp>
        <p:nvSpPr>
          <p:cNvPr id="5" name="Title 1">
            <a:extLst>
              <a:ext uri="{FF2B5EF4-FFF2-40B4-BE49-F238E27FC236}">
                <a16:creationId xmlns:a16="http://schemas.microsoft.com/office/drawing/2014/main" id="{A750F0E4-4918-6B84-7F27-FCDE9ED1489D}"/>
              </a:ext>
            </a:extLst>
          </p:cNvPr>
          <p:cNvSpPr>
            <a:spLocks noGrp="1"/>
          </p:cNvSpPr>
          <p:nvPr>
            <p:ph type="title" hasCustomPrompt="1"/>
          </p:nvPr>
        </p:nvSpPr>
        <p:spPr>
          <a:xfrm>
            <a:off x="1260257" y="569241"/>
            <a:ext cx="16558935" cy="2066590"/>
          </a:xfrm>
        </p:spPr>
        <p:txBody>
          <a:bodyPr lIns="90000" anchor="b" anchorCtr="0"/>
          <a:lstStyle/>
          <a:p>
            <a:br>
              <a:rPr lang="en-GB"/>
            </a:br>
            <a:br>
              <a:rPr lang="en-GB"/>
            </a:br>
            <a:r>
              <a:rPr lang="en-GB"/>
              <a:t>CLICK TO EDIT MASTER TITLE STYLE</a:t>
            </a:r>
            <a:endParaRPr lang="en-US"/>
          </a:p>
        </p:txBody>
      </p:sp>
      <p:sp>
        <p:nvSpPr>
          <p:cNvPr id="2" name="Footer Placeholder 4">
            <a:extLst>
              <a:ext uri="{FF2B5EF4-FFF2-40B4-BE49-F238E27FC236}">
                <a16:creationId xmlns:a16="http://schemas.microsoft.com/office/drawing/2014/main" id="{F7B7237B-B858-4818-B2AF-438A7F342622}"/>
              </a:ext>
            </a:extLst>
          </p:cNvPr>
          <p:cNvSpPr>
            <a:spLocks noGrp="1"/>
          </p:cNvSpPr>
          <p:nvPr>
            <p:ph type="ftr" sz="quarter" idx="3"/>
          </p:nvPr>
        </p:nvSpPr>
        <p:spPr>
          <a:xfrm>
            <a:off x="6351777" y="9909727"/>
            <a:ext cx="6303584" cy="276999"/>
          </a:xfrm>
          <a:prstGeom prst="rect">
            <a:avLst/>
          </a:prstGeom>
        </p:spPr>
        <p:txBody>
          <a:bodyPr vert="horz" wrap="none" lIns="91440" tIns="45720" rIns="91440" bIns="45720" rtlCol="0" anchor="ctr">
            <a:spAutoFit/>
          </a:bodyPr>
          <a:lstStyle>
            <a:lvl1pPr algn="ctr">
              <a:defRPr sz="1200" b="1" i="0" u="none">
                <a:solidFill>
                  <a:srgbClr val="FF0000"/>
                </a:solidFill>
                <a:latin typeface="Arial" panose="020B0604020202020204" pitchFamily="34" charset="0"/>
                <a:cs typeface="Arial" panose="020B0604020202020204" pitchFamily="34" charset="0"/>
              </a:defRPr>
            </a:lvl1pPr>
          </a:lstStyle>
          <a:p>
            <a:r>
              <a:rPr lang="en-GB" dirty="0"/>
              <a:t>REEFED.EDU.AU                 CARE – LEARN – ACT – SHARE = STEWARDS                                                                                  </a:t>
            </a:r>
            <a:endParaRPr lang="en-AU" dirty="0"/>
          </a:p>
        </p:txBody>
      </p:sp>
      <p:sp>
        <p:nvSpPr>
          <p:cNvPr id="3" name="Slide Number Placeholder 5">
            <a:extLst>
              <a:ext uri="{FF2B5EF4-FFF2-40B4-BE49-F238E27FC236}">
                <a16:creationId xmlns:a16="http://schemas.microsoft.com/office/drawing/2014/main" id="{1D5A8419-1B01-E9BF-4D8F-725C7F0CA000}"/>
              </a:ext>
            </a:extLst>
          </p:cNvPr>
          <p:cNvSpPr>
            <a:spLocks noGrp="1"/>
          </p:cNvSpPr>
          <p:nvPr>
            <p:ph type="sldNum" sz="quarter" idx="4"/>
          </p:nvPr>
        </p:nvSpPr>
        <p:spPr>
          <a:xfrm>
            <a:off x="1260258" y="9909727"/>
            <a:ext cx="661117" cy="569240"/>
          </a:xfrm>
          <a:prstGeom prst="rect">
            <a:avLst/>
          </a:prstGeom>
        </p:spPr>
        <p:txBody>
          <a:bodyPr vert="horz" lIns="91440" tIns="45720" rIns="91440" bIns="45720" rtlCol="0" anchor="ctr"/>
          <a:lstStyle>
            <a:lvl1pPr algn="l">
              <a:defRPr sz="1100">
                <a:solidFill>
                  <a:schemeClr val="tx1"/>
                </a:solidFill>
                <a:latin typeface="Clarity City" pitchFamily="2" charset="77"/>
                <a:cs typeface="Arial" panose="020B0604020202020204" pitchFamily="34" charset="0"/>
              </a:defRPr>
            </a:lvl1pPr>
          </a:lstStyle>
          <a:p>
            <a:fld id="{519795C9-6870-B84A-9C9C-F83EB03125A5}" type="slidenum">
              <a:rPr lang="en-US" smtClean="0"/>
              <a:pPr/>
              <a:t>‹#›</a:t>
            </a:fld>
            <a:endParaRPr lang="en-US" dirty="0"/>
          </a:p>
        </p:txBody>
      </p:sp>
    </p:spTree>
    <p:extLst>
      <p:ext uri="{BB962C8B-B14F-4D97-AF65-F5344CB8AC3E}">
        <p14:creationId xmlns:p14="http://schemas.microsoft.com/office/powerpoint/2010/main" val="3689275163"/>
      </p:ext>
    </p:extLst>
  </p:cSld>
  <p:clrMapOvr>
    <a:masterClrMapping/>
  </p:clrMapOvr>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 Content with caption 2">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0400129A-C1C4-4005-B426-934D5F040A67}"/>
              </a:ext>
            </a:extLst>
          </p:cNvPr>
          <p:cNvSpPr>
            <a:spLocks noGrp="1"/>
          </p:cNvSpPr>
          <p:nvPr>
            <p:ph sz="half" idx="13"/>
          </p:nvPr>
        </p:nvSpPr>
        <p:spPr>
          <a:xfrm>
            <a:off x="1260255" y="2915499"/>
            <a:ext cx="8129685" cy="671455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8">
            <a:extLst>
              <a:ext uri="{FF2B5EF4-FFF2-40B4-BE49-F238E27FC236}">
                <a16:creationId xmlns:a16="http://schemas.microsoft.com/office/drawing/2014/main" id="{23111FF8-F444-0B72-D298-A15CB1589966}"/>
              </a:ext>
            </a:extLst>
          </p:cNvPr>
          <p:cNvSpPr>
            <a:spLocks noGrp="1"/>
          </p:cNvSpPr>
          <p:nvPr>
            <p:ph type="body" sz="quarter" idx="15"/>
          </p:nvPr>
        </p:nvSpPr>
        <p:spPr>
          <a:xfrm>
            <a:off x="9689506" y="2922926"/>
            <a:ext cx="8129685" cy="6707133"/>
          </a:xfrm>
          <a:prstGeom prst="rect">
            <a:avLst/>
          </a:prstGeom>
        </p:spPr>
        <p:txBody>
          <a:bodyPr/>
          <a:lstStyle>
            <a:lvl1pPr marL="0" indent="0">
              <a:buFontTx/>
              <a:buNone/>
              <a:defRPr/>
            </a:lvl1pPr>
            <a:lvl2pPr marL="321457" indent="0">
              <a:buFontTx/>
              <a:buNone/>
              <a:defRPr/>
            </a:lvl2pPr>
            <a:lvl3pPr marL="642914" indent="0">
              <a:buFontTx/>
              <a:buNone/>
              <a:defRPr/>
            </a:lvl3pPr>
            <a:lvl4pPr marL="964372" indent="0">
              <a:buFontTx/>
              <a:buNone/>
              <a:defRPr/>
            </a:lvl4pPr>
            <a:lvl5pPr marL="1285829" indent="0">
              <a:buFontTx/>
              <a:buNone/>
              <a:defRPr/>
            </a:lvl5pPr>
          </a:lstStyle>
          <a:p>
            <a:pPr lvl="0"/>
            <a:r>
              <a:rPr lang="en-GB"/>
              <a:t>Click to edit Master text styles</a:t>
            </a:r>
          </a:p>
        </p:txBody>
      </p:sp>
      <p:sp>
        <p:nvSpPr>
          <p:cNvPr id="2" name="Title 1">
            <a:extLst>
              <a:ext uri="{FF2B5EF4-FFF2-40B4-BE49-F238E27FC236}">
                <a16:creationId xmlns:a16="http://schemas.microsoft.com/office/drawing/2014/main" id="{904A978E-C0A0-8FA2-67DA-E7BF053C4508}"/>
              </a:ext>
            </a:extLst>
          </p:cNvPr>
          <p:cNvSpPr>
            <a:spLocks noGrp="1"/>
          </p:cNvSpPr>
          <p:nvPr>
            <p:ph type="title" hasCustomPrompt="1"/>
          </p:nvPr>
        </p:nvSpPr>
        <p:spPr>
          <a:xfrm>
            <a:off x="1260257" y="569241"/>
            <a:ext cx="16558935" cy="2066590"/>
          </a:xfrm>
        </p:spPr>
        <p:txBody>
          <a:bodyPr lIns="90000" anchor="b" anchorCtr="0"/>
          <a:lstStyle/>
          <a:p>
            <a:br>
              <a:rPr lang="en-GB"/>
            </a:br>
            <a:br>
              <a:rPr lang="en-GB"/>
            </a:br>
            <a:r>
              <a:rPr lang="en-GB"/>
              <a:t>CLICK TO EDIT MASTER TITLE STYLE</a:t>
            </a:r>
            <a:endParaRPr lang="en-US"/>
          </a:p>
        </p:txBody>
      </p:sp>
      <p:sp>
        <p:nvSpPr>
          <p:cNvPr id="6" name="Footer Placeholder 4">
            <a:extLst>
              <a:ext uri="{FF2B5EF4-FFF2-40B4-BE49-F238E27FC236}">
                <a16:creationId xmlns:a16="http://schemas.microsoft.com/office/drawing/2014/main" id="{654A243E-FD8F-65F4-DE29-95B6F11C83BD}"/>
              </a:ext>
            </a:extLst>
          </p:cNvPr>
          <p:cNvSpPr>
            <a:spLocks noGrp="1"/>
          </p:cNvSpPr>
          <p:nvPr>
            <p:ph type="ftr" sz="quarter" idx="3"/>
          </p:nvPr>
        </p:nvSpPr>
        <p:spPr>
          <a:xfrm>
            <a:off x="6351777" y="9909727"/>
            <a:ext cx="6303584" cy="276999"/>
          </a:xfrm>
          <a:prstGeom prst="rect">
            <a:avLst/>
          </a:prstGeom>
        </p:spPr>
        <p:txBody>
          <a:bodyPr vert="horz" wrap="none" lIns="91440" tIns="45720" rIns="91440" bIns="45720" rtlCol="0" anchor="ctr">
            <a:spAutoFit/>
          </a:bodyPr>
          <a:lstStyle>
            <a:lvl1pPr algn="ctr">
              <a:defRPr sz="1200" b="1" i="0" u="none">
                <a:solidFill>
                  <a:srgbClr val="FF0000"/>
                </a:solidFill>
                <a:latin typeface="Arial" panose="020B0604020202020204" pitchFamily="34" charset="0"/>
                <a:cs typeface="Arial" panose="020B0604020202020204" pitchFamily="34" charset="0"/>
              </a:defRPr>
            </a:lvl1pPr>
          </a:lstStyle>
          <a:p>
            <a:r>
              <a:rPr lang="en-GB" dirty="0"/>
              <a:t>REEFED.EDU.AU                 CARE – LEARN – ACT – SHARE = STEWARDS                                                                                  </a:t>
            </a:r>
            <a:endParaRPr lang="en-AU" dirty="0"/>
          </a:p>
        </p:txBody>
      </p:sp>
      <p:sp>
        <p:nvSpPr>
          <p:cNvPr id="7" name="Slide Number Placeholder 5">
            <a:extLst>
              <a:ext uri="{FF2B5EF4-FFF2-40B4-BE49-F238E27FC236}">
                <a16:creationId xmlns:a16="http://schemas.microsoft.com/office/drawing/2014/main" id="{5DCE47A8-8371-7ECE-7ACF-C07308718455}"/>
              </a:ext>
            </a:extLst>
          </p:cNvPr>
          <p:cNvSpPr>
            <a:spLocks noGrp="1"/>
          </p:cNvSpPr>
          <p:nvPr>
            <p:ph type="sldNum" sz="quarter" idx="4"/>
          </p:nvPr>
        </p:nvSpPr>
        <p:spPr>
          <a:xfrm>
            <a:off x="1260258" y="9909727"/>
            <a:ext cx="661117" cy="569240"/>
          </a:xfrm>
          <a:prstGeom prst="rect">
            <a:avLst/>
          </a:prstGeom>
        </p:spPr>
        <p:txBody>
          <a:bodyPr vert="horz" lIns="91440" tIns="45720" rIns="91440" bIns="45720" rtlCol="0" anchor="ctr"/>
          <a:lstStyle>
            <a:lvl1pPr algn="l">
              <a:defRPr sz="1100">
                <a:solidFill>
                  <a:schemeClr val="tx1"/>
                </a:solidFill>
                <a:latin typeface="Clarity City" pitchFamily="2" charset="77"/>
                <a:cs typeface="Arial" panose="020B0604020202020204" pitchFamily="34" charset="0"/>
              </a:defRPr>
            </a:lvl1pPr>
          </a:lstStyle>
          <a:p>
            <a:fld id="{519795C9-6870-B84A-9C9C-F83EB03125A5}" type="slidenum">
              <a:rPr lang="en-US" smtClean="0"/>
              <a:pPr/>
              <a:t>‹#›</a:t>
            </a:fld>
            <a:endParaRPr lang="en-US" dirty="0"/>
          </a:p>
        </p:txBody>
      </p:sp>
    </p:spTree>
    <p:extLst>
      <p:ext uri="{BB962C8B-B14F-4D97-AF65-F5344CB8AC3E}">
        <p14:creationId xmlns:p14="http://schemas.microsoft.com/office/powerpoint/2010/main" val="680673890"/>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9. Content 3 column">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7EB6DB2F-9AFA-D26F-A3EB-FBBBE476D27F}"/>
              </a:ext>
            </a:extLst>
          </p:cNvPr>
          <p:cNvSpPr>
            <a:spLocks noGrp="1"/>
          </p:cNvSpPr>
          <p:nvPr>
            <p:ph sz="half" idx="13"/>
          </p:nvPr>
        </p:nvSpPr>
        <p:spPr>
          <a:xfrm>
            <a:off x="1260256" y="2915499"/>
            <a:ext cx="5325096" cy="671455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6" name="Content Placeholder 2">
            <a:extLst>
              <a:ext uri="{FF2B5EF4-FFF2-40B4-BE49-F238E27FC236}">
                <a16:creationId xmlns:a16="http://schemas.microsoft.com/office/drawing/2014/main" id="{E77E7416-B4B0-DF91-1349-FA96543AE44F}"/>
              </a:ext>
            </a:extLst>
          </p:cNvPr>
          <p:cNvSpPr>
            <a:spLocks noGrp="1"/>
          </p:cNvSpPr>
          <p:nvPr>
            <p:ph sz="half" idx="14"/>
          </p:nvPr>
        </p:nvSpPr>
        <p:spPr>
          <a:xfrm>
            <a:off x="12509588" y="2915499"/>
            <a:ext cx="5325096" cy="671455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7" name="Content Placeholder 2">
            <a:extLst>
              <a:ext uri="{FF2B5EF4-FFF2-40B4-BE49-F238E27FC236}">
                <a16:creationId xmlns:a16="http://schemas.microsoft.com/office/drawing/2014/main" id="{945D3FD3-03CE-BB89-0C0B-8F3F3CB98C5B}"/>
              </a:ext>
            </a:extLst>
          </p:cNvPr>
          <p:cNvSpPr>
            <a:spLocks noGrp="1"/>
          </p:cNvSpPr>
          <p:nvPr>
            <p:ph sz="half" idx="15"/>
          </p:nvPr>
        </p:nvSpPr>
        <p:spPr>
          <a:xfrm>
            <a:off x="6869426" y="2915499"/>
            <a:ext cx="5325096" cy="671455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8" name="Title 1">
            <a:extLst>
              <a:ext uri="{FF2B5EF4-FFF2-40B4-BE49-F238E27FC236}">
                <a16:creationId xmlns:a16="http://schemas.microsoft.com/office/drawing/2014/main" id="{6D00CD4B-ECE3-E3B8-F099-9A00A1CEBCC7}"/>
              </a:ext>
            </a:extLst>
          </p:cNvPr>
          <p:cNvSpPr>
            <a:spLocks noGrp="1"/>
          </p:cNvSpPr>
          <p:nvPr>
            <p:ph type="title" hasCustomPrompt="1"/>
          </p:nvPr>
        </p:nvSpPr>
        <p:spPr>
          <a:xfrm>
            <a:off x="1260257" y="569241"/>
            <a:ext cx="16558935" cy="2066590"/>
          </a:xfrm>
        </p:spPr>
        <p:txBody>
          <a:bodyPr lIns="90000" anchor="b" anchorCtr="0"/>
          <a:lstStyle/>
          <a:p>
            <a:br>
              <a:rPr lang="en-GB"/>
            </a:br>
            <a:br>
              <a:rPr lang="en-GB"/>
            </a:br>
            <a:r>
              <a:rPr lang="en-GB"/>
              <a:t>CLICK TO EDIT MASTER TITLE STYLE</a:t>
            </a:r>
            <a:endParaRPr lang="en-US"/>
          </a:p>
        </p:txBody>
      </p:sp>
      <p:sp>
        <p:nvSpPr>
          <p:cNvPr id="2" name="Footer Placeholder 4">
            <a:extLst>
              <a:ext uri="{FF2B5EF4-FFF2-40B4-BE49-F238E27FC236}">
                <a16:creationId xmlns:a16="http://schemas.microsoft.com/office/drawing/2014/main" id="{5BA15E57-0FD0-3479-AFA3-4AF404CD776A}"/>
              </a:ext>
            </a:extLst>
          </p:cNvPr>
          <p:cNvSpPr>
            <a:spLocks noGrp="1"/>
          </p:cNvSpPr>
          <p:nvPr>
            <p:ph type="ftr" sz="quarter" idx="3"/>
          </p:nvPr>
        </p:nvSpPr>
        <p:spPr>
          <a:xfrm>
            <a:off x="6351777" y="9909727"/>
            <a:ext cx="6303584" cy="276999"/>
          </a:xfrm>
          <a:prstGeom prst="rect">
            <a:avLst/>
          </a:prstGeom>
        </p:spPr>
        <p:txBody>
          <a:bodyPr vert="horz" wrap="none" lIns="91440" tIns="45720" rIns="91440" bIns="45720" rtlCol="0" anchor="ctr">
            <a:spAutoFit/>
          </a:bodyPr>
          <a:lstStyle>
            <a:lvl1pPr algn="ctr">
              <a:defRPr sz="1200" b="1" i="0" u="none">
                <a:solidFill>
                  <a:srgbClr val="FF0000"/>
                </a:solidFill>
                <a:latin typeface="Arial" panose="020B0604020202020204" pitchFamily="34" charset="0"/>
                <a:cs typeface="Arial" panose="020B0604020202020204" pitchFamily="34" charset="0"/>
              </a:defRPr>
            </a:lvl1pPr>
          </a:lstStyle>
          <a:p>
            <a:r>
              <a:rPr lang="en-GB" dirty="0"/>
              <a:t>REEFED.EDU.AU                 CARE – LEARN – ACT – SHARE = STEWARDS                                                                                  </a:t>
            </a:r>
            <a:endParaRPr lang="en-AU" dirty="0"/>
          </a:p>
        </p:txBody>
      </p:sp>
      <p:sp>
        <p:nvSpPr>
          <p:cNvPr id="3" name="Slide Number Placeholder 5">
            <a:extLst>
              <a:ext uri="{FF2B5EF4-FFF2-40B4-BE49-F238E27FC236}">
                <a16:creationId xmlns:a16="http://schemas.microsoft.com/office/drawing/2014/main" id="{DD73720B-43D5-B0F2-4173-572F5A4E26D2}"/>
              </a:ext>
            </a:extLst>
          </p:cNvPr>
          <p:cNvSpPr>
            <a:spLocks noGrp="1"/>
          </p:cNvSpPr>
          <p:nvPr>
            <p:ph type="sldNum" sz="quarter" idx="4"/>
          </p:nvPr>
        </p:nvSpPr>
        <p:spPr>
          <a:xfrm>
            <a:off x="1260258" y="9909727"/>
            <a:ext cx="661117" cy="569240"/>
          </a:xfrm>
          <a:prstGeom prst="rect">
            <a:avLst/>
          </a:prstGeom>
        </p:spPr>
        <p:txBody>
          <a:bodyPr vert="horz" lIns="91440" tIns="45720" rIns="91440" bIns="45720" rtlCol="0" anchor="ctr"/>
          <a:lstStyle>
            <a:lvl1pPr algn="l">
              <a:defRPr sz="1100">
                <a:solidFill>
                  <a:schemeClr val="tx1"/>
                </a:solidFill>
                <a:latin typeface="Clarity City" pitchFamily="2" charset="77"/>
                <a:cs typeface="Arial" panose="020B0604020202020204" pitchFamily="34" charset="0"/>
              </a:defRPr>
            </a:lvl1pPr>
          </a:lstStyle>
          <a:p>
            <a:fld id="{519795C9-6870-B84A-9C9C-F83EB03125A5}" type="slidenum">
              <a:rPr lang="en-US" smtClean="0"/>
              <a:pPr/>
              <a:t>‹#›</a:t>
            </a:fld>
            <a:endParaRPr lang="en-US" dirty="0"/>
          </a:p>
        </p:txBody>
      </p:sp>
    </p:spTree>
    <p:extLst>
      <p:ext uri="{BB962C8B-B14F-4D97-AF65-F5344CB8AC3E}">
        <p14:creationId xmlns:p14="http://schemas.microsoft.com/office/powerpoint/2010/main" val="1403250502"/>
      </p:ext>
    </p:extLst>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0. Content only">
    <p:spTree>
      <p:nvGrpSpPr>
        <p:cNvPr id="1" name=""/>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D5C179B3-4D41-27E0-B9C9-15D63A4B6719}"/>
              </a:ext>
            </a:extLst>
          </p:cNvPr>
          <p:cNvSpPr>
            <a:spLocks noGrp="1"/>
          </p:cNvSpPr>
          <p:nvPr>
            <p:ph sz="quarter" idx="10"/>
          </p:nvPr>
        </p:nvSpPr>
        <p:spPr>
          <a:xfrm>
            <a:off x="1260258" y="573330"/>
            <a:ext cx="16558935" cy="9049302"/>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3" name="Slide Number Placeholder 5">
            <a:extLst>
              <a:ext uri="{FF2B5EF4-FFF2-40B4-BE49-F238E27FC236}">
                <a16:creationId xmlns:a16="http://schemas.microsoft.com/office/drawing/2014/main" id="{7D96CE1D-D036-45EA-D278-56005D49902B}"/>
              </a:ext>
            </a:extLst>
          </p:cNvPr>
          <p:cNvSpPr>
            <a:spLocks noGrp="1"/>
          </p:cNvSpPr>
          <p:nvPr>
            <p:ph type="sldNum" sz="quarter" idx="4"/>
          </p:nvPr>
        </p:nvSpPr>
        <p:spPr>
          <a:xfrm>
            <a:off x="1260258" y="9909727"/>
            <a:ext cx="661117" cy="569240"/>
          </a:xfrm>
          <a:prstGeom prst="rect">
            <a:avLst/>
          </a:prstGeom>
        </p:spPr>
        <p:txBody>
          <a:bodyPr vert="horz" lIns="91440" tIns="45720" rIns="91440" bIns="45720" rtlCol="0" anchor="ctr"/>
          <a:lstStyle>
            <a:lvl1pPr algn="l">
              <a:defRPr sz="1100">
                <a:solidFill>
                  <a:schemeClr val="tx1"/>
                </a:solidFill>
                <a:latin typeface="Clarity City" pitchFamily="2" charset="77"/>
                <a:cs typeface="Arial" panose="020B0604020202020204" pitchFamily="34" charset="0"/>
              </a:defRPr>
            </a:lvl1pPr>
          </a:lstStyle>
          <a:p>
            <a:fld id="{519795C9-6870-B84A-9C9C-F83EB03125A5}" type="slidenum">
              <a:rPr lang="en-US" smtClean="0"/>
              <a:pPr/>
              <a:t>‹#›</a:t>
            </a:fld>
            <a:endParaRPr lang="en-US" dirty="0"/>
          </a:p>
        </p:txBody>
      </p:sp>
    </p:spTree>
    <p:extLst>
      <p:ext uri="{BB962C8B-B14F-4D97-AF65-F5344CB8AC3E}">
        <p14:creationId xmlns:p14="http://schemas.microsoft.com/office/powerpoint/2010/main" val="2622881609"/>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1. Back Cover">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C2A942F-DCB1-0C83-3969-42839084495D}"/>
              </a:ext>
            </a:extLst>
          </p:cNvPr>
          <p:cNvPicPr>
            <a:picLocks noChangeAspect="1"/>
          </p:cNvPicPr>
          <p:nvPr userDrawn="1"/>
        </p:nvPicPr>
        <p:blipFill>
          <a:blip r:embed="rId2"/>
          <a:srcRect/>
          <a:stretch/>
        </p:blipFill>
        <p:spPr>
          <a:xfrm>
            <a:off x="-15493" y="-8716"/>
            <a:ext cx="19022628" cy="10700526"/>
          </a:xfrm>
          <a:prstGeom prst="rect">
            <a:avLst/>
          </a:prstGeom>
        </p:spPr>
      </p:pic>
      <p:sp>
        <p:nvSpPr>
          <p:cNvPr id="6" name="Text Placeholder 7">
            <a:extLst>
              <a:ext uri="{FF2B5EF4-FFF2-40B4-BE49-F238E27FC236}">
                <a16:creationId xmlns:a16="http://schemas.microsoft.com/office/drawing/2014/main" id="{1B54FF08-513A-AFAE-8DF0-FEC4C2D9875C}"/>
              </a:ext>
            </a:extLst>
          </p:cNvPr>
          <p:cNvSpPr>
            <a:spLocks noGrp="1"/>
          </p:cNvSpPr>
          <p:nvPr>
            <p:ph type="body" sz="quarter" idx="11"/>
          </p:nvPr>
        </p:nvSpPr>
        <p:spPr>
          <a:xfrm>
            <a:off x="1231096" y="5775606"/>
            <a:ext cx="7878699" cy="1737420"/>
          </a:xfrm>
        </p:spPr>
        <p:txBody>
          <a:bodyPr>
            <a:normAutofit/>
          </a:bodyPr>
          <a:lstStyle>
            <a:lvl1pPr marL="0" indent="0">
              <a:buNone/>
              <a:defRPr sz="1400">
                <a:solidFill>
                  <a:schemeClr val="bg1"/>
                </a:solidFill>
              </a:defRPr>
            </a:lvl1pPr>
            <a:lvl2pPr marL="321457" indent="0">
              <a:buNone/>
              <a:defRPr>
                <a:solidFill>
                  <a:schemeClr val="bg1"/>
                </a:solidFill>
              </a:defRPr>
            </a:lvl2pPr>
            <a:lvl3pPr marL="642914" indent="0">
              <a:buNone/>
              <a:defRPr>
                <a:solidFill>
                  <a:schemeClr val="bg1"/>
                </a:solidFill>
              </a:defRPr>
            </a:lvl3pPr>
            <a:lvl4pPr marL="964372" indent="0">
              <a:buNone/>
              <a:defRPr>
                <a:solidFill>
                  <a:schemeClr val="bg1"/>
                </a:solidFill>
              </a:defRPr>
            </a:lvl4pPr>
            <a:lvl5pPr marL="1285829" indent="0">
              <a:buNone/>
              <a:defRPr>
                <a:solidFill>
                  <a:schemeClr val="bg1"/>
                </a:solidFill>
              </a:defRPr>
            </a:lvl5pPr>
          </a:lstStyle>
          <a:p>
            <a:pPr lvl="0"/>
            <a:r>
              <a:rPr lang="en-GB"/>
              <a:t>Click to edit Master text styles</a:t>
            </a:r>
          </a:p>
        </p:txBody>
      </p:sp>
      <p:sp>
        <p:nvSpPr>
          <p:cNvPr id="2" name="Footer Placeholder 1">
            <a:extLst>
              <a:ext uri="{FF2B5EF4-FFF2-40B4-BE49-F238E27FC236}">
                <a16:creationId xmlns:a16="http://schemas.microsoft.com/office/drawing/2014/main" id="{2C6E5C0F-4EA0-41C1-265E-1555AFAA0218}"/>
              </a:ext>
            </a:extLst>
          </p:cNvPr>
          <p:cNvSpPr>
            <a:spLocks noGrp="1"/>
          </p:cNvSpPr>
          <p:nvPr>
            <p:ph type="ftr" sz="quarter" idx="12"/>
          </p:nvPr>
        </p:nvSpPr>
        <p:spPr>
          <a:xfrm>
            <a:off x="6351777" y="9909727"/>
            <a:ext cx="6303584" cy="276999"/>
          </a:xfrm>
          <a:prstGeom prst="rect">
            <a:avLst/>
          </a:prstGeom>
        </p:spPr>
        <p:txBody>
          <a:bodyPr wrap="none">
            <a:spAutoFit/>
          </a:bodyPr>
          <a:lstStyle>
            <a:lvl1pPr algn="ctr">
              <a:defRPr sz="1200" b="1" i="0" u="none">
                <a:solidFill>
                  <a:srgbClr val="FF0000"/>
                </a:solidFill>
                <a:latin typeface="Arial" panose="020B0604020202020204" pitchFamily="34" charset="0"/>
              </a:defRPr>
            </a:lvl1pPr>
          </a:lstStyle>
          <a:p>
            <a:r>
              <a:rPr lang="en-GB" dirty="0"/>
              <a:t>REEFED.EDU.AU                 CARE – LEARN – ACT – SHARE = STEWARDS                                                                                  </a:t>
            </a:r>
            <a:endParaRPr lang="en-AU" dirty="0"/>
          </a:p>
        </p:txBody>
      </p:sp>
      <p:sp>
        <p:nvSpPr>
          <p:cNvPr id="3" name="Slide Number Placeholder 2">
            <a:extLst>
              <a:ext uri="{FF2B5EF4-FFF2-40B4-BE49-F238E27FC236}">
                <a16:creationId xmlns:a16="http://schemas.microsoft.com/office/drawing/2014/main" id="{015EAC5B-FA16-675C-A0F9-6E6AE9CB08B4}"/>
              </a:ext>
            </a:extLst>
          </p:cNvPr>
          <p:cNvSpPr>
            <a:spLocks noGrp="1"/>
          </p:cNvSpPr>
          <p:nvPr>
            <p:ph type="sldNum" sz="quarter" idx="13"/>
          </p:nvPr>
        </p:nvSpPr>
        <p:spPr/>
        <p:txBody>
          <a:bodyPr/>
          <a:lstStyle/>
          <a:p>
            <a:fld id="{519795C9-6870-B84A-9C9C-F83EB03125A5}" type="slidenum">
              <a:rPr lang="en-US" smtClean="0"/>
              <a:pPr/>
              <a:t>‹#›</a:t>
            </a:fld>
            <a:endParaRPr lang="en-US" dirty="0"/>
          </a:p>
        </p:txBody>
      </p:sp>
    </p:spTree>
    <p:extLst>
      <p:ext uri="{BB962C8B-B14F-4D97-AF65-F5344CB8AC3E}">
        <p14:creationId xmlns:p14="http://schemas.microsoft.com/office/powerpoint/2010/main" val="4108638948"/>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AU" dirty="0"/>
          </a:p>
        </p:txBody>
      </p:sp>
      <p:sp>
        <p:nvSpPr>
          <p:cNvPr id="5" name="Footer Placeholder 4"/>
          <p:cNvSpPr>
            <a:spLocks noGrp="1"/>
          </p:cNvSpPr>
          <p:nvPr>
            <p:ph type="ftr" sz="quarter" idx="11"/>
          </p:nvPr>
        </p:nvSpPr>
        <p:spPr>
          <a:xfrm>
            <a:off x="6351777" y="9909727"/>
            <a:ext cx="6303584" cy="276999"/>
          </a:xfrm>
          <a:prstGeom prst="rect">
            <a:avLst/>
          </a:prstGeom>
        </p:spPr>
        <p:txBody>
          <a:bodyPr wrap="none">
            <a:spAutoFit/>
          </a:bodyPr>
          <a:lstStyle>
            <a:lvl1pPr algn="ctr">
              <a:defRPr sz="1200" b="1" i="0" u="none">
                <a:solidFill>
                  <a:srgbClr val="FF0000"/>
                </a:solidFill>
                <a:latin typeface="Arial" panose="020B0604020202020204" pitchFamily="34" charset="0"/>
              </a:defRPr>
            </a:lvl1pPr>
          </a:lstStyle>
          <a:p>
            <a:pPr>
              <a:defRPr/>
            </a:pPr>
            <a:r>
              <a:rPr lang="en-GB" dirty="0"/>
              <a:t>REEFED.EDU.AU                 CARE – LEARN – ACT – SHARE = STEWARDS                                                                                  </a:t>
            </a:r>
            <a:endParaRPr lang="en-AU" dirty="0"/>
          </a:p>
        </p:txBody>
      </p:sp>
      <p:sp>
        <p:nvSpPr>
          <p:cNvPr id="6" name="Slide Number Placeholder 5"/>
          <p:cNvSpPr>
            <a:spLocks noGrp="1"/>
          </p:cNvSpPr>
          <p:nvPr>
            <p:ph type="sldNum" sz="quarter" idx="12"/>
          </p:nvPr>
        </p:nvSpPr>
        <p:spPr/>
        <p:txBody>
          <a:bodyPr/>
          <a:lstStyle/>
          <a:p>
            <a:pPr>
              <a:defRPr/>
            </a:pPr>
            <a:fld id="{C4EEE1BD-A06D-4F25-8834-7D33E85EFCF8}" type="slidenum">
              <a:rPr lang="en-AU" smtClean="0"/>
              <a:pPr>
                <a:defRPr/>
              </a:pPr>
              <a:t>‹#›</a:t>
            </a:fld>
            <a:endParaRPr lang="en-AU" dirty="0"/>
          </a:p>
        </p:txBody>
      </p:sp>
    </p:spTree>
    <p:extLst>
      <p:ext uri="{BB962C8B-B14F-4D97-AF65-F5344CB8AC3E}">
        <p14:creationId xmlns:p14="http://schemas.microsoft.com/office/powerpoint/2010/main" val="452644411"/>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10. Content only">
    <p:spTree>
      <p:nvGrpSpPr>
        <p:cNvPr id="1" name=""/>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D5C179B3-4D41-27E0-B9C9-15D63A4B6719}"/>
              </a:ext>
            </a:extLst>
          </p:cNvPr>
          <p:cNvSpPr>
            <a:spLocks noGrp="1"/>
          </p:cNvSpPr>
          <p:nvPr>
            <p:ph sz="quarter" idx="10"/>
          </p:nvPr>
        </p:nvSpPr>
        <p:spPr>
          <a:xfrm>
            <a:off x="1260258" y="573330"/>
            <a:ext cx="16558935" cy="9049302"/>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 name="Footer Placeholder 4">
            <a:extLst>
              <a:ext uri="{FF2B5EF4-FFF2-40B4-BE49-F238E27FC236}">
                <a16:creationId xmlns:a16="http://schemas.microsoft.com/office/drawing/2014/main" id="{B3321382-0404-9E62-45D7-2DD8A531C7C4}"/>
              </a:ext>
            </a:extLst>
          </p:cNvPr>
          <p:cNvSpPr>
            <a:spLocks noGrp="1"/>
          </p:cNvSpPr>
          <p:nvPr>
            <p:ph type="ftr" sz="quarter" idx="3"/>
          </p:nvPr>
        </p:nvSpPr>
        <p:spPr>
          <a:xfrm>
            <a:off x="6351777" y="9909727"/>
            <a:ext cx="6303584" cy="276999"/>
          </a:xfrm>
          <a:prstGeom prst="rect">
            <a:avLst/>
          </a:prstGeom>
        </p:spPr>
        <p:txBody>
          <a:bodyPr vert="horz" wrap="none" lIns="91440" tIns="45720" rIns="91440" bIns="45720" rtlCol="0" anchor="ctr">
            <a:spAutoFit/>
          </a:bodyPr>
          <a:lstStyle>
            <a:lvl1pPr algn="ctr">
              <a:defRPr sz="1200" b="1" i="0" u="none">
                <a:solidFill>
                  <a:srgbClr val="FF0000"/>
                </a:solidFill>
                <a:latin typeface="Arial" panose="020B0604020202020204" pitchFamily="34" charset="0"/>
                <a:cs typeface="Arial" panose="020B0604020202020204" pitchFamily="34" charset="0"/>
              </a:defRPr>
            </a:lvl1pPr>
          </a:lstStyle>
          <a:p>
            <a:r>
              <a:rPr lang="en-GB" dirty="0"/>
              <a:t>REEFED.EDU.AU                 CARE – LEARN – ACT – SHARE = STEWARDS                                                                                  </a:t>
            </a:r>
            <a:endParaRPr lang="en-AU" dirty="0"/>
          </a:p>
        </p:txBody>
      </p:sp>
      <p:sp>
        <p:nvSpPr>
          <p:cNvPr id="3" name="Slide Number Placeholder 5">
            <a:extLst>
              <a:ext uri="{FF2B5EF4-FFF2-40B4-BE49-F238E27FC236}">
                <a16:creationId xmlns:a16="http://schemas.microsoft.com/office/drawing/2014/main" id="{7D96CE1D-D036-45EA-D278-56005D49902B}"/>
              </a:ext>
            </a:extLst>
          </p:cNvPr>
          <p:cNvSpPr>
            <a:spLocks noGrp="1"/>
          </p:cNvSpPr>
          <p:nvPr>
            <p:ph type="sldNum" sz="quarter" idx="4"/>
          </p:nvPr>
        </p:nvSpPr>
        <p:spPr>
          <a:xfrm>
            <a:off x="1260258" y="9909727"/>
            <a:ext cx="661117" cy="569240"/>
          </a:xfrm>
          <a:prstGeom prst="rect">
            <a:avLst/>
          </a:prstGeom>
        </p:spPr>
        <p:txBody>
          <a:bodyPr vert="horz" lIns="91440" tIns="45720" rIns="91440" bIns="45720" rtlCol="0" anchor="ctr"/>
          <a:lstStyle>
            <a:lvl1pPr algn="l">
              <a:defRPr sz="1364">
                <a:solidFill>
                  <a:schemeClr val="tx1"/>
                </a:solidFill>
                <a:latin typeface="Clarity City" pitchFamily="2" charset="77"/>
                <a:cs typeface="Arial" panose="020B0604020202020204" pitchFamily="34" charset="0"/>
              </a:defRPr>
            </a:lvl1pPr>
          </a:lstStyle>
          <a:p>
            <a:fld id="{519795C9-6870-B84A-9C9C-F83EB03125A5}" type="slidenum">
              <a:rPr lang="en-US" smtClean="0"/>
              <a:pPr/>
              <a:t>‹#›</a:t>
            </a:fld>
            <a:endParaRPr lang="en-US" dirty="0"/>
          </a:p>
        </p:txBody>
      </p:sp>
    </p:spTree>
    <p:extLst>
      <p:ext uri="{BB962C8B-B14F-4D97-AF65-F5344CB8AC3E}">
        <p14:creationId xmlns:p14="http://schemas.microsoft.com/office/powerpoint/2010/main" val="1507702934"/>
      </p:ext>
    </p:extLst>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11. Back Cover">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C2A942F-DCB1-0C83-3969-42839084495D}"/>
              </a:ext>
            </a:extLst>
          </p:cNvPr>
          <p:cNvPicPr>
            <a:picLocks noChangeAspect="1"/>
          </p:cNvPicPr>
          <p:nvPr userDrawn="1"/>
        </p:nvPicPr>
        <p:blipFill>
          <a:blip r:embed="rId2"/>
          <a:srcRect/>
          <a:stretch/>
        </p:blipFill>
        <p:spPr>
          <a:xfrm>
            <a:off x="-15493" y="-8716"/>
            <a:ext cx="19022628" cy="10700526"/>
          </a:xfrm>
          <a:prstGeom prst="rect">
            <a:avLst/>
          </a:prstGeom>
        </p:spPr>
      </p:pic>
      <p:sp>
        <p:nvSpPr>
          <p:cNvPr id="5" name="Title 1">
            <a:extLst>
              <a:ext uri="{FF2B5EF4-FFF2-40B4-BE49-F238E27FC236}">
                <a16:creationId xmlns:a16="http://schemas.microsoft.com/office/drawing/2014/main" id="{B5CECA9C-1D8B-3E76-B76B-2298C3E25FE6}"/>
              </a:ext>
            </a:extLst>
          </p:cNvPr>
          <p:cNvSpPr>
            <a:spLocks noGrp="1"/>
          </p:cNvSpPr>
          <p:nvPr>
            <p:ph type="title" hasCustomPrompt="1"/>
          </p:nvPr>
        </p:nvSpPr>
        <p:spPr>
          <a:xfrm>
            <a:off x="1232332" y="3477149"/>
            <a:ext cx="7878699" cy="2067363"/>
          </a:xfrm>
        </p:spPr>
        <p:txBody>
          <a:bodyPr/>
          <a:lstStyle>
            <a:lvl1pPr>
              <a:defRPr sz="9354" b="1" i="0">
                <a:solidFill>
                  <a:schemeClr val="bg1"/>
                </a:solidFill>
                <a:latin typeface="Clarity City" pitchFamily="2" charset="77"/>
                <a:cs typeface="Arial" panose="020B0604020202020204" pitchFamily="34" charset="0"/>
              </a:defRPr>
            </a:lvl1pPr>
          </a:lstStyle>
          <a:p>
            <a:br>
              <a:rPr lang="en-GB"/>
            </a:br>
            <a:r>
              <a:rPr lang="en-GB"/>
              <a:t>THANK YOU</a:t>
            </a:r>
            <a:endParaRPr lang="en-US"/>
          </a:p>
        </p:txBody>
      </p:sp>
      <p:sp>
        <p:nvSpPr>
          <p:cNvPr id="6" name="Text Placeholder 7">
            <a:extLst>
              <a:ext uri="{FF2B5EF4-FFF2-40B4-BE49-F238E27FC236}">
                <a16:creationId xmlns:a16="http://schemas.microsoft.com/office/drawing/2014/main" id="{1B54FF08-513A-AFAE-8DF0-FEC4C2D9875C}"/>
              </a:ext>
            </a:extLst>
          </p:cNvPr>
          <p:cNvSpPr>
            <a:spLocks noGrp="1"/>
          </p:cNvSpPr>
          <p:nvPr>
            <p:ph type="body" sz="quarter" idx="11"/>
          </p:nvPr>
        </p:nvSpPr>
        <p:spPr>
          <a:xfrm>
            <a:off x="1231096" y="5775606"/>
            <a:ext cx="7878699" cy="1737420"/>
          </a:xfrm>
        </p:spPr>
        <p:txBody>
          <a:bodyPr>
            <a:normAutofit/>
          </a:bodyPr>
          <a:lstStyle>
            <a:lvl1pPr marL="0" indent="0">
              <a:buNone/>
              <a:defRPr sz="2183">
                <a:solidFill>
                  <a:schemeClr val="bg1"/>
                </a:solidFill>
              </a:defRPr>
            </a:lvl1pPr>
            <a:lvl2pPr marL="501151" indent="0">
              <a:buNone/>
              <a:defRPr>
                <a:solidFill>
                  <a:schemeClr val="bg1"/>
                </a:solidFill>
              </a:defRPr>
            </a:lvl2pPr>
            <a:lvl3pPr marL="1002303" indent="0">
              <a:buNone/>
              <a:defRPr>
                <a:solidFill>
                  <a:schemeClr val="bg1"/>
                </a:solidFill>
              </a:defRPr>
            </a:lvl3pPr>
            <a:lvl4pPr marL="1503456" indent="0">
              <a:buNone/>
              <a:defRPr>
                <a:solidFill>
                  <a:schemeClr val="bg1"/>
                </a:solidFill>
              </a:defRPr>
            </a:lvl4pPr>
            <a:lvl5pPr marL="2004607" indent="0">
              <a:buNone/>
              <a:defRPr>
                <a:solidFill>
                  <a:schemeClr val="bg1"/>
                </a:solidFill>
              </a:defRPr>
            </a:lvl5pPr>
          </a:lstStyle>
          <a:p>
            <a:pPr lvl="0"/>
            <a:r>
              <a:rPr lang="en-GB"/>
              <a:t>Click to edit Master text styles</a:t>
            </a:r>
          </a:p>
        </p:txBody>
      </p:sp>
      <p:sp>
        <p:nvSpPr>
          <p:cNvPr id="2" name="Footer Placeholder 1">
            <a:extLst>
              <a:ext uri="{FF2B5EF4-FFF2-40B4-BE49-F238E27FC236}">
                <a16:creationId xmlns:a16="http://schemas.microsoft.com/office/drawing/2014/main" id="{2C6E5C0F-4EA0-41C1-265E-1555AFAA0218}"/>
              </a:ext>
            </a:extLst>
          </p:cNvPr>
          <p:cNvSpPr>
            <a:spLocks noGrp="1"/>
          </p:cNvSpPr>
          <p:nvPr>
            <p:ph type="ftr" sz="quarter" idx="12"/>
          </p:nvPr>
        </p:nvSpPr>
        <p:spPr>
          <a:xfrm>
            <a:off x="9873469" y="10004231"/>
            <a:ext cx="184730" cy="380232"/>
          </a:xfrm>
          <a:prstGeom prst="rect">
            <a:avLst/>
          </a:prstGeom>
        </p:spPr>
        <p:txBody>
          <a:bodyPr/>
          <a:lstStyle>
            <a:lvl1pPr algn="ctr">
              <a:defRPr sz="1871" b="1" i="0" u="none">
                <a:solidFill>
                  <a:srgbClr val="FF0000"/>
                </a:solidFill>
                <a:latin typeface="Arial" panose="020B0604020202020204" pitchFamily="34" charset="0"/>
              </a:defRPr>
            </a:lvl1pPr>
          </a:lstStyle>
          <a:p>
            <a:endParaRPr lang="en-AU" dirty="0"/>
          </a:p>
        </p:txBody>
      </p:sp>
    </p:spTree>
    <p:extLst>
      <p:ext uri="{BB962C8B-B14F-4D97-AF65-F5344CB8AC3E}">
        <p14:creationId xmlns:p14="http://schemas.microsoft.com/office/powerpoint/2010/main" val="3236536536"/>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425536" y="1749795"/>
            <a:ext cx="16156067" cy="3722335"/>
          </a:xfrm>
        </p:spPr>
        <p:txBody>
          <a:bodyPr anchor="b"/>
          <a:lstStyle>
            <a:lvl1pPr algn="ctr">
              <a:defRPr sz="9354"/>
            </a:lvl1pPr>
          </a:lstStyle>
          <a:p>
            <a:r>
              <a:rPr lang="en-GB"/>
              <a:t>Click to edit Master title style</a:t>
            </a:r>
            <a:endParaRPr lang="en-US"/>
          </a:p>
        </p:txBody>
      </p:sp>
      <p:sp>
        <p:nvSpPr>
          <p:cNvPr id="3" name="Subtitle 2"/>
          <p:cNvSpPr>
            <a:spLocks noGrp="1"/>
          </p:cNvSpPr>
          <p:nvPr>
            <p:ph type="subTitle" idx="1"/>
          </p:nvPr>
        </p:nvSpPr>
        <p:spPr>
          <a:xfrm>
            <a:off x="2375893" y="5615679"/>
            <a:ext cx="14255354" cy="2581379"/>
          </a:xfrm>
        </p:spPr>
        <p:txBody>
          <a:bodyPr/>
          <a:lstStyle>
            <a:lvl1pPr marL="0" indent="0" algn="ctr">
              <a:buNone/>
              <a:defRPr sz="3742"/>
            </a:lvl1pPr>
            <a:lvl2pPr marL="712768" indent="0" algn="ctr">
              <a:buNone/>
              <a:defRPr sz="3119"/>
            </a:lvl2pPr>
            <a:lvl3pPr marL="1425534" indent="0" algn="ctr">
              <a:buNone/>
              <a:defRPr sz="2806"/>
            </a:lvl3pPr>
            <a:lvl4pPr marL="2138301" indent="0" algn="ctr">
              <a:buNone/>
              <a:defRPr sz="2495"/>
            </a:lvl4pPr>
            <a:lvl5pPr marL="2851068" indent="0" algn="ctr">
              <a:buNone/>
              <a:defRPr sz="2495"/>
            </a:lvl5pPr>
            <a:lvl6pPr marL="3563835" indent="0" algn="ctr">
              <a:buNone/>
              <a:defRPr sz="2495"/>
            </a:lvl6pPr>
            <a:lvl7pPr marL="4276601" indent="0" algn="ctr">
              <a:buNone/>
              <a:defRPr sz="2495"/>
            </a:lvl7pPr>
            <a:lvl8pPr marL="4989369" indent="0" algn="ctr">
              <a:buNone/>
              <a:defRPr sz="2495"/>
            </a:lvl8pPr>
            <a:lvl9pPr marL="5702135" indent="0" algn="ctr">
              <a:buNone/>
              <a:defRPr sz="2495"/>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755AE1C8-AA20-4109-9A90-25DDE6760515}" type="datetimeFigureOut">
              <a:rPr lang="en-AU" smtClean="0"/>
              <a:t>4/11/2026</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9F060049-4209-4448-B157-38938864FCB2}" type="slidenum">
              <a:rPr lang="en-AU" smtClean="0"/>
              <a:t>‹#›</a:t>
            </a:fld>
            <a:endParaRPr lang="en-AU" dirty="0"/>
          </a:p>
        </p:txBody>
      </p:sp>
    </p:spTree>
    <p:extLst>
      <p:ext uri="{BB962C8B-B14F-4D97-AF65-F5344CB8AC3E}">
        <p14:creationId xmlns:p14="http://schemas.microsoft.com/office/powerpoint/2010/main" val="3453653911"/>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755AE1C8-AA20-4109-9A90-25DDE6760515}" type="datetimeFigureOut">
              <a:rPr lang="en-AU" smtClean="0"/>
              <a:t>4/11/2026</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9F060049-4209-4448-B157-38938864FCB2}" type="slidenum">
              <a:rPr lang="en-AU" smtClean="0"/>
              <a:t>‹#›</a:t>
            </a:fld>
            <a:endParaRPr lang="en-AU" dirty="0"/>
          </a:p>
        </p:txBody>
      </p:sp>
    </p:spTree>
    <p:extLst>
      <p:ext uri="{BB962C8B-B14F-4D97-AF65-F5344CB8AC3E}">
        <p14:creationId xmlns:p14="http://schemas.microsoft.com/office/powerpoint/2010/main" val="3787149798"/>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6843" y="2665531"/>
            <a:ext cx="16393657" cy="4447496"/>
          </a:xfrm>
        </p:spPr>
        <p:txBody>
          <a:bodyPr anchor="b"/>
          <a:lstStyle>
            <a:lvl1pPr>
              <a:defRPr sz="9354"/>
            </a:lvl1pPr>
          </a:lstStyle>
          <a:p>
            <a:r>
              <a:rPr lang="en-GB"/>
              <a:t>Click to edit Master title style</a:t>
            </a:r>
            <a:endParaRPr lang="en-US"/>
          </a:p>
        </p:txBody>
      </p:sp>
      <p:sp>
        <p:nvSpPr>
          <p:cNvPr id="3" name="Text Placeholder 2"/>
          <p:cNvSpPr>
            <a:spLocks noGrp="1"/>
          </p:cNvSpPr>
          <p:nvPr>
            <p:ph type="body" idx="1"/>
          </p:nvPr>
        </p:nvSpPr>
        <p:spPr>
          <a:xfrm>
            <a:off x="1296843" y="7155103"/>
            <a:ext cx="16393657" cy="2338833"/>
          </a:xfrm>
        </p:spPr>
        <p:txBody>
          <a:bodyPr/>
          <a:lstStyle>
            <a:lvl1pPr marL="0" indent="0">
              <a:buNone/>
              <a:defRPr sz="3742">
                <a:solidFill>
                  <a:schemeClr val="tx1">
                    <a:tint val="82000"/>
                  </a:schemeClr>
                </a:solidFill>
              </a:defRPr>
            </a:lvl1pPr>
            <a:lvl2pPr marL="712768" indent="0">
              <a:buNone/>
              <a:defRPr sz="3119">
                <a:solidFill>
                  <a:schemeClr val="tx1">
                    <a:tint val="82000"/>
                  </a:schemeClr>
                </a:solidFill>
              </a:defRPr>
            </a:lvl2pPr>
            <a:lvl3pPr marL="1425534" indent="0">
              <a:buNone/>
              <a:defRPr sz="2806">
                <a:solidFill>
                  <a:schemeClr val="tx1">
                    <a:tint val="82000"/>
                  </a:schemeClr>
                </a:solidFill>
              </a:defRPr>
            </a:lvl3pPr>
            <a:lvl4pPr marL="2138301" indent="0">
              <a:buNone/>
              <a:defRPr sz="2495">
                <a:solidFill>
                  <a:schemeClr val="tx1">
                    <a:tint val="82000"/>
                  </a:schemeClr>
                </a:solidFill>
              </a:defRPr>
            </a:lvl4pPr>
            <a:lvl5pPr marL="2851068" indent="0">
              <a:buNone/>
              <a:defRPr sz="2495">
                <a:solidFill>
                  <a:schemeClr val="tx1">
                    <a:tint val="82000"/>
                  </a:schemeClr>
                </a:solidFill>
              </a:defRPr>
            </a:lvl5pPr>
            <a:lvl6pPr marL="3563835" indent="0">
              <a:buNone/>
              <a:defRPr sz="2495">
                <a:solidFill>
                  <a:schemeClr val="tx1">
                    <a:tint val="82000"/>
                  </a:schemeClr>
                </a:solidFill>
              </a:defRPr>
            </a:lvl6pPr>
            <a:lvl7pPr marL="4276601" indent="0">
              <a:buNone/>
              <a:defRPr sz="2495">
                <a:solidFill>
                  <a:schemeClr val="tx1">
                    <a:tint val="82000"/>
                  </a:schemeClr>
                </a:solidFill>
              </a:defRPr>
            </a:lvl7pPr>
            <a:lvl8pPr marL="4989369" indent="0">
              <a:buNone/>
              <a:defRPr sz="2495">
                <a:solidFill>
                  <a:schemeClr val="tx1">
                    <a:tint val="82000"/>
                  </a:schemeClr>
                </a:solidFill>
              </a:defRPr>
            </a:lvl8pPr>
            <a:lvl9pPr marL="5702135" indent="0">
              <a:buNone/>
              <a:defRPr sz="2495">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755AE1C8-AA20-4109-9A90-25DDE6760515}" type="datetimeFigureOut">
              <a:rPr lang="en-AU" smtClean="0"/>
              <a:t>4/11/2026</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9F060049-4209-4448-B157-38938864FCB2}" type="slidenum">
              <a:rPr lang="en-AU" smtClean="0"/>
              <a:t>‹#›</a:t>
            </a:fld>
            <a:endParaRPr lang="en-AU" dirty="0"/>
          </a:p>
        </p:txBody>
      </p:sp>
    </p:spTree>
    <p:extLst>
      <p:ext uri="{BB962C8B-B14F-4D97-AF65-F5344CB8AC3E}">
        <p14:creationId xmlns:p14="http://schemas.microsoft.com/office/powerpoint/2010/main" val="412312881"/>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1306742" y="2846201"/>
            <a:ext cx="8078034" cy="678385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9622364" y="2846201"/>
            <a:ext cx="8078034" cy="678385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755AE1C8-AA20-4109-9A90-25DDE6760515}" type="datetimeFigureOut">
              <a:rPr lang="en-AU" smtClean="0"/>
              <a:t>4/11/2026</a:t>
            </a:fld>
            <a:endParaRPr lang="en-AU" dirty="0"/>
          </a:p>
        </p:txBody>
      </p:sp>
      <p:sp>
        <p:nvSpPr>
          <p:cNvPr id="6" name="Footer Placeholder 5"/>
          <p:cNvSpPr>
            <a:spLocks noGrp="1"/>
          </p:cNvSpPr>
          <p:nvPr>
            <p:ph type="ftr" sz="quarter" idx="11"/>
          </p:nvPr>
        </p:nvSpPr>
        <p:spPr/>
        <p:txBody>
          <a:bodyPr/>
          <a:lstStyle/>
          <a:p>
            <a:endParaRPr lang="en-AU" dirty="0"/>
          </a:p>
        </p:txBody>
      </p:sp>
      <p:sp>
        <p:nvSpPr>
          <p:cNvPr id="7" name="Slide Number Placeholder 6"/>
          <p:cNvSpPr>
            <a:spLocks noGrp="1"/>
          </p:cNvSpPr>
          <p:nvPr>
            <p:ph type="sldNum" sz="quarter" idx="12"/>
          </p:nvPr>
        </p:nvSpPr>
        <p:spPr/>
        <p:txBody>
          <a:bodyPr/>
          <a:lstStyle/>
          <a:p>
            <a:fld id="{9F060049-4209-4448-B157-38938864FCB2}" type="slidenum">
              <a:rPr lang="en-AU" smtClean="0"/>
              <a:t>‹#›</a:t>
            </a:fld>
            <a:endParaRPr lang="en-AU" dirty="0"/>
          </a:p>
        </p:txBody>
      </p:sp>
    </p:spTree>
    <p:extLst>
      <p:ext uri="{BB962C8B-B14F-4D97-AF65-F5344CB8AC3E}">
        <p14:creationId xmlns:p14="http://schemas.microsoft.com/office/powerpoint/2010/main" val="866368449"/>
      </p:ext>
    </p:extLst>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09218" y="569242"/>
            <a:ext cx="16393657" cy="2066590"/>
          </a:xfrm>
        </p:spPr>
        <p:txBody>
          <a:bodyPr/>
          <a:lstStyle/>
          <a:p>
            <a:r>
              <a:rPr lang="en-GB"/>
              <a:t>Click to edit Master title style</a:t>
            </a:r>
            <a:endParaRPr lang="en-US"/>
          </a:p>
        </p:txBody>
      </p:sp>
      <p:sp>
        <p:nvSpPr>
          <p:cNvPr id="3" name="Text Placeholder 2"/>
          <p:cNvSpPr>
            <a:spLocks noGrp="1"/>
          </p:cNvSpPr>
          <p:nvPr>
            <p:ph type="body" idx="1"/>
          </p:nvPr>
        </p:nvSpPr>
        <p:spPr>
          <a:xfrm>
            <a:off x="1309220" y="2620980"/>
            <a:ext cx="8040908" cy="1284501"/>
          </a:xfrm>
        </p:spPr>
        <p:txBody>
          <a:bodyPr anchor="b"/>
          <a:lstStyle>
            <a:lvl1pPr marL="0" indent="0">
              <a:buNone/>
              <a:defRPr sz="3742" b="1"/>
            </a:lvl1pPr>
            <a:lvl2pPr marL="712768" indent="0">
              <a:buNone/>
              <a:defRPr sz="3119" b="1"/>
            </a:lvl2pPr>
            <a:lvl3pPr marL="1425534" indent="0">
              <a:buNone/>
              <a:defRPr sz="2806" b="1"/>
            </a:lvl3pPr>
            <a:lvl4pPr marL="2138301" indent="0">
              <a:buNone/>
              <a:defRPr sz="2495" b="1"/>
            </a:lvl4pPr>
            <a:lvl5pPr marL="2851068" indent="0">
              <a:buNone/>
              <a:defRPr sz="2495" b="1"/>
            </a:lvl5pPr>
            <a:lvl6pPr marL="3563835" indent="0">
              <a:buNone/>
              <a:defRPr sz="2495" b="1"/>
            </a:lvl6pPr>
            <a:lvl7pPr marL="4276601" indent="0">
              <a:buNone/>
              <a:defRPr sz="2495" b="1"/>
            </a:lvl7pPr>
            <a:lvl8pPr marL="4989369" indent="0">
              <a:buNone/>
              <a:defRPr sz="2495" b="1"/>
            </a:lvl8pPr>
            <a:lvl9pPr marL="5702135" indent="0">
              <a:buNone/>
              <a:defRPr sz="2495" b="1"/>
            </a:lvl9pPr>
          </a:lstStyle>
          <a:p>
            <a:pPr lvl="0"/>
            <a:r>
              <a:rPr lang="en-GB"/>
              <a:t>Click to edit Master text styles</a:t>
            </a:r>
          </a:p>
        </p:txBody>
      </p:sp>
      <p:sp>
        <p:nvSpPr>
          <p:cNvPr id="4" name="Content Placeholder 3"/>
          <p:cNvSpPr>
            <a:spLocks noGrp="1"/>
          </p:cNvSpPr>
          <p:nvPr>
            <p:ph sz="half" idx="2"/>
          </p:nvPr>
        </p:nvSpPr>
        <p:spPr>
          <a:xfrm>
            <a:off x="1309220" y="3905481"/>
            <a:ext cx="8040908" cy="57443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9622366" y="2620980"/>
            <a:ext cx="8080509" cy="1284501"/>
          </a:xfrm>
        </p:spPr>
        <p:txBody>
          <a:bodyPr anchor="b"/>
          <a:lstStyle>
            <a:lvl1pPr marL="0" indent="0">
              <a:buNone/>
              <a:defRPr sz="3742" b="1"/>
            </a:lvl1pPr>
            <a:lvl2pPr marL="712768" indent="0">
              <a:buNone/>
              <a:defRPr sz="3119" b="1"/>
            </a:lvl2pPr>
            <a:lvl3pPr marL="1425534" indent="0">
              <a:buNone/>
              <a:defRPr sz="2806" b="1"/>
            </a:lvl3pPr>
            <a:lvl4pPr marL="2138301" indent="0">
              <a:buNone/>
              <a:defRPr sz="2495" b="1"/>
            </a:lvl4pPr>
            <a:lvl5pPr marL="2851068" indent="0">
              <a:buNone/>
              <a:defRPr sz="2495" b="1"/>
            </a:lvl5pPr>
            <a:lvl6pPr marL="3563835" indent="0">
              <a:buNone/>
              <a:defRPr sz="2495" b="1"/>
            </a:lvl6pPr>
            <a:lvl7pPr marL="4276601" indent="0">
              <a:buNone/>
              <a:defRPr sz="2495" b="1"/>
            </a:lvl7pPr>
            <a:lvl8pPr marL="4989369" indent="0">
              <a:buNone/>
              <a:defRPr sz="2495" b="1"/>
            </a:lvl8pPr>
            <a:lvl9pPr marL="5702135" indent="0">
              <a:buNone/>
              <a:defRPr sz="2495" b="1"/>
            </a:lvl9pPr>
          </a:lstStyle>
          <a:p>
            <a:pPr lvl="0"/>
            <a:r>
              <a:rPr lang="en-GB"/>
              <a:t>Click to edit Master text styles</a:t>
            </a:r>
          </a:p>
        </p:txBody>
      </p:sp>
      <p:sp>
        <p:nvSpPr>
          <p:cNvPr id="6" name="Content Placeholder 5"/>
          <p:cNvSpPr>
            <a:spLocks noGrp="1"/>
          </p:cNvSpPr>
          <p:nvPr>
            <p:ph sz="quarter" idx="4"/>
          </p:nvPr>
        </p:nvSpPr>
        <p:spPr>
          <a:xfrm>
            <a:off x="9622366" y="3905481"/>
            <a:ext cx="8080509" cy="57443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755AE1C8-AA20-4109-9A90-25DDE6760515}" type="datetimeFigureOut">
              <a:rPr lang="en-AU" smtClean="0"/>
              <a:t>4/11/2026</a:t>
            </a:fld>
            <a:endParaRPr lang="en-AU" dirty="0"/>
          </a:p>
        </p:txBody>
      </p:sp>
      <p:sp>
        <p:nvSpPr>
          <p:cNvPr id="8" name="Footer Placeholder 7"/>
          <p:cNvSpPr>
            <a:spLocks noGrp="1"/>
          </p:cNvSpPr>
          <p:nvPr>
            <p:ph type="ftr" sz="quarter" idx="11"/>
          </p:nvPr>
        </p:nvSpPr>
        <p:spPr/>
        <p:txBody>
          <a:bodyPr/>
          <a:lstStyle/>
          <a:p>
            <a:endParaRPr lang="en-AU" dirty="0"/>
          </a:p>
        </p:txBody>
      </p:sp>
      <p:sp>
        <p:nvSpPr>
          <p:cNvPr id="9" name="Slide Number Placeholder 8"/>
          <p:cNvSpPr>
            <a:spLocks noGrp="1"/>
          </p:cNvSpPr>
          <p:nvPr>
            <p:ph type="sldNum" sz="quarter" idx="12"/>
          </p:nvPr>
        </p:nvSpPr>
        <p:spPr/>
        <p:txBody>
          <a:bodyPr/>
          <a:lstStyle/>
          <a:p>
            <a:fld id="{9F060049-4209-4448-B157-38938864FCB2}" type="slidenum">
              <a:rPr lang="en-AU" smtClean="0"/>
              <a:t>‹#›</a:t>
            </a:fld>
            <a:endParaRPr lang="en-AU" dirty="0"/>
          </a:p>
        </p:txBody>
      </p:sp>
    </p:spTree>
    <p:extLst>
      <p:ext uri="{BB962C8B-B14F-4D97-AF65-F5344CB8AC3E}">
        <p14:creationId xmlns:p14="http://schemas.microsoft.com/office/powerpoint/2010/main" val="196894045"/>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755AE1C8-AA20-4109-9A90-25DDE6760515}" type="datetimeFigureOut">
              <a:rPr lang="en-AU" smtClean="0"/>
              <a:t>4/11/2026</a:t>
            </a:fld>
            <a:endParaRPr lang="en-AU" dirty="0"/>
          </a:p>
        </p:txBody>
      </p:sp>
      <p:sp>
        <p:nvSpPr>
          <p:cNvPr id="4" name="Footer Placeholder 3"/>
          <p:cNvSpPr>
            <a:spLocks noGrp="1"/>
          </p:cNvSpPr>
          <p:nvPr>
            <p:ph type="ftr" sz="quarter" idx="11"/>
          </p:nvPr>
        </p:nvSpPr>
        <p:spPr/>
        <p:txBody>
          <a:bodyPr/>
          <a:lstStyle/>
          <a:p>
            <a:endParaRPr lang="en-AU" dirty="0"/>
          </a:p>
        </p:txBody>
      </p:sp>
      <p:sp>
        <p:nvSpPr>
          <p:cNvPr id="5" name="Slide Number Placeholder 4"/>
          <p:cNvSpPr>
            <a:spLocks noGrp="1"/>
          </p:cNvSpPr>
          <p:nvPr>
            <p:ph type="sldNum" sz="quarter" idx="12"/>
          </p:nvPr>
        </p:nvSpPr>
        <p:spPr/>
        <p:txBody>
          <a:bodyPr/>
          <a:lstStyle/>
          <a:p>
            <a:fld id="{9F060049-4209-4448-B157-38938864FCB2}" type="slidenum">
              <a:rPr lang="en-AU" smtClean="0"/>
              <a:t>‹#›</a:t>
            </a:fld>
            <a:endParaRPr lang="en-AU" dirty="0"/>
          </a:p>
        </p:txBody>
      </p:sp>
    </p:spTree>
    <p:extLst>
      <p:ext uri="{BB962C8B-B14F-4D97-AF65-F5344CB8AC3E}">
        <p14:creationId xmlns:p14="http://schemas.microsoft.com/office/powerpoint/2010/main" val="2257266242"/>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5AE1C8-AA20-4109-9A90-25DDE6760515}" type="datetimeFigureOut">
              <a:rPr lang="en-AU" smtClean="0"/>
              <a:t>4/11/2026</a:t>
            </a:fld>
            <a:endParaRPr lang="en-AU" dirty="0"/>
          </a:p>
        </p:txBody>
      </p:sp>
      <p:sp>
        <p:nvSpPr>
          <p:cNvPr id="3" name="Footer Placeholder 2"/>
          <p:cNvSpPr>
            <a:spLocks noGrp="1"/>
          </p:cNvSpPr>
          <p:nvPr>
            <p:ph type="ftr" sz="quarter" idx="11"/>
          </p:nvPr>
        </p:nvSpPr>
        <p:spPr/>
        <p:txBody>
          <a:bodyPr/>
          <a:lstStyle/>
          <a:p>
            <a:endParaRPr lang="en-AU" dirty="0"/>
          </a:p>
        </p:txBody>
      </p:sp>
      <p:sp>
        <p:nvSpPr>
          <p:cNvPr id="4" name="Slide Number Placeholder 3"/>
          <p:cNvSpPr>
            <a:spLocks noGrp="1"/>
          </p:cNvSpPr>
          <p:nvPr>
            <p:ph type="sldNum" sz="quarter" idx="12"/>
          </p:nvPr>
        </p:nvSpPr>
        <p:spPr/>
        <p:txBody>
          <a:bodyPr/>
          <a:lstStyle/>
          <a:p>
            <a:fld id="{9F060049-4209-4448-B157-38938864FCB2}" type="slidenum">
              <a:rPr lang="en-AU" smtClean="0"/>
              <a:t>‹#›</a:t>
            </a:fld>
            <a:endParaRPr lang="en-AU" dirty="0"/>
          </a:p>
        </p:txBody>
      </p:sp>
    </p:spTree>
    <p:extLst>
      <p:ext uri="{BB962C8B-B14F-4D97-AF65-F5344CB8AC3E}">
        <p14:creationId xmlns:p14="http://schemas.microsoft.com/office/powerpoint/2010/main" val="4108736293"/>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09217" y="712787"/>
            <a:ext cx="6130297" cy="2494756"/>
          </a:xfrm>
        </p:spPr>
        <p:txBody>
          <a:bodyPr anchor="b"/>
          <a:lstStyle>
            <a:lvl1pPr>
              <a:defRPr sz="4988"/>
            </a:lvl1pPr>
          </a:lstStyle>
          <a:p>
            <a:r>
              <a:rPr lang="en-GB"/>
              <a:t>Click to edit Master title style</a:t>
            </a:r>
            <a:endParaRPr lang="en-US"/>
          </a:p>
        </p:txBody>
      </p:sp>
      <p:sp>
        <p:nvSpPr>
          <p:cNvPr id="3" name="Content Placeholder 2"/>
          <p:cNvSpPr>
            <a:spLocks noGrp="1"/>
          </p:cNvSpPr>
          <p:nvPr>
            <p:ph idx="1"/>
          </p:nvPr>
        </p:nvSpPr>
        <p:spPr>
          <a:xfrm>
            <a:off x="8080509" y="1539426"/>
            <a:ext cx="9622363" cy="7598117"/>
          </a:xfrm>
        </p:spPr>
        <p:txBody>
          <a:bodyPr/>
          <a:lstStyle>
            <a:lvl1pPr>
              <a:defRPr sz="4988"/>
            </a:lvl1pPr>
            <a:lvl2pPr>
              <a:defRPr sz="4365"/>
            </a:lvl2pPr>
            <a:lvl3pPr>
              <a:defRPr sz="3742"/>
            </a:lvl3pPr>
            <a:lvl4pPr>
              <a:defRPr sz="3119"/>
            </a:lvl4pPr>
            <a:lvl5pPr>
              <a:defRPr sz="3119"/>
            </a:lvl5pPr>
            <a:lvl6pPr>
              <a:defRPr sz="3119"/>
            </a:lvl6pPr>
            <a:lvl7pPr>
              <a:defRPr sz="3119"/>
            </a:lvl7pPr>
            <a:lvl8pPr>
              <a:defRPr sz="3119"/>
            </a:lvl8pPr>
            <a:lvl9pPr>
              <a:defRPr sz="3119"/>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1309217" y="3207543"/>
            <a:ext cx="6130297" cy="5942372"/>
          </a:xfrm>
        </p:spPr>
        <p:txBody>
          <a:bodyPr/>
          <a:lstStyle>
            <a:lvl1pPr marL="0" indent="0">
              <a:buNone/>
              <a:defRPr sz="2495"/>
            </a:lvl1pPr>
            <a:lvl2pPr marL="712768" indent="0">
              <a:buNone/>
              <a:defRPr sz="2182"/>
            </a:lvl2pPr>
            <a:lvl3pPr marL="1425534" indent="0">
              <a:buNone/>
              <a:defRPr sz="1871"/>
            </a:lvl3pPr>
            <a:lvl4pPr marL="2138301" indent="0">
              <a:buNone/>
              <a:defRPr sz="1559"/>
            </a:lvl4pPr>
            <a:lvl5pPr marL="2851068" indent="0">
              <a:buNone/>
              <a:defRPr sz="1559"/>
            </a:lvl5pPr>
            <a:lvl6pPr marL="3563835" indent="0">
              <a:buNone/>
              <a:defRPr sz="1559"/>
            </a:lvl6pPr>
            <a:lvl7pPr marL="4276601" indent="0">
              <a:buNone/>
              <a:defRPr sz="1559"/>
            </a:lvl7pPr>
            <a:lvl8pPr marL="4989369" indent="0">
              <a:buNone/>
              <a:defRPr sz="1559"/>
            </a:lvl8pPr>
            <a:lvl9pPr marL="5702135" indent="0">
              <a:buNone/>
              <a:defRPr sz="1559"/>
            </a:lvl9pPr>
          </a:lstStyle>
          <a:p>
            <a:pPr lvl="0"/>
            <a:r>
              <a:rPr lang="en-GB"/>
              <a:t>Click to edit Master text styles</a:t>
            </a:r>
          </a:p>
        </p:txBody>
      </p:sp>
      <p:sp>
        <p:nvSpPr>
          <p:cNvPr id="5" name="Date Placeholder 4"/>
          <p:cNvSpPr>
            <a:spLocks noGrp="1"/>
          </p:cNvSpPr>
          <p:nvPr>
            <p:ph type="dt" sz="half" idx="10"/>
          </p:nvPr>
        </p:nvSpPr>
        <p:spPr/>
        <p:txBody>
          <a:bodyPr/>
          <a:lstStyle/>
          <a:p>
            <a:fld id="{755AE1C8-AA20-4109-9A90-25DDE6760515}" type="datetimeFigureOut">
              <a:rPr lang="en-AU" smtClean="0"/>
              <a:t>4/11/2026</a:t>
            </a:fld>
            <a:endParaRPr lang="en-AU" dirty="0"/>
          </a:p>
        </p:txBody>
      </p:sp>
      <p:sp>
        <p:nvSpPr>
          <p:cNvPr id="6" name="Footer Placeholder 5"/>
          <p:cNvSpPr>
            <a:spLocks noGrp="1"/>
          </p:cNvSpPr>
          <p:nvPr>
            <p:ph type="ftr" sz="quarter" idx="11"/>
          </p:nvPr>
        </p:nvSpPr>
        <p:spPr/>
        <p:txBody>
          <a:bodyPr/>
          <a:lstStyle/>
          <a:p>
            <a:endParaRPr lang="en-AU" dirty="0"/>
          </a:p>
        </p:txBody>
      </p:sp>
      <p:sp>
        <p:nvSpPr>
          <p:cNvPr id="7" name="Slide Number Placeholder 6"/>
          <p:cNvSpPr>
            <a:spLocks noGrp="1"/>
          </p:cNvSpPr>
          <p:nvPr>
            <p:ph type="sldNum" sz="quarter" idx="12"/>
          </p:nvPr>
        </p:nvSpPr>
        <p:spPr/>
        <p:txBody>
          <a:bodyPr/>
          <a:lstStyle/>
          <a:p>
            <a:fld id="{9F060049-4209-4448-B157-38938864FCB2}" type="slidenum">
              <a:rPr lang="en-AU" smtClean="0"/>
              <a:t>‹#›</a:t>
            </a:fld>
            <a:endParaRPr lang="en-AU" dirty="0"/>
          </a:p>
        </p:txBody>
      </p:sp>
    </p:spTree>
    <p:extLst>
      <p:ext uri="{BB962C8B-B14F-4D97-AF65-F5344CB8AC3E}">
        <p14:creationId xmlns:p14="http://schemas.microsoft.com/office/powerpoint/2010/main" val="3487547176"/>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09217" y="712787"/>
            <a:ext cx="6130297" cy="2494756"/>
          </a:xfrm>
        </p:spPr>
        <p:txBody>
          <a:bodyPr anchor="b"/>
          <a:lstStyle>
            <a:lvl1pPr>
              <a:defRPr sz="4988"/>
            </a:lvl1pPr>
          </a:lstStyle>
          <a:p>
            <a:r>
              <a:rPr lang="en-GB"/>
              <a:t>Click to edit Master title style</a:t>
            </a:r>
            <a:endParaRPr lang="en-US"/>
          </a:p>
        </p:txBody>
      </p:sp>
      <p:sp>
        <p:nvSpPr>
          <p:cNvPr id="3" name="Picture Placeholder 2"/>
          <p:cNvSpPr>
            <a:spLocks noGrp="1" noChangeAspect="1"/>
          </p:cNvSpPr>
          <p:nvPr>
            <p:ph type="pic" idx="1"/>
          </p:nvPr>
        </p:nvSpPr>
        <p:spPr>
          <a:xfrm>
            <a:off x="8080509" y="1539426"/>
            <a:ext cx="9622363" cy="7598117"/>
          </a:xfrm>
        </p:spPr>
        <p:txBody>
          <a:bodyPr anchor="t"/>
          <a:lstStyle>
            <a:lvl1pPr marL="0" indent="0">
              <a:buNone/>
              <a:defRPr sz="4988"/>
            </a:lvl1pPr>
            <a:lvl2pPr marL="712768" indent="0">
              <a:buNone/>
              <a:defRPr sz="4365"/>
            </a:lvl2pPr>
            <a:lvl3pPr marL="1425534" indent="0">
              <a:buNone/>
              <a:defRPr sz="3742"/>
            </a:lvl3pPr>
            <a:lvl4pPr marL="2138301" indent="0">
              <a:buNone/>
              <a:defRPr sz="3119"/>
            </a:lvl4pPr>
            <a:lvl5pPr marL="2851068" indent="0">
              <a:buNone/>
              <a:defRPr sz="3119"/>
            </a:lvl5pPr>
            <a:lvl6pPr marL="3563835" indent="0">
              <a:buNone/>
              <a:defRPr sz="3119"/>
            </a:lvl6pPr>
            <a:lvl7pPr marL="4276601" indent="0">
              <a:buNone/>
              <a:defRPr sz="3119"/>
            </a:lvl7pPr>
            <a:lvl8pPr marL="4989369" indent="0">
              <a:buNone/>
              <a:defRPr sz="3119"/>
            </a:lvl8pPr>
            <a:lvl9pPr marL="5702135" indent="0">
              <a:buNone/>
              <a:defRPr sz="3119"/>
            </a:lvl9pPr>
          </a:lstStyle>
          <a:p>
            <a:r>
              <a:rPr lang="en-GB" dirty="0"/>
              <a:t>Click icon to add picture</a:t>
            </a:r>
            <a:endParaRPr lang="en-US" dirty="0"/>
          </a:p>
        </p:txBody>
      </p:sp>
      <p:sp>
        <p:nvSpPr>
          <p:cNvPr id="4" name="Text Placeholder 3"/>
          <p:cNvSpPr>
            <a:spLocks noGrp="1"/>
          </p:cNvSpPr>
          <p:nvPr>
            <p:ph type="body" sz="half" idx="2"/>
          </p:nvPr>
        </p:nvSpPr>
        <p:spPr>
          <a:xfrm>
            <a:off x="1309217" y="3207543"/>
            <a:ext cx="6130297" cy="5942372"/>
          </a:xfrm>
        </p:spPr>
        <p:txBody>
          <a:bodyPr/>
          <a:lstStyle>
            <a:lvl1pPr marL="0" indent="0">
              <a:buNone/>
              <a:defRPr sz="2495"/>
            </a:lvl1pPr>
            <a:lvl2pPr marL="712768" indent="0">
              <a:buNone/>
              <a:defRPr sz="2182"/>
            </a:lvl2pPr>
            <a:lvl3pPr marL="1425534" indent="0">
              <a:buNone/>
              <a:defRPr sz="1871"/>
            </a:lvl3pPr>
            <a:lvl4pPr marL="2138301" indent="0">
              <a:buNone/>
              <a:defRPr sz="1559"/>
            </a:lvl4pPr>
            <a:lvl5pPr marL="2851068" indent="0">
              <a:buNone/>
              <a:defRPr sz="1559"/>
            </a:lvl5pPr>
            <a:lvl6pPr marL="3563835" indent="0">
              <a:buNone/>
              <a:defRPr sz="1559"/>
            </a:lvl6pPr>
            <a:lvl7pPr marL="4276601" indent="0">
              <a:buNone/>
              <a:defRPr sz="1559"/>
            </a:lvl7pPr>
            <a:lvl8pPr marL="4989369" indent="0">
              <a:buNone/>
              <a:defRPr sz="1559"/>
            </a:lvl8pPr>
            <a:lvl9pPr marL="5702135" indent="0">
              <a:buNone/>
              <a:defRPr sz="1559"/>
            </a:lvl9pPr>
          </a:lstStyle>
          <a:p>
            <a:pPr lvl="0"/>
            <a:r>
              <a:rPr lang="en-GB"/>
              <a:t>Click to edit Master text styles</a:t>
            </a:r>
          </a:p>
        </p:txBody>
      </p:sp>
      <p:sp>
        <p:nvSpPr>
          <p:cNvPr id="5" name="Date Placeholder 4"/>
          <p:cNvSpPr>
            <a:spLocks noGrp="1"/>
          </p:cNvSpPr>
          <p:nvPr>
            <p:ph type="dt" sz="half" idx="10"/>
          </p:nvPr>
        </p:nvSpPr>
        <p:spPr/>
        <p:txBody>
          <a:bodyPr/>
          <a:lstStyle/>
          <a:p>
            <a:fld id="{755AE1C8-AA20-4109-9A90-25DDE6760515}" type="datetimeFigureOut">
              <a:rPr lang="en-AU" smtClean="0"/>
              <a:t>4/11/2026</a:t>
            </a:fld>
            <a:endParaRPr lang="en-AU" dirty="0"/>
          </a:p>
        </p:txBody>
      </p:sp>
      <p:sp>
        <p:nvSpPr>
          <p:cNvPr id="6" name="Footer Placeholder 5"/>
          <p:cNvSpPr>
            <a:spLocks noGrp="1"/>
          </p:cNvSpPr>
          <p:nvPr>
            <p:ph type="ftr" sz="quarter" idx="11"/>
          </p:nvPr>
        </p:nvSpPr>
        <p:spPr/>
        <p:txBody>
          <a:bodyPr/>
          <a:lstStyle/>
          <a:p>
            <a:endParaRPr lang="en-AU" dirty="0"/>
          </a:p>
        </p:txBody>
      </p:sp>
      <p:sp>
        <p:nvSpPr>
          <p:cNvPr id="7" name="Slide Number Placeholder 6"/>
          <p:cNvSpPr>
            <a:spLocks noGrp="1"/>
          </p:cNvSpPr>
          <p:nvPr>
            <p:ph type="sldNum" sz="quarter" idx="12"/>
          </p:nvPr>
        </p:nvSpPr>
        <p:spPr/>
        <p:txBody>
          <a:bodyPr/>
          <a:lstStyle/>
          <a:p>
            <a:fld id="{9F060049-4209-4448-B157-38938864FCB2}" type="slidenum">
              <a:rPr lang="en-AU" smtClean="0"/>
              <a:t>‹#›</a:t>
            </a:fld>
            <a:endParaRPr lang="en-AU" dirty="0"/>
          </a:p>
        </p:txBody>
      </p:sp>
    </p:spTree>
    <p:extLst>
      <p:ext uri="{BB962C8B-B14F-4D97-AF65-F5344CB8AC3E}">
        <p14:creationId xmlns:p14="http://schemas.microsoft.com/office/powerpoint/2010/main" val="837867245"/>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755AE1C8-AA20-4109-9A90-25DDE6760515}" type="datetimeFigureOut">
              <a:rPr lang="en-AU" smtClean="0"/>
              <a:t>4/11/2026</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9F060049-4209-4448-B157-38938864FCB2}" type="slidenum">
              <a:rPr lang="en-AU" smtClean="0"/>
              <a:t>‹#›</a:t>
            </a:fld>
            <a:endParaRPr lang="en-AU" dirty="0"/>
          </a:p>
        </p:txBody>
      </p:sp>
    </p:spTree>
    <p:extLst>
      <p:ext uri="{BB962C8B-B14F-4D97-AF65-F5344CB8AC3E}">
        <p14:creationId xmlns:p14="http://schemas.microsoft.com/office/powerpoint/2010/main" val="1048651460"/>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601984" y="569241"/>
            <a:ext cx="4098414" cy="9060817"/>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1306743" y="569241"/>
            <a:ext cx="12057653" cy="9060817"/>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755AE1C8-AA20-4109-9A90-25DDE6760515}" type="datetimeFigureOut">
              <a:rPr lang="en-AU" smtClean="0"/>
              <a:t>4/11/2026</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9F060049-4209-4448-B157-38938864FCB2}" type="slidenum">
              <a:rPr lang="en-AU" smtClean="0"/>
              <a:t>‹#›</a:t>
            </a:fld>
            <a:endParaRPr lang="en-AU" dirty="0"/>
          </a:p>
        </p:txBody>
      </p:sp>
    </p:spTree>
    <p:extLst>
      <p:ext uri="{BB962C8B-B14F-4D97-AF65-F5344CB8AC3E}">
        <p14:creationId xmlns:p14="http://schemas.microsoft.com/office/powerpoint/2010/main" val="866575261"/>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905AD92-F15F-3773-37E6-32BEC5CB4F5A}"/>
              </a:ext>
            </a:extLst>
          </p:cNvPr>
          <p:cNvSpPr>
            <a:spLocks noGrp="1"/>
          </p:cNvSpPr>
          <p:nvPr>
            <p:ph type="title"/>
          </p:nvPr>
        </p:nvSpPr>
        <p:spPr>
          <a:xfrm>
            <a:off x="1260257" y="569241"/>
            <a:ext cx="16558935" cy="2066590"/>
          </a:xfrm>
          <a:prstGeom prst="rect">
            <a:avLst/>
          </a:prstGeom>
        </p:spPr>
        <p:txBody>
          <a:bodyPr vert="horz" lIns="90000" tIns="45720" rIns="91440" bIns="45720" rtlCol="0" anchor="b" anchorCtr="0">
            <a:normAutofit/>
          </a:bodyPr>
          <a:lstStyle/>
          <a:p>
            <a:br>
              <a:rPr lang="en-GB"/>
            </a:br>
            <a:br>
              <a:rPr lang="en-GB"/>
            </a:br>
            <a:r>
              <a:rPr lang="en-GB"/>
              <a:t>CLICK TO EDIT MASTER TITLE STYLE</a:t>
            </a:r>
            <a:endParaRPr lang="en-US"/>
          </a:p>
        </p:txBody>
      </p:sp>
      <p:sp>
        <p:nvSpPr>
          <p:cNvPr id="3" name="Text Placeholder 2">
            <a:extLst>
              <a:ext uri="{FF2B5EF4-FFF2-40B4-BE49-F238E27FC236}">
                <a16:creationId xmlns:a16="http://schemas.microsoft.com/office/drawing/2014/main" id="{20797335-490D-5157-C1D9-BA567FB3378F}"/>
              </a:ext>
            </a:extLst>
          </p:cNvPr>
          <p:cNvSpPr>
            <a:spLocks noGrp="1"/>
          </p:cNvSpPr>
          <p:nvPr>
            <p:ph type="body" idx="1"/>
          </p:nvPr>
        </p:nvSpPr>
        <p:spPr>
          <a:xfrm>
            <a:off x="1260257" y="2913132"/>
            <a:ext cx="16558933" cy="671692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Slide Number Placeholder 5">
            <a:extLst>
              <a:ext uri="{FF2B5EF4-FFF2-40B4-BE49-F238E27FC236}">
                <a16:creationId xmlns:a16="http://schemas.microsoft.com/office/drawing/2014/main" id="{1C78F217-CB42-CE39-AB31-B54B73D6528F}"/>
              </a:ext>
            </a:extLst>
          </p:cNvPr>
          <p:cNvSpPr>
            <a:spLocks noGrp="1"/>
          </p:cNvSpPr>
          <p:nvPr>
            <p:ph type="sldNum" sz="quarter" idx="4"/>
          </p:nvPr>
        </p:nvSpPr>
        <p:spPr>
          <a:xfrm>
            <a:off x="1260258" y="9909727"/>
            <a:ext cx="661117" cy="569240"/>
          </a:xfrm>
          <a:prstGeom prst="rect">
            <a:avLst/>
          </a:prstGeom>
        </p:spPr>
        <p:txBody>
          <a:bodyPr vert="horz" lIns="91440" tIns="45720" rIns="91440" bIns="45720" rtlCol="0" anchor="ctr"/>
          <a:lstStyle>
            <a:lvl1pPr algn="l">
              <a:defRPr sz="1100">
                <a:solidFill>
                  <a:schemeClr val="tx1"/>
                </a:solidFill>
                <a:latin typeface="Clarity City" pitchFamily="2" charset="77"/>
                <a:cs typeface="Arial" panose="020B0604020202020204" pitchFamily="34" charset="0"/>
              </a:defRPr>
            </a:lvl1pPr>
          </a:lstStyle>
          <a:p>
            <a:fld id="{519795C9-6870-B84A-9C9C-F83EB03125A5}" type="slidenum">
              <a:rPr lang="en-US" smtClean="0"/>
              <a:pPr/>
              <a:t>‹#›</a:t>
            </a:fld>
            <a:endParaRPr lang="en-US" dirty="0"/>
          </a:p>
        </p:txBody>
      </p:sp>
    </p:spTree>
    <p:extLst>
      <p:ext uri="{BB962C8B-B14F-4D97-AF65-F5344CB8AC3E}">
        <p14:creationId xmlns:p14="http://schemas.microsoft.com/office/powerpoint/2010/main" val="1578735698"/>
      </p:ext>
    </p:extLst>
  </p:cSld>
  <p:clrMap bg1="lt1" tx1="dk1" bg2="lt2" tx2="dk2" accent1="accent1" accent2="accent2" accent3="accent3" accent4="accent4" accent5="accent5" accent6="accent6" hlink="hlink" folHlink="folHlink"/>
  <p:sldLayoutIdLst>
    <p:sldLayoutId id="2147483649" r:id="rId1"/>
    <p:sldLayoutId id="2147483659" r:id="rId2"/>
    <p:sldLayoutId id="2147483660" r:id="rId3"/>
    <p:sldLayoutId id="2147483661" r:id="rId4"/>
    <p:sldLayoutId id="2147483662" r:id="rId5"/>
    <p:sldLayoutId id="2147483650" r:id="rId6"/>
    <p:sldLayoutId id="2147483658" r:id="rId7"/>
    <p:sldLayoutId id="2147483652" r:id="rId8"/>
    <p:sldLayoutId id="2147483656" r:id="rId9"/>
    <p:sldLayoutId id="2147483657" r:id="rId10"/>
    <p:sldLayoutId id="2147483654" r:id="rId11"/>
    <p:sldLayoutId id="2147483655" r:id="rId12"/>
    <p:sldLayoutId id="2147483663" r:id="rId13"/>
    <p:sldLayoutId id="2147483665" r:id="rId14"/>
    <p:sldLayoutId id="2147483666" r:id="rId15"/>
    <p:sldLayoutId id="2147483667" r:id="rId16"/>
  </p:sldLayoutIdLst>
  <p:hf hdr="0" dt="0"/>
  <p:txStyles>
    <p:titleStyle>
      <a:lvl1pPr algn="l" defTabSz="914400" rtl="0" eaLnBrk="1" latinLnBrk="0" hangingPunct="1">
        <a:lnSpc>
          <a:spcPct val="90000"/>
        </a:lnSpc>
        <a:spcBef>
          <a:spcPct val="0"/>
        </a:spcBef>
        <a:buNone/>
        <a:defRPr sz="3400" b="0" i="0" kern="1200">
          <a:solidFill>
            <a:srgbClr val="00A4B8"/>
          </a:solidFill>
          <a:latin typeface="Clarity City Medium" pitchFamily="2" charset="77"/>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b="0" i="0" kern="1200">
          <a:solidFill>
            <a:schemeClr val="tx1"/>
          </a:solidFill>
          <a:latin typeface="Clarity City Light"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Clarity City Light" pitchFamily="2" charset="77"/>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b="0" i="0" kern="1200">
          <a:solidFill>
            <a:schemeClr val="tx1"/>
          </a:solidFill>
          <a:latin typeface="Clarity City Light" pitchFamily="2" charset="77"/>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b="0" i="0" kern="1200">
          <a:solidFill>
            <a:schemeClr val="tx1"/>
          </a:solidFill>
          <a:latin typeface="Clarity City Light" pitchFamily="2" charset="77"/>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b="0" i="0" kern="1200">
          <a:solidFill>
            <a:schemeClr val="tx1"/>
          </a:solidFill>
          <a:latin typeface="Clarity City Light" pitchFamily="2" charset="77"/>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06741" y="569242"/>
            <a:ext cx="16393657" cy="206659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1306741" y="2846201"/>
            <a:ext cx="16393657" cy="6783857"/>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1306741" y="9909729"/>
            <a:ext cx="4276606" cy="569240"/>
          </a:xfrm>
          <a:prstGeom prst="rect">
            <a:avLst/>
          </a:prstGeom>
        </p:spPr>
        <p:txBody>
          <a:bodyPr vert="horz" lIns="91440" tIns="45720" rIns="91440" bIns="45720" rtlCol="0" anchor="ctr"/>
          <a:lstStyle>
            <a:lvl1pPr algn="l">
              <a:defRPr sz="1871">
                <a:solidFill>
                  <a:schemeClr val="tx1">
                    <a:tint val="82000"/>
                  </a:schemeClr>
                </a:solidFill>
              </a:defRPr>
            </a:lvl1pPr>
          </a:lstStyle>
          <a:p>
            <a:fld id="{755AE1C8-AA20-4109-9A90-25DDE6760515}" type="datetimeFigureOut">
              <a:rPr lang="en-AU" smtClean="0"/>
              <a:t>4/11/2026</a:t>
            </a:fld>
            <a:endParaRPr lang="en-AU" dirty="0"/>
          </a:p>
        </p:txBody>
      </p:sp>
      <p:sp>
        <p:nvSpPr>
          <p:cNvPr id="5" name="Footer Placeholder 4"/>
          <p:cNvSpPr>
            <a:spLocks noGrp="1"/>
          </p:cNvSpPr>
          <p:nvPr>
            <p:ph type="ftr" sz="quarter" idx="3"/>
          </p:nvPr>
        </p:nvSpPr>
        <p:spPr>
          <a:xfrm>
            <a:off x="6296115" y="9909729"/>
            <a:ext cx="6414909" cy="569240"/>
          </a:xfrm>
          <a:prstGeom prst="rect">
            <a:avLst/>
          </a:prstGeom>
        </p:spPr>
        <p:txBody>
          <a:bodyPr vert="horz" lIns="91440" tIns="45720" rIns="91440" bIns="45720" rtlCol="0" anchor="ctr"/>
          <a:lstStyle>
            <a:lvl1pPr algn="ctr">
              <a:defRPr sz="1871">
                <a:solidFill>
                  <a:schemeClr val="tx1">
                    <a:tint val="82000"/>
                  </a:schemeClr>
                </a:solidFill>
              </a:defRPr>
            </a:lvl1pPr>
          </a:lstStyle>
          <a:p>
            <a:endParaRPr lang="en-AU" dirty="0"/>
          </a:p>
        </p:txBody>
      </p:sp>
      <p:sp>
        <p:nvSpPr>
          <p:cNvPr id="6" name="Slide Number Placeholder 5"/>
          <p:cNvSpPr>
            <a:spLocks noGrp="1"/>
          </p:cNvSpPr>
          <p:nvPr>
            <p:ph type="sldNum" sz="quarter" idx="4"/>
          </p:nvPr>
        </p:nvSpPr>
        <p:spPr>
          <a:xfrm>
            <a:off x="13423791" y="9909729"/>
            <a:ext cx="4276606" cy="569240"/>
          </a:xfrm>
          <a:prstGeom prst="rect">
            <a:avLst/>
          </a:prstGeom>
        </p:spPr>
        <p:txBody>
          <a:bodyPr vert="horz" lIns="91440" tIns="45720" rIns="91440" bIns="45720" rtlCol="0" anchor="ctr"/>
          <a:lstStyle>
            <a:lvl1pPr algn="r">
              <a:defRPr sz="1871">
                <a:solidFill>
                  <a:schemeClr val="tx1">
                    <a:tint val="82000"/>
                  </a:schemeClr>
                </a:solidFill>
              </a:defRPr>
            </a:lvl1pPr>
          </a:lstStyle>
          <a:p>
            <a:fld id="{9F060049-4209-4448-B157-38938864FCB2}" type="slidenum">
              <a:rPr lang="en-AU" smtClean="0"/>
              <a:t>‹#›</a:t>
            </a:fld>
            <a:endParaRPr lang="en-AU" dirty="0"/>
          </a:p>
        </p:txBody>
      </p:sp>
    </p:spTree>
    <p:extLst>
      <p:ext uri="{BB962C8B-B14F-4D97-AF65-F5344CB8AC3E}">
        <p14:creationId xmlns:p14="http://schemas.microsoft.com/office/powerpoint/2010/main" val="1620134362"/>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hf sldNum="0" hdr="0" ftr="0" dt="0"/>
  <p:txStyles>
    <p:titleStyle>
      <a:lvl1pPr algn="l" defTabSz="1425534" rtl="0" eaLnBrk="1" latinLnBrk="0" hangingPunct="1">
        <a:lnSpc>
          <a:spcPct val="90000"/>
        </a:lnSpc>
        <a:spcBef>
          <a:spcPct val="0"/>
        </a:spcBef>
        <a:buNone/>
        <a:defRPr sz="6859" kern="1200">
          <a:solidFill>
            <a:schemeClr val="tx1"/>
          </a:solidFill>
          <a:latin typeface="+mj-lt"/>
          <a:ea typeface="+mj-ea"/>
          <a:cs typeface="+mj-cs"/>
        </a:defRPr>
      </a:lvl1pPr>
    </p:titleStyle>
    <p:bodyStyle>
      <a:lvl1pPr marL="356384" indent="-356384" algn="l" defTabSz="1425534" rtl="0" eaLnBrk="1" latinLnBrk="0" hangingPunct="1">
        <a:lnSpc>
          <a:spcPct val="90000"/>
        </a:lnSpc>
        <a:spcBef>
          <a:spcPts val="1559"/>
        </a:spcBef>
        <a:buFont typeface="Arial" panose="020B0604020202020204" pitchFamily="34" charset="0"/>
        <a:buChar char="•"/>
        <a:defRPr sz="4365" kern="1200">
          <a:solidFill>
            <a:schemeClr val="tx1"/>
          </a:solidFill>
          <a:latin typeface="+mn-lt"/>
          <a:ea typeface="+mn-ea"/>
          <a:cs typeface="+mn-cs"/>
        </a:defRPr>
      </a:lvl1pPr>
      <a:lvl2pPr marL="1069150" indent="-356384" algn="l" defTabSz="1425534" rtl="0" eaLnBrk="1" latinLnBrk="0" hangingPunct="1">
        <a:lnSpc>
          <a:spcPct val="90000"/>
        </a:lnSpc>
        <a:spcBef>
          <a:spcPts val="779"/>
        </a:spcBef>
        <a:buFont typeface="Arial" panose="020B0604020202020204" pitchFamily="34" charset="0"/>
        <a:buChar char="•"/>
        <a:defRPr sz="3742" kern="1200">
          <a:solidFill>
            <a:schemeClr val="tx1"/>
          </a:solidFill>
          <a:latin typeface="+mn-lt"/>
          <a:ea typeface="+mn-ea"/>
          <a:cs typeface="+mn-cs"/>
        </a:defRPr>
      </a:lvl2pPr>
      <a:lvl3pPr marL="1781918" indent="-356384" algn="l" defTabSz="1425534" rtl="0" eaLnBrk="1" latinLnBrk="0" hangingPunct="1">
        <a:lnSpc>
          <a:spcPct val="90000"/>
        </a:lnSpc>
        <a:spcBef>
          <a:spcPts val="779"/>
        </a:spcBef>
        <a:buFont typeface="Arial" panose="020B0604020202020204" pitchFamily="34" charset="0"/>
        <a:buChar char="•"/>
        <a:defRPr sz="3119" kern="1200">
          <a:solidFill>
            <a:schemeClr val="tx1"/>
          </a:solidFill>
          <a:latin typeface="+mn-lt"/>
          <a:ea typeface="+mn-ea"/>
          <a:cs typeface="+mn-cs"/>
        </a:defRPr>
      </a:lvl3pPr>
      <a:lvl4pPr marL="2494684" indent="-356384" algn="l" defTabSz="1425534" rtl="0" eaLnBrk="1" latinLnBrk="0" hangingPunct="1">
        <a:lnSpc>
          <a:spcPct val="90000"/>
        </a:lnSpc>
        <a:spcBef>
          <a:spcPts val="779"/>
        </a:spcBef>
        <a:buFont typeface="Arial" panose="020B0604020202020204" pitchFamily="34" charset="0"/>
        <a:buChar char="•"/>
        <a:defRPr sz="2806" kern="1200">
          <a:solidFill>
            <a:schemeClr val="tx1"/>
          </a:solidFill>
          <a:latin typeface="+mn-lt"/>
          <a:ea typeface="+mn-ea"/>
          <a:cs typeface="+mn-cs"/>
        </a:defRPr>
      </a:lvl4pPr>
      <a:lvl5pPr marL="3207451" indent="-356384" algn="l" defTabSz="1425534" rtl="0" eaLnBrk="1" latinLnBrk="0" hangingPunct="1">
        <a:lnSpc>
          <a:spcPct val="90000"/>
        </a:lnSpc>
        <a:spcBef>
          <a:spcPts val="779"/>
        </a:spcBef>
        <a:buFont typeface="Arial" panose="020B0604020202020204" pitchFamily="34" charset="0"/>
        <a:buChar char="•"/>
        <a:defRPr sz="2806" kern="1200">
          <a:solidFill>
            <a:schemeClr val="tx1"/>
          </a:solidFill>
          <a:latin typeface="+mn-lt"/>
          <a:ea typeface="+mn-ea"/>
          <a:cs typeface="+mn-cs"/>
        </a:defRPr>
      </a:lvl5pPr>
      <a:lvl6pPr marL="3920219" indent="-356384" algn="l" defTabSz="1425534" rtl="0" eaLnBrk="1" latinLnBrk="0" hangingPunct="1">
        <a:lnSpc>
          <a:spcPct val="90000"/>
        </a:lnSpc>
        <a:spcBef>
          <a:spcPts val="779"/>
        </a:spcBef>
        <a:buFont typeface="Arial" panose="020B0604020202020204" pitchFamily="34" charset="0"/>
        <a:buChar char="•"/>
        <a:defRPr sz="2806" kern="1200">
          <a:solidFill>
            <a:schemeClr val="tx1"/>
          </a:solidFill>
          <a:latin typeface="+mn-lt"/>
          <a:ea typeface="+mn-ea"/>
          <a:cs typeface="+mn-cs"/>
        </a:defRPr>
      </a:lvl6pPr>
      <a:lvl7pPr marL="4632985" indent="-356384" algn="l" defTabSz="1425534" rtl="0" eaLnBrk="1" latinLnBrk="0" hangingPunct="1">
        <a:lnSpc>
          <a:spcPct val="90000"/>
        </a:lnSpc>
        <a:spcBef>
          <a:spcPts val="779"/>
        </a:spcBef>
        <a:buFont typeface="Arial" panose="020B0604020202020204" pitchFamily="34" charset="0"/>
        <a:buChar char="•"/>
        <a:defRPr sz="2806" kern="1200">
          <a:solidFill>
            <a:schemeClr val="tx1"/>
          </a:solidFill>
          <a:latin typeface="+mn-lt"/>
          <a:ea typeface="+mn-ea"/>
          <a:cs typeface="+mn-cs"/>
        </a:defRPr>
      </a:lvl7pPr>
      <a:lvl8pPr marL="5345753" indent="-356384" algn="l" defTabSz="1425534" rtl="0" eaLnBrk="1" latinLnBrk="0" hangingPunct="1">
        <a:lnSpc>
          <a:spcPct val="90000"/>
        </a:lnSpc>
        <a:spcBef>
          <a:spcPts val="779"/>
        </a:spcBef>
        <a:buFont typeface="Arial" panose="020B0604020202020204" pitchFamily="34" charset="0"/>
        <a:buChar char="•"/>
        <a:defRPr sz="2806" kern="1200">
          <a:solidFill>
            <a:schemeClr val="tx1"/>
          </a:solidFill>
          <a:latin typeface="+mn-lt"/>
          <a:ea typeface="+mn-ea"/>
          <a:cs typeface="+mn-cs"/>
        </a:defRPr>
      </a:lvl8pPr>
      <a:lvl9pPr marL="6058519" indent="-356384" algn="l" defTabSz="1425534" rtl="0" eaLnBrk="1" latinLnBrk="0" hangingPunct="1">
        <a:lnSpc>
          <a:spcPct val="90000"/>
        </a:lnSpc>
        <a:spcBef>
          <a:spcPts val="779"/>
        </a:spcBef>
        <a:buFont typeface="Arial" panose="020B0604020202020204" pitchFamily="34" charset="0"/>
        <a:buChar char="•"/>
        <a:defRPr sz="2806" kern="1200">
          <a:solidFill>
            <a:schemeClr val="tx1"/>
          </a:solidFill>
          <a:latin typeface="+mn-lt"/>
          <a:ea typeface="+mn-ea"/>
          <a:cs typeface="+mn-cs"/>
        </a:defRPr>
      </a:lvl9pPr>
    </p:bodyStyle>
    <p:otherStyle>
      <a:defPPr>
        <a:defRPr lang="en-US"/>
      </a:defPPr>
      <a:lvl1pPr marL="0" algn="l" defTabSz="1425534" rtl="0" eaLnBrk="1" latinLnBrk="0" hangingPunct="1">
        <a:defRPr sz="2806" kern="1200">
          <a:solidFill>
            <a:schemeClr val="tx1"/>
          </a:solidFill>
          <a:latin typeface="+mn-lt"/>
          <a:ea typeface="+mn-ea"/>
          <a:cs typeface="+mn-cs"/>
        </a:defRPr>
      </a:lvl1pPr>
      <a:lvl2pPr marL="712768" algn="l" defTabSz="1425534" rtl="0" eaLnBrk="1" latinLnBrk="0" hangingPunct="1">
        <a:defRPr sz="2806" kern="1200">
          <a:solidFill>
            <a:schemeClr val="tx1"/>
          </a:solidFill>
          <a:latin typeface="+mn-lt"/>
          <a:ea typeface="+mn-ea"/>
          <a:cs typeface="+mn-cs"/>
        </a:defRPr>
      </a:lvl2pPr>
      <a:lvl3pPr marL="1425534" algn="l" defTabSz="1425534" rtl="0" eaLnBrk="1" latinLnBrk="0" hangingPunct="1">
        <a:defRPr sz="2806" kern="1200">
          <a:solidFill>
            <a:schemeClr val="tx1"/>
          </a:solidFill>
          <a:latin typeface="+mn-lt"/>
          <a:ea typeface="+mn-ea"/>
          <a:cs typeface="+mn-cs"/>
        </a:defRPr>
      </a:lvl3pPr>
      <a:lvl4pPr marL="2138301" algn="l" defTabSz="1425534" rtl="0" eaLnBrk="1" latinLnBrk="0" hangingPunct="1">
        <a:defRPr sz="2806" kern="1200">
          <a:solidFill>
            <a:schemeClr val="tx1"/>
          </a:solidFill>
          <a:latin typeface="+mn-lt"/>
          <a:ea typeface="+mn-ea"/>
          <a:cs typeface="+mn-cs"/>
        </a:defRPr>
      </a:lvl4pPr>
      <a:lvl5pPr marL="2851068" algn="l" defTabSz="1425534" rtl="0" eaLnBrk="1" latinLnBrk="0" hangingPunct="1">
        <a:defRPr sz="2806" kern="1200">
          <a:solidFill>
            <a:schemeClr val="tx1"/>
          </a:solidFill>
          <a:latin typeface="+mn-lt"/>
          <a:ea typeface="+mn-ea"/>
          <a:cs typeface="+mn-cs"/>
        </a:defRPr>
      </a:lvl5pPr>
      <a:lvl6pPr marL="3563835" algn="l" defTabSz="1425534" rtl="0" eaLnBrk="1" latinLnBrk="0" hangingPunct="1">
        <a:defRPr sz="2806" kern="1200">
          <a:solidFill>
            <a:schemeClr val="tx1"/>
          </a:solidFill>
          <a:latin typeface="+mn-lt"/>
          <a:ea typeface="+mn-ea"/>
          <a:cs typeface="+mn-cs"/>
        </a:defRPr>
      </a:lvl6pPr>
      <a:lvl7pPr marL="4276601" algn="l" defTabSz="1425534" rtl="0" eaLnBrk="1" latinLnBrk="0" hangingPunct="1">
        <a:defRPr sz="2806" kern="1200">
          <a:solidFill>
            <a:schemeClr val="tx1"/>
          </a:solidFill>
          <a:latin typeface="+mn-lt"/>
          <a:ea typeface="+mn-ea"/>
          <a:cs typeface="+mn-cs"/>
        </a:defRPr>
      </a:lvl7pPr>
      <a:lvl8pPr marL="4989369" algn="l" defTabSz="1425534" rtl="0" eaLnBrk="1" latinLnBrk="0" hangingPunct="1">
        <a:defRPr sz="2806" kern="1200">
          <a:solidFill>
            <a:schemeClr val="tx1"/>
          </a:solidFill>
          <a:latin typeface="+mn-lt"/>
          <a:ea typeface="+mn-ea"/>
          <a:cs typeface="+mn-cs"/>
        </a:defRPr>
      </a:lvl8pPr>
      <a:lvl9pPr marL="5702135" algn="l" defTabSz="1425534" rtl="0" eaLnBrk="1" latinLnBrk="0" hangingPunct="1">
        <a:defRPr sz="280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9.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8" Type="http://schemas.microsoft.com/office/2007/relationships/hdphoto" Target="../media/hdphoto1.wdp"/><Relationship Id="rId13" Type="http://schemas.openxmlformats.org/officeDocument/2006/relationships/image" Target="../media/image20.jpeg"/><Relationship Id="rId3" Type="http://schemas.openxmlformats.org/officeDocument/2006/relationships/image" Target="../media/image11.jpeg"/><Relationship Id="rId7" Type="http://schemas.openxmlformats.org/officeDocument/2006/relationships/image" Target="../media/image15.png"/><Relationship Id="rId12" Type="http://schemas.openxmlformats.org/officeDocument/2006/relationships/image" Target="../media/image19.tiff"/><Relationship Id="rId2" Type="http://schemas.openxmlformats.org/officeDocument/2006/relationships/notesSlide" Target="../notesSlides/notesSlide3.xml"/><Relationship Id="rId1" Type="http://schemas.openxmlformats.org/officeDocument/2006/relationships/slideLayout" Target="../slideLayouts/slideLayout17.xml"/><Relationship Id="rId6" Type="http://schemas.openxmlformats.org/officeDocument/2006/relationships/image" Target="../media/image14.tiff"/><Relationship Id="rId11" Type="http://schemas.openxmlformats.org/officeDocument/2006/relationships/image" Target="../media/image18.jpeg"/><Relationship Id="rId5" Type="http://schemas.openxmlformats.org/officeDocument/2006/relationships/image" Target="../media/image13.tiff"/><Relationship Id="rId15" Type="http://schemas.openxmlformats.org/officeDocument/2006/relationships/image" Target="../media/image22.png"/><Relationship Id="rId10" Type="http://schemas.openxmlformats.org/officeDocument/2006/relationships/image" Target="../media/image17.jpeg"/><Relationship Id="rId4" Type="http://schemas.openxmlformats.org/officeDocument/2006/relationships/image" Target="../media/image12.tiff"/><Relationship Id="rId9" Type="http://schemas.openxmlformats.org/officeDocument/2006/relationships/image" Target="../media/image16.jpeg"/><Relationship Id="rId14" Type="http://schemas.openxmlformats.org/officeDocument/2006/relationships/image" Target="../media/image21.jpeg"/></Relationships>
</file>

<file path=ppt/slides/_rels/slide4.xml.rels><?xml version="1.0" encoding="UTF-8" standalone="yes"?>
<Relationships xmlns="http://schemas.openxmlformats.org/package/2006/relationships"><Relationship Id="rId8" Type="http://schemas.openxmlformats.org/officeDocument/2006/relationships/image" Target="../media/image14.tiff"/><Relationship Id="rId13" Type="http://schemas.openxmlformats.org/officeDocument/2006/relationships/image" Target="../media/image18.jpeg"/><Relationship Id="rId3" Type="http://schemas.openxmlformats.org/officeDocument/2006/relationships/image" Target="../media/image23.jpeg"/><Relationship Id="rId7" Type="http://schemas.openxmlformats.org/officeDocument/2006/relationships/image" Target="../media/image13.tiff"/><Relationship Id="rId12"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17.xml"/><Relationship Id="rId6" Type="http://schemas.openxmlformats.org/officeDocument/2006/relationships/image" Target="../media/image12.tiff"/><Relationship Id="rId11" Type="http://schemas.openxmlformats.org/officeDocument/2006/relationships/image" Target="../media/image16.jpeg"/><Relationship Id="rId5" Type="http://schemas.openxmlformats.org/officeDocument/2006/relationships/image" Target="../media/image25.jpeg"/><Relationship Id="rId15" Type="http://schemas.openxmlformats.org/officeDocument/2006/relationships/image" Target="../media/image22.png"/><Relationship Id="rId10" Type="http://schemas.microsoft.com/office/2007/relationships/hdphoto" Target="../media/hdphoto1.wdp"/><Relationship Id="rId4" Type="http://schemas.openxmlformats.org/officeDocument/2006/relationships/image" Target="../media/image24.jpeg"/><Relationship Id="rId9" Type="http://schemas.openxmlformats.org/officeDocument/2006/relationships/image" Target="../media/image15.png"/><Relationship Id="rId14" Type="http://schemas.openxmlformats.org/officeDocument/2006/relationships/image" Target="../media/image19.tiff"/></Relationships>
</file>

<file path=ppt/slides/_rels/slide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9.xml"/><Relationship Id="rId4" Type="http://schemas.openxmlformats.org/officeDocument/2006/relationships/image" Target="../media/image27.png"/></Relationships>
</file>

<file path=ppt/slides/_rels/slide6.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28.jpeg"/><Relationship Id="rId7" Type="http://schemas.openxmlformats.org/officeDocument/2006/relationships/image" Target="../media/image32.jpeg"/><Relationship Id="rId2" Type="http://schemas.openxmlformats.org/officeDocument/2006/relationships/notesSlide" Target="../notesSlides/notesSlide6.xml"/><Relationship Id="rId1" Type="http://schemas.openxmlformats.org/officeDocument/2006/relationships/slideLayout" Target="../slideLayouts/slideLayout15.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35.jpeg"/><Relationship Id="rId7" Type="http://schemas.openxmlformats.org/officeDocument/2006/relationships/image" Target="../media/image39.svg"/><Relationship Id="rId2" Type="http://schemas.openxmlformats.org/officeDocument/2006/relationships/notesSlide" Target="../notesSlides/notesSlide8.xml"/><Relationship Id="rId1" Type="http://schemas.openxmlformats.org/officeDocument/2006/relationships/slideLayout" Target="../slideLayouts/slideLayout14.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9.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3.tiff"/><Relationship Id="rId7" Type="http://schemas.openxmlformats.org/officeDocument/2006/relationships/image" Target="../media/image15.png"/><Relationship Id="rId12"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9.xml"/><Relationship Id="rId6" Type="http://schemas.openxmlformats.org/officeDocument/2006/relationships/image" Target="../media/image18.jpeg"/><Relationship Id="rId11" Type="http://schemas.openxmlformats.org/officeDocument/2006/relationships/image" Target="../media/image19.tiff"/><Relationship Id="rId5" Type="http://schemas.openxmlformats.org/officeDocument/2006/relationships/image" Target="../media/image40.png"/><Relationship Id="rId10" Type="http://schemas.openxmlformats.org/officeDocument/2006/relationships/image" Target="../media/image16.jpeg"/><Relationship Id="rId4" Type="http://schemas.openxmlformats.org/officeDocument/2006/relationships/image" Target="../media/image14.tiff"/><Relationship Id="rId9" Type="http://schemas.openxmlformats.org/officeDocument/2006/relationships/image" Target="../media/image12.tiff"/></Relationships>
</file>

<file path=ppt/slides/_rels/slide10.xml.rels><?xml version="1.0" encoding="UTF-8" standalone="yes"?>
<Relationships xmlns="http://schemas.openxmlformats.org/package/2006/relationships"><Relationship Id="rId8" Type="http://schemas.openxmlformats.org/officeDocument/2006/relationships/image" Target="../media/image18.jpeg"/><Relationship Id="rId13" Type="http://schemas.openxmlformats.org/officeDocument/2006/relationships/image" Target="../media/image15.png"/><Relationship Id="rId3" Type="http://schemas.openxmlformats.org/officeDocument/2006/relationships/image" Target="../media/image41.png"/><Relationship Id="rId7" Type="http://schemas.openxmlformats.org/officeDocument/2006/relationships/image" Target="../media/image17.jpeg"/><Relationship Id="rId12" Type="http://schemas.openxmlformats.org/officeDocument/2006/relationships/image" Target="../media/image19.tiff"/><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6.jpeg"/><Relationship Id="rId11" Type="http://schemas.openxmlformats.org/officeDocument/2006/relationships/image" Target="../media/image13.tiff"/><Relationship Id="rId5" Type="http://schemas.openxmlformats.org/officeDocument/2006/relationships/image" Target="../media/image43.jpeg"/><Relationship Id="rId10" Type="http://schemas.openxmlformats.org/officeDocument/2006/relationships/image" Target="../media/image12.tiff"/><Relationship Id="rId4" Type="http://schemas.openxmlformats.org/officeDocument/2006/relationships/image" Target="../media/image42.png"/><Relationship Id="rId9" Type="http://schemas.openxmlformats.org/officeDocument/2006/relationships/image" Target="../media/image14.tiff"/><Relationship Id="rId1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jpeg"/></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48.png"/><Relationship Id="rId4" Type="http://schemas.openxmlformats.org/officeDocument/2006/relationships/image" Target="../media/image47.png"/></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50.svg"/><Relationship Id="rId4" Type="http://schemas.openxmlformats.org/officeDocument/2006/relationships/image" Target="../media/image49.png"/></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52.png"/></Relationships>
</file>

<file path=ppt/slides/_rels/slide1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image" Target="../media/image14.tiff"/><Relationship Id="rId13" Type="http://schemas.microsoft.com/office/2007/relationships/hdphoto" Target="../media/hdphoto1.wdp"/><Relationship Id="rId3" Type="http://schemas.openxmlformats.org/officeDocument/2006/relationships/image" Target="../media/image16.jpeg"/><Relationship Id="rId7" Type="http://schemas.openxmlformats.org/officeDocument/2006/relationships/image" Target="../media/image20.jpeg"/><Relationship Id="rId12"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11.jpeg"/><Relationship Id="rId11" Type="http://schemas.openxmlformats.org/officeDocument/2006/relationships/image" Target="../media/image19.tiff"/><Relationship Id="rId5" Type="http://schemas.openxmlformats.org/officeDocument/2006/relationships/image" Target="../media/image18.jpeg"/><Relationship Id="rId10" Type="http://schemas.openxmlformats.org/officeDocument/2006/relationships/image" Target="../media/image13.tiff"/><Relationship Id="rId4" Type="http://schemas.openxmlformats.org/officeDocument/2006/relationships/image" Target="../media/image17.jpeg"/><Relationship Id="rId9" Type="http://schemas.openxmlformats.org/officeDocument/2006/relationships/image" Target="../media/image12.tiff"/><Relationship Id="rId14" Type="http://schemas.openxmlformats.org/officeDocument/2006/relationships/image" Target="../media/image21.jpeg"/></Relationships>
</file>

<file path=ppt/slides/_rels/slide18.xml.rels><?xml version="1.0" encoding="UTF-8" standalone="yes"?>
<Relationships xmlns="http://schemas.openxmlformats.org/package/2006/relationships"><Relationship Id="rId8" Type="http://schemas.openxmlformats.org/officeDocument/2006/relationships/image" Target="../media/image14.tiff"/><Relationship Id="rId13" Type="http://schemas.microsoft.com/office/2007/relationships/hdphoto" Target="../media/hdphoto1.wdp"/><Relationship Id="rId3" Type="http://schemas.openxmlformats.org/officeDocument/2006/relationships/image" Target="../media/image23.jpeg"/><Relationship Id="rId7" Type="http://schemas.openxmlformats.org/officeDocument/2006/relationships/image" Target="../media/image18.jpeg"/><Relationship Id="rId12"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17.jpeg"/><Relationship Id="rId11" Type="http://schemas.openxmlformats.org/officeDocument/2006/relationships/image" Target="../media/image19.tiff"/><Relationship Id="rId5" Type="http://schemas.openxmlformats.org/officeDocument/2006/relationships/image" Target="../media/image16.jpeg"/><Relationship Id="rId10" Type="http://schemas.openxmlformats.org/officeDocument/2006/relationships/image" Target="../media/image13.tiff"/><Relationship Id="rId4" Type="http://schemas.openxmlformats.org/officeDocument/2006/relationships/image" Target="../media/image24.jpeg"/><Relationship Id="rId9" Type="http://schemas.openxmlformats.org/officeDocument/2006/relationships/image" Target="../media/image12.tiff"/><Relationship Id="rId14" Type="http://schemas.openxmlformats.org/officeDocument/2006/relationships/image" Target="../media/image25.jpeg"/></Relationships>
</file>

<file path=ppt/slides/_rels/slide1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26" Type="http://schemas.openxmlformats.org/officeDocument/2006/relationships/hyperlink" Target="https://www.australiancurriculum.edu.au/f-10-curriculum/learning-areas/science/year-3_year-4_year-5/content-description?subject-identifier=SCISCIY4&amp;content-description-code=AC9S4I01&amp;detailed-content-descriptions=0&amp;hide-ccp=0&amp;hide-gc=0&amp;side-by-side=1&amp;strands-start-index=0&amp;view=quick" TargetMode="External"/><Relationship Id="rId21" Type="http://schemas.openxmlformats.org/officeDocument/2006/relationships/hyperlink" Target="https://www.australiancurriculum.edu.au/f-10-curriculum/learning-areas/science/year-3_year-4_year-5/content-description?subject-identifier=SCISCIY3&amp;content-description-code=AC9S3I01&amp;detailed-content-descriptions=0&amp;hide-ccp=0&amp;hide-gc=0&amp;side-by-side=1&amp;strands-start-index=0&amp;view=quick" TargetMode="External"/><Relationship Id="rId42" Type="http://schemas.openxmlformats.org/officeDocument/2006/relationships/hyperlink" Target="https://www.australiancurriculum.edu.au/f-10-curriculum/learning-areas/science/year-6_year-7_year-8/content-description?subject-identifier=SCISCIY7&amp;content-description-code=AC9S7I03&amp;detailed-content-descriptions=0&amp;hide-ccp=0&amp;hide-gc=0&amp;side-by-side=1&amp;strands-start-index=0&amp;view=quick" TargetMode="External"/><Relationship Id="rId47" Type="http://schemas.openxmlformats.org/officeDocument/2006/relationships/hyperlink" Target="https://www.australiancurriculum.edu.au/f-10-curriculum/learning-areas/science/year-8/content-description?subject-identifier=SCISCIY8&amp;content-description-code=AC9S8I06&amp;detailed-content-descriptions=0&amp;hide-ccp=0&amp;hide-gc=0&amp;side-by-side=1&amp;strands-start-index=0&amp;view=quick" TargetMode="External"/><Relationship Id="rId63" Type="http://schemas.openxmlformats.org/officeDocument/2006/relationships/hyperlink" Target="https://www.australiancurriculum.edu.au/f-10-curriculum/learning-areas/mathematics/foundation-year/content-description?subject-identifier=MATMATFY&amp;content-description-code=AC9MFA01&amp;detailed-content-descriptions=0&amp;hide-ccp=0&amp;hide-gc=0&amp;side-by-side=1&amp;strands-start-index=0&amp;view=quick" TargetMode="External"/><Relationship Id="rId68" Type="http://schemas.openxmlformats.org/officeDocument/2006/relationships/hyperlink" Target="https://www.australiancurriculum.edu.au/f-10-curriculum/learning-areas/mathematics/year-1/content-description?subject-identifier=MATMATY1&amp;content-description-code=AC9M1M01&amp;detailed-content-descriptions=0&amp;hide-ccp=0&amp;hide-gc=0&amp;side-by-side=1&amp;strands-start-index=0&amp;view=quick" TargetMode="External"/><Relationship Id="rId84" Type="http://schemas.openxmlformats.org/officeDocument/2006/relationships/hyperlink" Target="https://www.australiancurriculum.edu.au/f-10-curriculum/learning-areas/mathematics/year-4/content-description?subject-identifier=MATMATY4&amp;content-description-code=AC9M4M01&amp;detailed-content-descriptions=0&amp;hide-ccp=0&amp;hide-gc=0&amp;side-by-side=1&amp;strands-start-index=0&amp;view=quick" TargetMode="External"/><Relationship Id="rId89" Type="http://schemas.openxmlformats.org/officeDocument/2006/relationships/hyperlink" Target="https://www.australiancurriculum.edu.au/f-10-curriculum/learning-areas/mathematics/year-6/content-description?subject-identifier=MATMATY6&amp;content-description-code=AC9M6N06&amp;detailed-content-descriptions=0&amp;hide-ccp=0&amp;hide-gc=0&amp;side-by-side=1&amp;strands-start-index=0&amp;view=quick" TargetMode="External"/><Relationship Id="rId16" Type="http://schemas.openxmlformats.org/officeDocument/2006/relationships/hyperlink" Target="https://www.australiancurriculum.edu.au/f-10-curriculum/learning-areas/science/foundation-year_year-1_year-2/content-description?subject-identifier=SCISCIY2&amp;content-description-code=AC9S2I03&amp;detailed-content-descriptions=0&amp;hide-ccp=0&amp;hide-gc=0&amp;side-by-side=1&amp;strands-start-index=0&amp;view=quick" TargetMode="External"/><Relationship Id="rId11" Type="http://schemas.openxmlformats.org/officeDocument/2006/relationships/hyperlink" Target="https://www.australiancurriculum.edu.au/f-10-curriculum/learning-areas/science/foundation-year_year-1_year-2/content-description?subject-identifier=SCISCIY1&amp;content-description-code=AC9S1H01&amp;detailed-content-descriptions=0&amp;hide-ccp=0&amp;hide-gc=0&amp;side-by-side=1&amp;strands-start-index=0&amp;view=quick" TargetMode="External"/><Relationship Id="rId32" Type="http://schemas.openxmlformats.org/officeDocument/2006/relationships/hyperlink" Target="https://www.australiancurriculum.edu.au/f-10-curriculum/learning-areas/science/year-3_year-4_year-5/content-description?subject-identifier=SCISCIY5&amp;content-description-code=AC9S5I03&amp;detailed-content-descriptions=0&amp;hide-ccp=0&amp;hide-gc=0&amp;side-by-side=1&amp;strands-start-index=0&amp;view=quick" TargetMode="External"/><Relationship Id="rId37" Type="http://schemas.openxmlformats.org/officeDocument/2006/relationships/hyperlink" Target="https://www.australiancurriculum.edu.au/f-10-curriculum/learning-areas/science/year-6_year-7_year-8/content-description?subject-identifier=SCISCIY6&amp;content-description-code=AC9S6I03&amp;detailed-content-descriptions=0&amp;hide-ccp=0&amp;hide-gc=0&amp;side-by-side=1&amp;strands-start-index=0&amp;view=quick" TargetMode="External"/><Relationship Id="rId53" Type="http://schemas.openxmlformats.org/officeDocument/2006/relationships/hyperlink" Target="https://www.australiancurriculum.edu.au/f-10-curriculum/learning-areas/science/year-9_year-10/content-description?subject-identifier=SCISCIY9&amp;content-description-code=AC9S9I06&amp;detailed-content-descriptions=0&amp;hide-ccp=0&amp;hide-gc=0&amp;side-by-side=1&amp;strands-start-index=0&amp;view=quick" TargetMode="External"/><Relationship Id="rId58" Type="http://schemas.openxmlformats.org/officeDocument/2006/relationships/hyperlink" Target="https://www.australiancurriculum.edu.au/f-10-curriculum/learning-areas/science/year-9_year-10/content-description?subject-identifier=SCISCIY10&amp;content-description-code=AC9S10I03&amp;detailed-content-descriptions=0&amp;hide-ccp=0&amp;hide-gc=0&amp;side-by-side=1&amp;strands-start-index=0&amp;view=quick" TargetMode="External"/><Relationship Id="rId74" Type="http://schemas.openxmlformats.org/officeDocument/2006/relationships/hyperlink" Target="https://www.australiancurriculum.edu.au/f-10-curriculum/learning-areas/mathematics/year-2/content-description?subject-identifier=MATMATY2&amp;content-description-code=AC9M2M01&amp;detailed-content-descriptions=0&amp;hide-ccp=0&amp;hide-gc=0&amp;side-by-side=1&amp;strands-start-index=0&amp;view=quick" TargetMode="External"/><Relationship Id="rId79" Type="http://schemas.openxmlformats.org/officeDocument/2006/relationships/hyperlink" Target="https://www.australiancurriculum.edu.au/f-10-curriculum/learning-areas/mathematics/year-3/content-description?subject-identifier=MATMATY3&amp;content-description-code=AC9M3M01&amp;detailed-content-descriptions=0&amp;hide-ccp=0&amp;hide-gc=0&amp;side-by-side=1&amp;strands-start-index=0&amp;view=quick" TargetMode="External"/><Relationship Id="rId102" Type="http://schemas.openxmlformats.org/officeDocument/2006/relationships/hyperlink" Target="https://www.australiancurriculum.edu.au/f-10-curriculum/learning-areas/mathematics/year-9/content-description?subject-identifier=MATMATY9&amp;content-description-code=AC9M9N01&amp;detailed-content-descriptions=0&amp;hide-ccp=0&amp;hide-gc=0&amp;side-by-side=1&amp;strands-start-index=0&amp;view=quick" TargetMode="External"/><Relationship Id="rId5" Type="http://schemas.openxmlformats.org/officeDocument/2006/relationships/hyperlink" Target="https://www.australiancurriculum.edu.au/f-10-curriculum/learning-areas/science/foundation-year_year-1_year-2/content-description?subject-identifier=SCISCIFY&amp;content-description-code=AC9SFH01&amp;detailed-content-descriptions=0&amp;hide-ccp=0&amp;hide-gc=0&amp;side-by-side=1&amp;strands-start-index=0&amp;view=quick" TargetMode="External"/><Relationship Id="rId90" Type="http://schemas.openxmlformats.org/officeDocument/2006/relationships/hyperlink" Target="https://www.australiancurriculum.edu.au/f-10-curriculum/learning-areas/mathematics/year-6/content-description?subject-identifier=MATMATY6&amp;content-description-code=AC9M6N09&amp;detailed-content-descriptions=0&amp;hide-ccp=0&amp;hide-gc=0&amp;side-by-side=1&amp;strands-start-index=0&amp;view=quick" TargetMode="External"/><Relationship Id="rId95" Type="http://schemas.openxmlformats.org/officeDocument/2006/relationships/hyperlink" Target="https://www.australiancurriculum.edu.au/f-10-curriculum/learning-areas/mathematics/year-7/content-description?subject-identifier=MATMATY7&amp;content-description-code=AC9M7N08&amp;detailed-content-descriptions=0&amp;hide-ccp=0&amp;hide-gc=0&amp;side-by-side=1&amp;strands-start-index=0&amp;view=quick" TargetMode="External"/><Relationship Id="rId22" Type="http://schemas.openxmlformats.org/officeDocument/2006/relationships/hyperlink" Target="https://www.australiancurriculum.edu.au/f-10-curriculum/learning-areas/science/year-3_year-4_year-5/content-description?subject-identifier=SCISCIY3&amp;content-description-code=AC9S3I03&amp;detailed-content-descriptions=0&amp;hide-ccp=0&amp;hide-gc=0&amp;side-by-side=1&amp;strands-start-index=0&amp;view=quick" TargetMode="External"/><Relationship Id="rId27" Type="http://schemas.openxmlformats.org/officeDocument/2006/relationships/hyperlink" Target="https://www.australiancurriculum.edu.au/f-10-curriculum/learning-areas/science/year-3_year-4_year-5/content-description?subject-identifier=SCISCIY4&amp;content-description-code=AC9S4I03&amp;detailed-content-descriptions=0&amp;hide-ccp=0&amp;hide-gc=0&amp;side-by-side=1&amp;strands-start-index=0&amp;view=quick" TargetMode="External"/><Relationship Id="rId43" Type="http://schemas.openxmlformats.org/officeDocument/2006/relationships/hyperlink" Target="https://www.australiancurriculum.edu.au/f-10-curriculum/learning-areas/science/year-6_year-7_year-8/content-description?subject-identifier=SCISCIY7&amp;content-description-code=AC9S7I06&amp;detailed-content-descriptions=0&amp;hide-ccp=0&amp;hide-gc=0&amp;side-by-side=1&amp;strands-start-index=0&amp;view=quick" TargetMode="External"/><Relationship Id="rId48" Type="http://schemas.openxmlformats.org/officeDocument/2006/relationships/hyperlink" Target="https://www.australiancurriculum.edu.au/f-10-curriculum/learning-areas/science/year-8/content-description?subject-identifier=SCISCIY8&amp;content-description-code=AC9S8I08&amp;detailed-content-descriptions=0&amp;hide-ccp=0&amp;hide-gc=0&amp;side-by-side=1&amp;strands-start-index=0&amp;view=quick" TargetMode="External"/><Relationship Id="rId64" Type="http://schemas.openxmlformats.org/officeDocument/2006/relationships/hyperlink" Target="https://www.australiancurriculum.edu.au/f-10-curriculum/learning-areas/mathematics/foundation-year/content-description?subject-identifier=MATMATFY&amp;content-description-code=AC9MFM01&amp;detailed-content-descriptions=0&amp;hide-ccp=0&amp;hide-gc=0&amp;side-by-side=1&amp;strands-start-index=0&amp;view=quick" TargetMode="External"/><Relationship Id="rId69" Type="http://schemas.openxmlformats.org/officeDocument/2006/relationships/hyperlink" Target="https://www.australiancurriculum.edu.au/f-10-curriculum/learning-areas/mathematics/year-1/content-description?subject-identifier=MATMATY1&amp;content-description-code=AC9M1M02&amp;detailed-content-descriptions=0&amp;hide-ccp=0&amp;hide-gc=0&amp;side-by-side=1&amp;strands-start-index=0&amp;view=quick" TargetMode="External"/><Relationship Id="rId80" Type="http://schemas.openxmlformats.org/officeDocument/2006/relationships/hyperlink" Target="https://www.australiancurriculum.edu.au/f-10-curriculum/learning-areas/mathematics/year-3/content-description?subject-identifier=MATMATY3&amp;content-description-code=AC9M3M02&amp;detailed-content-descriptions=0&amp;hide-ccp=0&amp;hide-gc=0&amp;side-by-side=1&amp;strands-start-index=0&amp;view=quick" TargetMode="External"/><Relationship Id="rId85" Type="http://schemas.openxmlformats.org/officeDocument/2006/relationships/hyperlink" Target="https://www.australiancurriculum.edu.au/f-10-curriculum/learning-areas/mathematics/year-5/content-description?subject-identifier=MATMATY5&amp;content-description-code=AC9M5N01&amp;detailed-content-descriptions=0&amp;hide-ccp=0&amp;hide-gc=0&amp;side-by-side=1&amp;strands-start-index=0&amp;view=quick" TargetMode="External"/><Relationship Id="rId12" Type="http://schemas.openxmlformats.org/officeDocument/2006/relationships/hyperlink" Target="https://www.australiancurriculum.edu.au/f-10-curriculum/learning-areas/science/foundation-year_year-1_year-2/content-description?subject-identifier=SCISCIY1&amp;content-description-code=AC9S1I03&amp;detailed-content-descriptions=0&amp;hide-ccp=0&amp;hide-gc=0&amp;side-by-side=1&amp;strands-start-index=0&amp;view=quick" TargetMode="External"/><Relationship Id="rId17" Type="http://schemas.openxmlformats.org/officeDocument/2006/relationships/hyperlink" Target="https://www.australiancurriculum.edu.au/f-10-curriculum/learning-areas/science/foundation-year_year-1_year-2/content-description?subject-identifier=SCISCIY2&amp;content-description-code=AC9S2I04&amp;detailed-content-descriptions=0&amp;hide-ccp=0&amp;hide-gc=0&amp;side-by-side=1&amp;strands-start-index=0&amp;view=quick" TargetMode="External"/><Relationship Id="rId33" Type="http://schemas.openxmlformats.org/officeDocument/2006/relationships/hyperlink" Target="https://www.australiancurriculum.edu.au/f-10-curriculum/learning-areas/science/year-3_year-4_year-5/content-description?subject-identifier=SCISCIY5&amp;content-description-code=AC9S5I05&amp;detailed-content-descriptions=0&amp;hide-ccp=0&amp;hide-gc=0&amp;side-by-side=1&amp;strands-start-index=0&amp;view=quick" TargetMode="External"/><Relationship Id="rId38" Type="http://schemas.openxmlformats.org/officeDocument/2006/relationships/hyperlink" Target="https://www.australiancurriculum.edu.au/f-10-curriculum/learning-areas/science/year-6_year-7_year-8/content-description?subject-identifier=SCISCIY6&amp;content-description-code=AC9S6I05&amp;detailed-content-descriptions=0&amp;hide-ccp=0&amp;hide-gc=0&amp;side-by-side=1&amp;strands-start-index=0&amp;view=quick" TargetMode="External"/><Relationship Id="rId59" Type="http://schemas.openxmlformats.org/officeDocument/2006/relationships/hyperlink" Target="https://www.australiancurriculum.edu.au/f-10-curriculum/learning-areas/science/year-9_year-10/content-description?subject-identifier=SCISCIY10&amp;content-description-code=AC9S10I06&amp;detailed-content-descriptions=0&amp;hide-ccp=0&amp;hide-gc=0&amp;side-by-side=1&amp;strands-start-index=0&amp;view=quick" TargetMode="External"/><Relationship Id="rId103" Type="http://schemas.openxmlformats.org/officeDocument/2006/relationships/hyperlink" Target="https://www.australiancurriculum.edu.au/f-10-curriculum/learning-areas/mathematics/year-9/content-description?subject-identifier=MATMATY9&amp;content-description-code=AC9M9M05&amp;detailed-content-descriptions=0&amp;hide-ccp=0&amp;hide-gc=0&amp;side-by-side=1&amp;strands-start-index=0&amp;view=quick" TargetMode="External"/><Relationship Id="rId20" Type="http://schemas.openxmlformats.org/officeDocument/2006/relationships/hyperlink" Target="https://www.australiancurriculum.edu.au/f-10-curriculum/learning-areas/science/year-3/content-description?subject-identifier=SCISCIY3&amp;content-description-code=AC9S3H02&amp;detailed-content-descriptions=0&amp;hide-ccp=0&amp;hide-gc=0&amp;side-by-side=1&amp;strands-start-index=0&amp;view=quick" TargetMode="External"/><Relationship Id="rId41" Type="http://schemas.openxmlformats.org/officeDocument/2006/relationships/hyperlink" Target="https://www.australiancurriculum.edu.au/f-10-curriculum/learning-areas/science/year-6_year-7_year-8/content-description?subject-identifier=SCISCIY7&amp;content-description-code=AC9S7H02&amp;detailed-content-descriptions=0&amp;hide-ccp=0&amp;hide-gc=0&amp;side-by-side=1&amp;strands-start-index=0&amp;view=quick" TargetMode="External"/><Relationship Id="rId54" Type="http://schemas.openxmlformats.org/officeDocument/2006/relationships/hyperlink" Target="https://www.australiancurriculum.edu.au/f-10-curriculum/learning-areas/science/year-9_year-10/content-description?subject-identifier=SCISCIY9&amp;content-description-code=AC9S9I08&amp;detailed-content-descriptions=0&amp;hide-ccp=0&amp;hide-gc=0&amp;side-by-side=1&amp;strands-start-index=0&amp;view=quick" TargetMode="External"/><Relationship Id="rId62" Type="http://schemas.openxmlformats.org/officeDocument/2006/relationships/hyperlink" Target="https://www.australiancurriculum.edu.au/f-10-curriculum/learning-areas/mathematics/foundation-year/content-description?subject-identifier=MATMATFY&amp;content-description-code=AC9MFN04&amp;detailed-content-descriptions=0&amp;hide-ccp=0&amp;hide-gc=0&amp;side-by-side=1&amp;strands-start-index=0&amp;view=quick" TargetMode="External"/><Relationship Id="rId70" Type="http://schemas.openxmlformats.org/officeDocument/2006/relationships/hyperlink" Target="https://www.australiancurriculum.edu.au/f-10-curriculum/learning-areas/mathematics/year-2/content-description?subject-identifier=MATMATY2&amp;content-description-code=AC9M2N01&amp;detailed-content-descriptions=0&amp;hide-ccp=0&amp;hide-gc=0&amp;side-by-side=1&amp;strands-start-index=0&amp;view=quick" TargetMode="External"/><Relationship Id="rId75" Type="http://schemas.openxmlformats.org/officeDocument/2006/relationships/hyperlink" Target="https://www.australiancurriculum.edu.au/f-10-curriculum/learning-areas/mathematics/year-3/content-description?subject-identifier=MATMATY3&amp;content-description-code=AC9M3N01&amp;detailed-content-descriptions=0&amp;hide-ccp=0&amp;hide-gc=0&amp;side-by-side=1&amp;strands-start-index=0&amp;view=quick" TargetMode="External"/><Relationship Id="rId83" Type="http://schemas.openxmlformats.org/officeDocument/2006/relationships/hyperlink" Target="https://www.australiancurriculum.edu.au/f-10-curriculum/learning-areas/mathematics/year-4/content-description?subject-identifier=MATMATY4&amp;content-description-code=AC9M4N08&amp;detailed-content-descriptions=0&amp;hide-ccp=0&amp;hide-gc=0&amp;side-by-side=1&amp;strands-start-index=0&amp;view=quick" TargetMode="External"/><Relationship Id="rId88" Type="http://schemas.openxmlformats.org/officeDocument/2006/relationships/hyperlink" Target="https://www.australiancurriculum.edu.au/f-10-curriculum/learning-areas/mathematics/year-6/content-description?subject-identifier=MATMATY6&amp;content-description-code=AC9M6N04&amp;detailed-content-descriptions=0&amp;hide-ccp=0&amp;hide-gc=0&amp;side-by-side=1&amp;strands-start-index=0&amp;view=quick" TargetMode="External"/><Relationship Id="rId91" Type="http://schemas.openxmlformats.org/officeDocument/2006/relationships/hyperlink" Target="https://www.australiancurriculum.edu.au/f-10-curriculum/learning-areas/mathematics/year-6/content-description?subject-identifier=MATMATY6&amp;content-description-code=AC9M6M01&amp;detailed-content-descriptions=0&amp;hide-ccp=0&amp;hide-gc=0&amp;side-by-side=1&amp;strands-start-index=0&amp;view=quick" TargetMode="External"/><Relationship Id="rId96" Type="http://schemas.openxmlformats.org/officeDocument/2006/relationships/hyperlink" Target="https://www.australiancurriculum.edu.au/f-10-curriculum/learning-areas/mathematics/year-7/content-description?subject-identifier=MATMATY7&amp;content-description-code=AC9M7M03&amp;detailed-content-descriptions=0&amp;hide-ccp=0&amp;hide-gc=0&amp;side-by-side=1&amp;strands-start-index=0&amp;view=quick" TargetMode="External"/><Relationship Id="rId1" Type="http://schemas.openxmlformats.org/officeDocument/2006/relationships/slideLayout" Target="../slideLayouts/slideLayout12.xml"/><Relationship Id="rId6" Type="http://schemas.openxmlformats.org/officeDocument/2006/relationships/hyperlink" Target="https://www.australiancurriculum.edu.au/f-10-curriculum/learning-areas/science/foundation-year/content-description?subject-identifier=SCISCIFY&amp;content-description-code=AC9SFI02&amp;detailed-content-descriptions=0&amp;hide-ccp=0&amp;hide-gc=0&amp;side-by-side=1&amp;strands-start-index=0&amp;view=quick" TargetMode="External"/><Relationship Id="rId15" Type="http://schemas.openxmlformats.org/officeDocument/2006/relationships/hyperlink" Target="https://www.australiancurriculum.edu.au/f-10-curriculum/learning-areas/science/foundation-year_year-1_year-2/content-description?subject-identifier=SCISCIY2&amp;content-description-code=AC9S2H01&amp;detailed-content-descriptions=0&amp;hide-ccp=0&amp;hide-gc=0&amp;side-by-side=1&amp;strands-start-index=0&amp;view=quick" TargetMode="External"/><Relationship Id="rId23" Type="http://schemas.openxmlformats.org/officeDocument/2006/relationships/hyperlink" Target="https://www.australiancurriculum.edu.au/f-10-curriculum/learning-areas/science/year-3_year-4_year-5/content-description?subject-identifier=SCISCIY3&amp;content-description-code=AC9S3I05&amp;detailed-content-descriptions=0&amp;hide-ccp=0&amp;hide-gc=0&amp;side-by-side=1&amp;strands-start-index=0&amp;view=quick" TargetMode="External"/><Relationship Id="rId28" Type="http://schemas.openxmlformats.org/officeDocument/2006/relationships/hyperlink" Target="https://www.australiancurriculum.edu.au/f-10-curriculum/learning-areas/science/year-3_year-4_year-5/content-description?subject-identifier=SCISCIY4&amp;content-description-code=AC9S4I05&amp;detailed-content-descriptions=0&amp;hide-ccp=0&amp;hide-gc=0&amp;side-by-side=1&amp;strands-start-index=0&amp;view=quick" TargetMode="External"/><Relationship Id="rId36" Type="http://schemas.openxmlformats.org/officeDocument/2006/relationships/hyperlink" Target="https://www.australiancurriculum.edu.au/f-10-curriculum/learning-areas/science/year-6_year-7_year-8/content-description?subject-identifier=SCISCIY6&amp;content-description-code=AC9S6I01&amp;detailed-content-descriptions=0&amp;hide-ccp=0&amp;hide-gc=0&amp;side-by-side=1&amp;strands-start-index=0&amp;view=quick" TargetMode="External"/><Relationship Id="rId49" Type="http://schemas.openxmlformats.org/officeDocument/2006/relationships/hyperlink" Target="https://www.australiancurriculum.edu.au/f-10-curriculum/learning-areas/science/year-9_year-10/content-description?subject-identifier=SCISCIY9&amp;content-description-code=AC9S9U02&amp;detailed-content-descriptions=0&amp;hide-ccp=0&amp;hide-gc=0&amp;side-by-side=1&amp;strands-start-index=0&amp;view=quick" TargetMode="External"/><Relationship Id="rId57" Type="http://schemas.openxmlformats.org/officeDocument/2006/relationships/hyperlink" Target="https://www.australiancurriculum.edu.au/f-10-curriculum/learning-areas/science/year-9_year-10/content-description?subject-identifier=SCISCIY10&amp;content-description-code=AC9S10H02&amp;detailed-content-descriptions=0&amp;hide-ccp=0&amp;hide-gc=0&amp;side-by-side=1&amp;strands-start-index=0&amp;view=quick" TargetMode="External"/><Relationship Id="rId106" Type="http://schemas.openxmlformats.org/officeDocument/2006/relationships/hyperlink" Target="https://www.australiancurriculum.edu.au/f-10-curriculum/learning-areas/mathematics/year-10/content-description?subject-identifier=MATMATY10&amp;content-description-code=AC9M10M05&amp;detailed-content-descriptions=0&amp;hide-ccp=0&amp;hide-gc=0&amp;side-by-side=1&amp;strands-start-index=0&amp;view=quick" TargetMode="External"/><Relationship Id="rId10" Type="http://schemas.openxmlformats.org/officeDocument/2006/relationships/hyperlink" Target="https://www.australiancurriculum.edu.au/f-10-curriculum/learning-areas/science/year-1/content-description?subject-identifier=SCISCIY1&amp;content-description-code=AC9S1U01&amp;detailed-content-descriptions=0&amp;hide-ccp=0&amp;hide-gc=0&amp;side-by-side=1&amp;strands-start-index=0&amp;view=quick" TargetMode="External"/><Relationship Id="rId31" Type="http://schemas.openxmlformats.org/officeDocument/2006/relationships/hyperlink" Target="https://www.australiancurriculum.edu.au/f-10-curriculum/learning-areas/science/year-3_year-4_year-5/content-description?subject-identifier=SCISCIY5&amp;content-description-code=AC9S5I01&amp;detailed-content-descriptions=0&amp;hide-ccp=0&amp;hide-gc=0&amp;side-by-side=1&amp;strands-start-index=0&amp;view=quick" TargetMode="External"/><Relationship Id="rId44" Type="http://schemas.openxmlformats.org/officeDocument/2006/relationships/hyperlink" Target="https://www.australiancurriculum.edu.au/f-10-curriculum/learning-areas/science/year-7/content-description?subject-identifier=SCISCIY7&amp;content-description-code=AC9S7I08&amp;detailed-content-descriptions=0&amp;hide-ccp=0&amp;hide-gc=0&amp;side-by-side=1&amp;strands-start-index=0&amp;view=quick" TargetMode="External"/><Relationship Id="rId52" Type="http://schemas.openxmlformats.org/officeDocument/2006/relationships/hyperlink" Target="https://www.australiancurriculum.edu.au/f-10-curriculum/learning-areas/science/year-9_year-10/content-description?subject-identifier=SCISCIY9&amp;content-description-code=AC9S9I03&amp;detailed-content-descriptions=0&amp;hide-ccp=0&amp;hide-gc=0&amp;side-by-side=1&amp;strands-start-index=0&amp;view=quick" TargetMode="External"/><Relationship Id="rId60" Type="http://schemas.openxmlformats.org/officeDocument/2006/relationships/hyperlink" Target="https://www.australiancurriculum.edu.au/f-10-curriculum/learning-areas/mathematics/foundation-year/content-description?subject-identifier=MATMATFY&amp;content-description-code=AC9MFN01&amp;detailed-content-descriptions=0&amp;hide-ccp=0&amp;hide-gc=0&amp;side-by-side=1&amp;strands-start-index=0&amp;view=quick" TargetMode="External"/><Relationship Id="rId65" Type="http://schemas.openxmlformats.org/officeDocument/2006/relationships/hyperlink" Target="https://www.australiancurriculum.edu.au/f-10-curriculum/learning-areas/mathematics/year-1/content-description?subject-identifier=MATMATY1&amp;content-description-code=AC9M1N01&amp;detailed-content-descriptions=0&amp;hide-ccp=0&amp;hide-gc=0&amp;side-by-side=1&amp;strands-start-index=0&amp;view=quick" TargetMode="External"/><Relationship Id="rId73" Type="http://schemas.openxmlformats.org/officeDocument/2006/relationships/hyperlink" Target="https://www.australiancurriculum.edu.au/f-10-curriculum/learning-areas/mathematics/year-2/content-description?subject-identifier=MATMATY2&amp;content-description-code=AC9M2A02&amp;detailed-content-descriptions=0&amp;hide-ccp=0&amp;hide-gc=0&amp;side-by-side=1&amp;strands-start-index=0&amp;view=quick" TargetMode="External"/><Relationship Id="rId78" Type="http://schemas.openxmlformats.org/officeDocument/2006/relationships/hyperlink" Target="https://www.australiancurriculum.edu.au/f-10-curriculum/learning-areas/mathematics/year-3/content-description?subject-identifier=MATMATY3&amp;content-description-code=AC9M3A02&amp;detailed-content-descriptions=0&amp;hide-ccp=0&amp;hide-gc=0&amp;side-by-side=1&amp;strands-start-index=0&amp;view=quick" TargetMode="External"/><Relationship Id="rId81" Type="http://schemas.openxmlformats.org/officeDocument/2006/relationships/hyperlink" Target="https://www.australiancurriculum.edu.au/f-10-curriculum/learning-areas/mathematics/year-4/content-description?subject-identifier=MATMATY4&amp;content-description-code=AC9M4N01&amp;detailed-content-descriptions=0&amp;hide-ccp=0&amp;hide-gc=0&amp;side-by-side=1&amp;strands-start-index=0&amp;view=quick" TargetMode="External"/><Relationship Id="rId86" Type="http://schemas.openxmlformats.org/officeDocument/2006/relationships/hyperlink" Target="https://www.australiancurriculum.edu.au/f-10-curriculum/learning-areas/mathematics/year-5/content-description?subject-identifier=MATMATY5&amp;content-description-code=AC9M5N09&amp;detailed-content-descriptions=0&amp;hide-ccp=0&amp;hide-gc=0&amp;side-by-side=1&amp;strands-start-index=0&amp;view=quick" TargetMode="External"/><Relationship Id="rId94" Type="http://schemas.openxmlformats.org/officeDocument/2006/relationships/hyperlink" Target="https://www.australiancurriculum.edu.au/f-10-curriculum/learning-areas/mathematics/year-7/content-description?subject-identifier=MATMATY7&amp;content-description-code=AC9M7N06&amp;detailed-content-descriptions=0&amp;hide-ccp=0&amp;hide-gc=0&amp;side-by-side=1&amp;strands-start-index=0&amp;view=quick" TargetMode="External"/><Relationship Id="rId99" Type="http://schemas.openxmlformats.org/officeDocument/2006/relationships/hyperlink" Target="https://www.australiancurriculum.edu.au/f-10-curriculum/learning-areas/mathematics/year-8/content-description?subject-identifier=MATMATY8&amp;content-description-code=AC9M8M03&amp;detailed-content-descriptions=0&amp;hide-ccp=0&amp;hide-gc=0&amp;side-by-side=1&amp;strands-start-index=0&amp;view=quick" TargetMode="External"/><Relationship Id="rId101" Type="http://schemas.openxmlformats.org/officeDocument/2006/relationships/hyperlink" Target="https://www.australiancurriculum.edu.au/f-10-curriculum/learning-areas/mathematics/year-8/content-description?subject-identifier=MATMATY8&amp;content-description-code=AC9M8M07&amp;detailed-content-descriptions=0&amp;hide-ccp=0&amp;hide-gc=0&amp;side-by-side=1&amp;strands-start-index=0&amp;view=quick" TargetMode="External"/><Relationship Id="rId4" Type="http://schemas.openxmlformats.org/officeDocument/2006/relationships/hyperlink" Target="https://www.australiancurriculum.edu.au/f-10-curriculum/learning-areas/science/foundation-year/content-description?subject-identifier=SCISCIFY&amp;content-description-code=AC9SFU02&amp;detailed-content-descriptions=0&amp;hide-ccp=0&amp;hide-gc=0&amp;side-by-side=1&amp;strands-start-index=0&amp;view=quick" TargetMode="External"/><Relationship Id="rId9" Type="http://schemas.openxmlformats.org/officeDocument/2006/relationships/hyperlink" Target="https://www.australiancurriculum.edu.au/f-10-curriculum/learning-areas/science/foundation-year/content-description?subject-identifier=SCISCIFY&amp;content-description-code=AC9SFI05&amp;detailed-content-descriptions=0&amp;hide-ccp=0&amp;hide-gc=0&amp;side-by-side=1&amp;strands-start-index=0&amp;view=quick" TargetMode="External"/><Relationship Id="rId13" Type="http://schemas.openxmlformats.org/officeDocument/2006/relationships/hyperlink" Target="https://www.australiancurriculum.edu.au/f-10-curriculum/learning-areas/science/foundation-year_year-1_year-2/content-description?subject-identifier=SCISCIY1&amp;content-description-code=AC9S1I04&amp;detailed-content-descriptions=0&amp;hide-ccp=0&amp;hide-gc=0&amp;side-by-side=1&amp;strands-start-index=0&amp;view=quick" TargetMode="External"/><Relationship Id="rId18" Type="http://schemas.openxmlformats.org/officeDocument/2006/relationships/hyperlink" Target="https://www.australiancurriculum.edu.au/f-10-curriculum/learning-areas/science/year-2/content-description?subject-identifier=SCISCIY2&amp;content-description-code=AC9S2I06&amp;detailed-content-descriptions=0&amp;hide-ccp=0&amp;hide-gc=0&amp;side-by-side=1&amp;strands-start-index=0&amp;view=quick" TargetMode="External"/><Relationship Id="rId39" Type="http://schemas.openxmlformats.org/officeDocument/2006/relationships/hyperlink" Target="https://www.australiancurriculum.edu.au/f-10-curriculum/learning-areas/science/year-6/content-description?subject-identifier=SCISCIY6&amp;content-description-code=AC9S6I06&amp;detailed-content-descriptions=0&amp;hide-ccp=0&amp;hide-gc=0&amp;side-by-side=1&amp;strands-start-index=0&amp;view=quick" TargetMode="External"/><Relationship Id="rId34" Type="http://schemas.openxmlformats.org/officeDocument/2006/relationships/hyperlink" Target="https://www.australiancurriculum.edu.au/f-10-curriculum/learning-areas/science/year-5/content-description?subject-identifier=SCISCIY5&amp;content-description-code=AC9S5I06&amp;detailed-content-descriptions=0&amp;hide-ccp=0&amp;hide-gc=0&amp;side-by-side=1&amp;strands-start-index=0&amp;view=quick" TargetMode="External"/><Relationship Id="rId50" Type="http://schemas.openxmlformats.org/officeDocument/2006/relationships/hyperlink" Target="https://www.australiancurriculum.edu.au/f-10-curriculum/learning-areas/science/year-9_year-10/content-description?subject-identifier=SCISCIY9&amp;content-description-code=AC9S9U05&amp;detailed-content-descriptions=0&amp;hide-ccp=0&amp;hide-gc=0&amp;side-by-side=1&amp;strands-start-index=0&amp;view=quick" TargetMode="External"/><Relationship Id="rId55" Type="http://schemas.openxmlformats.org/officeDocument/2006/relationships/hyperlink" Target="https://www.australiancurriculum.edu.au/f-10-curriculum/learning-areas/science/year-9_year-10/content-description?subject-identifier=SCISCIY10&amp;content-description-code=AC9S10U01&amp;detailed-content-descriptions=0&amp;hide-ccp=0&amp;hide-gc=0&amp;side-by-side=1&amp;strands-start-index=0&amp;view=quick" TargetMode="External"/><Relationship Id="rId76" Type="http://schemas.openxmlformats.org/officeDocument/2006/relationships/hyperlink" Target="https://www.australiancurriculum.edu.au/f-10-curriculum/learning-areas/mathematics/year-3/content-description?subject-identifier=MATMATY3&amp;content-description-code=AC9M3N03&amp;detailed-content-descriptions=0&amp;hide-ccp=0&amp;hide-gc=0&amp;side-by-side=1&amp;strands-start-index=0&amp;view=quick" TargetMode="External"/><Relationship Id="rId97" Type="http://schemas.openxmlformats.org/officeDocument/2006/relationships/hyperlink" Target="https://www.australiancurriculum.edu.au/f-10-curriculum/learning-areas/mathematics/year-7/content-description?subject-identifier=MATMATY7&amp;content-description-code=AC9M7M06&amp;detailed-content-descriptions=0&amp;hide-ccp=0&amp;hide-gc=0&amp;side-by-side=1&amp;strands-start-index=0&amp;view=quick" TargetMode="External"/><Relationship Id="rId104" Type="http://schemas.openxmlformats.org/officeDocument/2006/relationships/hyperlink" Target="https://www.australiancurriculum.edu.au/f-10-curriculum/learning-areas/mathematics/year-10/content-description?subject-identifier=MATMATY10&amp;content-description-code=AC9M10N01&amp;detailed-content-descriptions=0&amp;hide-ccp=0&amp;hide-gc=0&amp;side-by-side=1&amp;strands-start-index=0&amp;view=quick" TargetMode="External"/><Relationship Id="rId7" Type="http://schemas.openxmlformats.org/officeDocument/2006/relationships/hyperlink" Target="https://www.australiancurriculum.edu.au/f-10-curriculum/learning-areas/science/foundation-year_year-1_year-2/content-description?subject-identifier=SCISCIFY&amp;content-description-code=AC9SFI03&amp;detailed-content-descriptions=0&amp;hide-ccp=0&amp;hide-gc=0&amp;side-by-side=1&amp;strands-start-index=0&amp;view=quick" TargetMode="External"/><Relationship Id="rId71" Type="http://schemas.openxmlformats.org/officeDocument/2006/relationships/hyperlink" Target="https://www.australiancurriculum.edu.au/f-10-curriculum/learning-areas/mathematics/year-2/content-description?subject-identifier=MATMATY2&amp;content-description-code=AC9M2N06&amp;detailed-content-descriptions=0&amp;hide-ccp=0&amp;hide-gc=0&amp;side-by-side=1&amp;strands-start-index=0&amp;view=quick" TargetMode="External"/><Relationship Id="rId92" Type="http://schemas.openxmlformats.org/officeDocument/2006/relationships/hyperlink" Target="https://www.australiancurriculum.edu.au/f-10-curriculum/learning-areas/mathematics/year-7/content-description?subject-identifier=MATMATY7&amp;content-description-code=AC9M7N03&amp;detailed-content-descriptions=0&amp;hide-ccp=0&amp;hide-gc=0&amp;side-by-side=1&amp;strands-start-index=0&amp;view=quick" TargetMode="External"/><Relationship Id="rId2" Type="http://schemas.openxmlformats.org/officeDocument/2006/relationships/notesSlide" Target="../notesSlides/notesSlide21.xml"/><Relationship Id="rId29" Type="http://schemas.openxmlformats.org/officeDocument/2006/relationships/hyperlink" Target="https://www.australiancurriculum.edu.au/f-10-curriculum/learning-areas/science/year-4/content-description?subject-identifier=SCISCIY4&amp;content-description-code=AC9S4I06&amp;detailed-content-descriptions=0&amp;hide-ccp=0&amp;hide-gc=0&amp;side-by-side=1&amp;strands-start-index=0&amp;view=quick" TargetMode="External"/><Relationship Id="rId24" Type="http://schemas.openxmlformats.org/officeDocument/2006/relationships/hyperlink" Target="https://www.australiancurriculum.edu.au/f-10-curriculum/learning-areas/science/year-3/content-description?subject-identifier=SCISCIY3&amp;content-description-code=AC9S3I06&amp;detailed-content-descriptions=0&amp;hide-ccp=0&amp;hide-gc=0&amp;side-by-side=1&amp;strands-start-index=0&amp;view=quick" TargetMode="External"/><Relationship Id="rId40" Type="http://schemas.openxmlformats.org/officeDocument/2006/relationships/hyperlink" Target="https://www.australiancurriculum.edu.au/f-10-curriculum/learning-areas/science/year-6_year-7_year-8/content-description?subject-identifier=SCISCIY7&amp;content-description-code=AC9S7U01&amp;detailed-content-descriptions=0&amp;hide-ccp=0&amp;hide-gc=0&amp;side-by-side=1&amp;strands-start-index=0&amp;view=quick" TargetMode="External"/><Relationship Id="rId45" Type="http://schemas.openxmlformats.org/officeDocument/2006/relationships/hyperlink" Target="https://www.australiancurriculum.edu.au/f-10-curriculum/learning-areas/science/year-8/content-description?subject-identifier=SCISCIY8&amp;content-description-code=AC9S8H02&amp;detailed-content-descriptions=0&amp;hide-ccp=0&amp;hide-gc=0&amp;side-by-side=1&amp;strands-start-index=0&amp;view=quick" TargetMode="External"/><Relationship Id="rId66" Type="http://schemas.openxmlformats.org/officeDocument/2006/relationships/hyperlink" Target="https://www.australiancurriculum.edu.au/f-10-curriculum/learning-areas/mathematics/year-1/content-description?subject-identifier=MATMATY1&amp;content-description-code=AC9M1N05&amp;detailed-content-descriptions=0&amp;hide-ccp=0&amp;hide-gc=0&amp;side-by-side=1&amp;strands-start-index=0&amp;view=quick" TargetMode="External"/><Relationship Id="rId87" Type="http://schemas.openxmlformats.org/officeDocument/2006/relationships/hyperlink" Target="https://www.australiancurriculum.edu.au/f-10-curriculum/learning-areas/mathematics/year-5/content-description?subject-identifier=MATMATY5&amp;content-description-code=AC9M5M01&amp;detailed-content-descriptions=0&amp;hide-ccp=0&amp;hide-gc=0&amp;side-by-side=1&amp;strands-start-index=0&amp;view=quick" TargetMode="External"/><Relationship Id="rId61" Type="http://schemas.openxmlformats.org/officeDocument/2006/relationships/hyperlink" Target="https://www.australiancurriculum.edu.au/f-10-curriculum/learning-areas/mathematics/foundation-year/content-description?subject-identifier=MATMATFY&amp;content-description-code=AC9MFN03&amp;detailed-content-descriptions=0&amp;hide-ccp=0&amp;hide-gc=0&amp;side-by-side=1&amp;strands-start-index=0&amp;view=quick" TargetMode="External"/><Relationship Id="rId82" Type="http://schemas.openxmlformats.org/officeDocument/2006/relationships/hyperlink" Target="https://www.australiancurriculum.edu.au/f-10-curriculum/learning-areas/mathematics/year-4/content-description?subject-identifier=MATMATY4&amp;content-description-code=AC9M4N03&amp;detailed-content-descriptions=0&amp;hide-ccp=0&amp;hide-gc=0&amp;side-by-side=1&amp;strands-start-index=0&amp;view=quick" TargetMode="External"/><Relationship Id="rId19" Type="http://schemas.openxmlformats.org/officeDocument/2006/relationships/hyperlink" Target="https://www.australiancurriculum.edu.au/f-10-curriculum/learning-areas/science/year-3_year-4_year-5/content-description?subject-identifier=SCISCIY3&amp;content-description-code=AC9S3H01&amp;detailed-content-descriptions=0&amp;hide-ccp=0&amp;hide-gc=0&amp;side-by-side=1&amp;strands-start-index=0&amp;view=quick" TargetMode="External"/><Relationship Id="rId14" Type="http://schemas.openxmlformats.org/officeDocument/2006/relationships/hyperlink" Target="https://www.australiancurriculum.edu.au/f-10-curriculum/learning-areas/science/year-1/content-description?subject-identifier=SCISCIY1&amp;content-description-code=AC9S1I06&amp;detailed-content-descriptions=0&amp;hide-ccp=0&amp;hide-gc=0&amp;side-by-side=1&amp;strands-start-index=0&amp;view=quick" TargetMode="External"/><Relationship Id="rId30" Type="http://schemas.openxmlformats.org/officeDocument/2006/relationships/hyperlink" Target="https://www.australiancurriculum.edu.au/f-10-curriculum/learning-areas/science/year-5/content-description?subject-identifier=SCISCIY5&amp;content-description-code=AC9S5U01&amp;detailed-content-descriptions=0&amp;hide-ccp=0&amp;hide-gc=0&amp;side-by-side=1&amp;strands-start-index=0&amp;view=quick" TargetMode="External"/><Relationship Id="rId35" Type="http://schemas.openxmlformats.org/officeDocument/2006/relationships/hyperlink" Target="https://www.australiancurriculum.edu.au/f-10-curriculum/learning-areas/science/year-6/content-description?subject-identifier=SCISCIY6&amp;content-description-code=AC9S6H02&amp;detailed-content-descriptions=0&amp;hide-ccp=0&amp;hide-gc=0&amp;side-by-side=1&amp;strands-start-index=0&amp;view=quick" TargetMode="External"/><Relationship Id="rId56" Type="http://schemas.openxmlformats.org/officeDocument/2006/relationships/hyperlink" Target="https://www.australiancurriculum.edu.au/f-10-curriculum/learning-areas/science/year-9_year-10/content-description?subject-identifier=SCISCIY10&amp;content-description-code=AC9S10U02&amp;detailed-content-descriptions=0&amp;hide-ccp=0&amp;hide-gc=0&amp;side-by-side=1&amp;strands-start-index=0&amp;view=quick" TargetMode="External"/><Relationship Id="rId77" Type="http://schemas.openxmlformats.org/officeDocument/2006/relationships/hyperlink" Target="https://www.australiancurriculum.edu.au/f-10-curriculum/learning-areas/mathematics/year-3/content-description?subject-identifier=MATMATY3&amp;content-description-code=AC9M3N06&amp;detailed-content-descriptions=0&amp;hide-ccp=0&amp;hide-gc=0&amp;side-by-side=1&amp;strands-start-index=0&amp;view=quick" TargetMode="External"/><Relationship Id="rId100" Type="http://schemas.openxmlformats.org/officeDocument/2006/relationships/hyperlink" Target="https://www.australiancurriculum.edu.au/f-10-curriculum/learning-areas/mathematics/year-8/content-description?subject-identifier=MATMATY8&amp;content-description-code=AC9M8M05&amp;detailed-content-descriptions=0&amp;hide-ccp=0&amp;hide-gc=0&amp;side-by-side=1&amp;strands-start-index=0&amp;view=quick" TargetMode="External"/><Relationship Id="rId105" Type="http://schemas.openxmlformats.org/officeDocument/2006/relationships/hyperlink" Target="https://www.australiancurriculum.edu.au/f-10-curriculum/learning-areas/mathematics/year-10/content-description?subject-identifier=MATMATY10&amp;content-description-code=AC9M10M04&amp;detailed-content-descriptions=0&amp;hide-ccp=0&amp;hide-gc=0&amp;side-by-side=1&amp;strands-start-index=0&amp;view=quick" TargetMode="External"/><Relationship Id="rId8" Type="http://schemas.openxmlformats.org/officeDocument/2006/relationships/hyperlink" Target="https://www.australiancurriculum.edu.au/f-10-curriculum/learning-areas/science/foundation-year/content-description?subject-identifier=SCISCIFY&amp;content-description-code=AC9SFI04&amp;detailed-content-descriptions=0&amp;hide-ccp=0&amp;hide-gc=0&amp;side-by-side=1&amp;strands-start-index=0&amp;view=quick" TargetMode="External"/><Relationship Id="rId51" Type="http://schemas.openxmlformats.org/officeDocument/2006/relationships/hyperlink" Target="https://www.australiancurriculum.edu.au/f-10-curriculum/learning-areas/science/year-9_year-10/content-description?subject-identifier=SCISCIY9&amp;content-description-code=AC9S9H02&amp;detailed-content-descriptions=0&amp;hide-ccp=0&amp;hide-gc=0&amp;side-by-side=1&amp;strands-start-index=0&amp;view=quick" TargetMode="External"/><Relationship Id="rId72" Type="http://schemas.openxmlformats.org/officeDocument/2006/relationships/hyperlink" Target="https://www.australiancurriculum.edu.au/f-10-curriculum/learning-areas/mathematics/year-2/content-description?subject-identifier=MATMATY2&amp;content-description-code=AC9M2A01&amp;detailed-content-descriptions=0&amp;hide-ccp=0&amp;hide-gc=0&amp;side-by-side=1&amp;strands-start-index=0&amp;view=quick" TargetMode="External"/><Relationship Id="rId93" Type="http://schemas.openxmlformats.org/officeDocument/2006/relationships/hyperlink" Target="https://www.australiancurriculum.edu.au/f-10-curriculum/learning-areas/mathematics/year-7/content-description?subject-identifier=MATMATY7&amp;content-description-code=AC9M7N05&amp;detailed-content-descriptions=0&amp;hide-ccp=0&amp;hide-gc=0&amp;side-by-side=1&amp;strands-start-index=0&amp;view=quick" TargetMode="External"/><Relationship Id="rId98" Type="http://schemas.openxmlformats.org/officeDocument/2006/relationships/hyperlink" Target="https://www.australiancurriculum.edu.au/f-10-curriculum/learning-areas/mathematics/year-8/content-description?subject-identifier=MATMATY8&amp;content-description-code=AC9M8N03&amp;detailed-content-descriptions=0&amp;hide-ccp=0&amp;hide-gc=0&amp;side-by-side=1&amp;strands-start-index=0&amp;view=quick" TargetMode="External"/><Relationship Id="rId3" Type="http://schemas.openxmlformats.org/officeDocument/2006/relationships/hyperlink" Target="https://www.australiancurriculum.edu.au/f-10-curriculum/learning-areas/science/foundation-year/content-description?subject-identifier=SCISCIFY&amp;content-description-code=AC9SFU01&amp;detailed-content-descriptions=0&amp;hide-ccp=0&amp;hide-gc=0&amp;side-by-side=1&amp;strands-start-index=0&amp;view=quick" TargetMode="External"/><Relationship Id="rId25" Type="http://schemas.openxmlformats.org/officeDocument/2006/relationships/hyperlink" Target="https://www.australiancurriculum.edu.au/f-10-curriculum/learning-areas/science/year-3_year-4_year-5/content-description?subject-identifier=SCISCIY4&amp;content-description-code=AC9S4U01&amp;detailed-content-descriptions=0&amp;hide-ccp=0&amp;hide-gc=0&amp;side-by-side=1&amp;strands-start-index=0&amp;view=quick" TargetMode="External"/><Relationship Id="rId46" Type="http://schemas.openxmlformats.org/officeDocument/2006/relationships/hyperlink" Target="https://www.australiancurriculum.edu.au/f-10-curriculum/learning-areas/science/year-6_year-7_year-8/content-description?subject-identifier=SCISCIY8&amp;content-description-code=AC9S8I03&amp;detailed-content-descriptions=0&amp;hide-ccp=0&amp;hide-gc=0&amp;side-by-side=1&amp;strands-start-index=0&amp;view=quick" TargetMode="External"/><Relationship Id="rId67" Type="http://schemas.openxmlformats.org/officeDocument/2006/relationships/hyperlink" Target="https://www.australiancurriculum.edu.au/f-10-curriculum/learning-areas/mathematics/year-1/content-description?subject-identifier=MATMATY1&amp;content-description-code=AC9M1A01&amp;detailed-content-descriptions=0&amp;hide-ccp=0&amp;hide-gc=0&amp;side-by-side=1&amp;strands-start-index=0&amp;view=quick"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https://www.reefed.edu.au/resources/green-turtles-and-torres-strait" TargetMode="External"/><Relationship Id="rId3" Type="http://schemas.openxmlformats.org/officeDocument/2006/relationships/hyperlink" Target="http://www.reefed.edu/" TargetMode="External"/><Relationship Id="rId7" Type="http://schemas.openxmlformats.org/officeDocument/2006/relationships/hyperlink" Target="https://www.reefed.edu.au/resources/how-lucky-turtle-got-her-name" TargetMode="External"/><Relationship Id="rId2" Type="http://schemas.openxmlformats.org/officeDocument/2006/relationships/notesSlide" Target="../notesSlides/notesSlide22.xml"/><Relationship Id="rId1" Type="http://schemas.openxmlformats.org/officeDocument/2006/relationships/slideLayout" Target="../slideLayouts/slideLayout12.xml"/><Relationship Id="rId6" Type="http://schemas.openxmlformats.org/officeDocument/2006/relationships/hyperlink" Target="https://www.reefed.edu.au/resources/wildlife-emergency-express-presentation" TargetMode="External"/><Relationship Id="rId5" Type="http://schemas.openxmlformats.org/officeDocument/2006/relationships/hyperlink" Target="https://www.reefed.edu.au/resources/marine-turtles" TargetMode="External"/><Relationship Id="rId10" Type="http://schemas.openxmlformats.org/officeDocument/2006/relationships/hyperlink" Target="https://www.reefed.edu.au/sites/default/files/2026-08/Poster7-Ancient-reptiles-of-the-sea.pdf" TargetMode="External"/><Relationship Id="rId4" Type="http://schemas.openxmlformats.org/officeDocument/2006/relationships/hyperlink" Target="https://www.reefed.edu.au/resources?keys=turtle" TargetMode="External"/><Relationship Id="rId9" Type="http://schemas.openxmlformats.org/officeDocument/2006/relationships/hyperlink" Target="https://www.reefed.edu.au/resources/interview-marine-turtles-journey-prehistoric-proportions" TargetMode="External"/></Relationships>
</file>

<file path=ppt/slides/_rels/slide23.xml.rels><?xml version="1.0" encoding="UTF-8" standalone="yes"?>
<Relationships xmlns="http://schemas.openxmlformats.org/package/2006/relationships"><Relationship Id="rId8" Type="http://schemas.openxmlformats.org/officeDocument/2006/relationships/hyperlink" Target="https://www.reefed.edu.au/resources/lucky-turtle-puppet-show-diet-and-threats" TargetMode="External"/><Relationship Id="rId3" Type="http://schemas.openxmlformats.org/officeDocument/2006/relationships/hyperlink" Target="https://www.reefed.edu.au/resources/label-sea-turtle" TargetMode="External"/><Relationship Id="rId7" Type="http://schemas.openxmlformats.org/officeDocument/2006/relationships/hyperlink" Target="https://www.reefed.edu.au/resources/lucky-turtle-puppet-show-colouring-sheet" TargetMode="External"/><Relationship Id="rId2" Type="http://schemas.openxmlformats.org/officeDocument/2006/relationships/notesSlide" Target="../notesSlides/notesSlide23.xml"/><Relationship Id="rId1" Type="http://schemas.openxmlformats.org/officeDocument/2006/relationships/slideLayout" Target="../slideLayouts/slideLayout12.xml"/><Relationship Id="rId6" Type="http://schemas.openxmlformats.org/officeDocument/2006/relationships/hyperlink" Target="https://www.reefed.edu.au/resources/ozobot-challenge-help-turtle-find-jellyfish" TargetMode="External"/><Relationship Id="rId11" Type="http://schemas.openxmlformats.org/officeDocument/2006/relationships/hyperlink" Target="https://www2.gbrmpa.gov.au/learn/animals/marine-turtles" TargetMode="External"/><Relationship Id="rId5" Type="http://schemas.openxmlformats.org/officeDocument/2006/relationships/hyperlink" Target="https://www.reefed.edu.au/resources/turtle-life-cycle-comprehension-activity" TargetMode="External"/><Relationship Id="rId10" Type="http://schemas.openxmlformats.org/officeDocument/2006/relationships/hyperlink" Target="mailto:reefguardians@gbrmpa.gov.au" TargetMode="External"/><Relationship Id="rId4" Type="http://schemas.openxmlformats.org/officeDocument/2006/relationships/hyperlink" Target="https://www.reefed.edu.au/resources/turtle-life-cycle-wheel" TargetMode="External"/><Relationship Id="rId9" Type="http://schemas.openxmlformats.org/officeDocument/2006/relationships/hyperlink" Target="https://www.reefed.edu.au/resources/turtle-connections-flye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18BBCB-F175-C606-07D9-75614E1F8E08}"/>
            </a:ext>
          </a:extLst>
        </p:cNvPr>
        <p:cNvGrpSpPr/>
        <p:nvPr/>
      </p:nvGrpSpPr>
      <p:grpSpPr>
        <a:xfrm>
          <a:off x="0" y="0"/>
          <a:ext cx="0" cy="0"/>
          <a:chOff x="0" y="0"/>
          <a:chExt cx="0" cy="0"/>
        </a:xfrm>
      </p:grpSpPr>
      <p:pic>
        <p:nvPicPr>
          <p:cNvPr id="9" name="Picture 8" descr="A turtle swimming in the water&#10;&#10;AI-generated content may be incorrect.">
            <a:extLst>
              <a:ext uri="{FF2B5EF4-FFF2-40B4-BE49-F238E27FC236}">
                <a16:creationId xmlns:a16="http://schemas.microsoft.com/office/drawing/2014/main" id="{32A977AF-5320-9C91-C021-932513AAA977}"/>
              </a:ext>
            </a:extLst>
          </p:cNvPr>
          <p:cNvPicPr>
            <a:picLocks noChangeAspect="1"/>
          </p:cNvPicPr>
          <p:nvPr/>
        </p:nvPicPr>
        <p:blipFill>
          <a:blip r:embed="rId3"/>
          <a:srcRect l="11402" b="4460"/>
          <a:stretch>
            <a:fillRect/>
          </a:stretch>
        </p:blipFill>
        <p:spPr>
          <a:xfrm flipH="1">
            <a:off x="5789174" y="-1"/>
            <a:ext cx="13217963" cy="10691813"/>
          </a:xfrm>
          <a:prstGeom prst="rect">
            <a:avLst/>
          </a:prstGeom>
        </p:spPr>
      </p:pic>
      <p:pic>
        <p:nvPicPr>
          <p:cNvPr id="2" name="Picture 1">
            <a:extLst>
              <a:ext uri="{FF2B5EF4-FFF2-40B4-BE49-F238E27FC236}">
                <a16:creationId xmlns:a16="http://schemas.microsoft.com/office/drawing/2014/main" id="{E5BF89EC-6004-9424-38F4-1907B868DAF9}"/>
              </a:ext>
            </a:extLst>
          </p:cNvPr>
          <p:cNvPicPr>
            <a:picLocks noGrp="1" noRot="1" noChangeAspect="1" noMove="1" noResize="1" noEditPoints="1" noAdjustHandles="1" noChangeArrowheads="1" noChangeShapeType="1" noCrop="1"/>
          </p:cNvPicPr>
          <p:nvPr/>
        </p:nvPicPr>
        <p:blipFill>
          <a:blip r:embed="rId4"/>
          <a:srcRect/>
          <a:stretch/>
        </p:blipFill>
        <p:spPr>
          <a:xfrm>
            <a:off x="0" y="0"/>
            <a:ext cx="19007137" cy="10695444"/>
          </a:xfrm>
          <a:prstGeom prst="rect">
            <a:avLst/>
          </a:prstGeom>
        </p:spPr>
      </p:pic>
      <p:pic>
        <p:nvPicPr>
          <p:cNvPr id="5" name="Picture 4">
            <a:extLst>
              <a:ext uri="{FF2B5EF4-FFF2-40B4-BE49-F238E27FC236}">
                <a16:creationId xmlns:a16="http://schemas.microsoft.com/office/drawing/2014/main" id="{0B9D93DC-A127-33EA-E8D1-DCD0ECB47D5D}"/>
              </a:ext>
            </a:extLst>
          </p:cNvPr>
          <p:cNvPicPr>
            <a:picLocks noChangeAspect="1"/>
          </p:cNvPicPr>
          <p:nvPr/>
        </p:nvPicPr>
        <p:blipFill>
          <a:blip r:embed="rId5"/>
          <a:stretch>
            <a:fillRect/>
          </a:stretch>
        </p:blipFill>
        <p:spPr>
          <a:xfrm>
            <a:off x="1174141" y="8416991"/>
            <a:ext cx="2172696" cy="1712030"/>
          </a:xfrm>
          <a:prstGeom prst="rect">
            <a:avLst/>
          </a:prstGeom>
        </p:spPr>
      </p:pic>
      <p:sp>
        <p:nvSpPr>
          <p:cNvPr id="3" name="Title 2">
            <a:extLst>
              <a:ext uri="{FF2B5EF4-FFF2-40B4-BE49-F238E27FC236}">
                <a16:creationId xmlns:a16="http://schemas.microsoft.com/office/drawing/2014/main" id="{C846E849-06C4-34DE-6BAB-97A90DB49747}"/>
              </a:ext>
            </a:extLst>
          </p:cNvPr>
          <p:cNvSpPr txBox="1">
            <a:spLocks/>
          </p:cNvSpPr>
          <p:nvPr/>
        </p:nvSpPr>
        <p:spPr>
          <a:xfrm>
            <a:off x="2663505" y="5171280"/>
            <a:ext cx="7053769" cy="1635249"/>
          </a:xfrm>
          <a:prstGeom prst="rect">
            <a:avLst/>
          </a:prstGeom>
        </p:spPr>
        <p:txBody>
          <a:bodyPr/>
          <a:lstStyle>
            <a:lvl1pPr algn="l" defTabSz="914400" rtl="0" eaLnBrk="1" latinLnBrk="0" hangingPunct="1">
              <a:lnSpc>
                <a:spcPct val="90000"/>
              </a:lnSpc>
              <a:spcBef>
                <a:spcPct val="0"/>
              </a:spcBef>
              <a:buNone/>
              <a:defRPr sz="3400" b="0" i="0" kern="1200">
                <a:solidFill>
                  <a:srgbClr val="00A4B8"/>
                </a:solidFill>
                <a:latin typeface="Clarity City" pitchFamily="2" charset="77"/>
                <a:ea typeface="+mj-ea"/>
                <a:cs typeface="Arial" panose="020B0604020202020204" pitchFamily="34" charset="0"/>
              </a:defRPr>
            </a:lvl1pPr>
          </a:lstStyle>
          <a:p>
            <a:endParaRPr lang="en-US" sz="6000" b="1" dirty="0">
              <a:solidFill>
                <a:schemeClr val="bg1"/>
              </a:solidFill>
              <a:latin typeface="Arial" panose="020B0604020202020204" pitchFamily="34" charset="0"/>
            </a:endParaRPr>
          </a:p>
          <a:p>
            <a:endParaRPr lang="en-US" sz="2800" b="1" dirty="0">
              <a:solidFill>
                <a:schemeClr val="bg1"/>
              </a:solidFill>
              <a:latin typeface="Arial" panose="020B0604020202020204" pitchFamily="34" charset="0"/>
            </a:endParaRPr>
          </a:p>
          <a:p>
            <a:endParaRPr lang="en-US" dirty="0"/>
          </a:p>
        </p:txBody>
      </p:sp>
      <p:sp>
        <p:nvSpPr>
          <p:cNvPr id="6" name="TextBox 5">
            <a:extLst>
              <a:ext uri="{FF2B5EF4-FFF2-40B4-BE49-F238E27FC236}">
                <a16:creationId xmlns:a16="http://schemas.microsoft.com/office/drawing/2014/main" id="{F80AC505-2944-712B-4029-6F76F1173AE3}"/>
              </a:ext>
            </a:extLst>
          </p:cNvPr>
          <p:cNvSpPr txBox="1"/>
          <p:nvPr/>
        </p:nvSpPr>
        <p:spPr>
          <a:xfrm>
            <a:off x="898531" y="3591239"/>
            <a:ext cx="7393897" cy="2862322"/>
          </a:xfrm>
          <a:prstGeom prst="rect">
            <a:avLst/>
          </a:prstGeom>
          <a:noFill/>
        </p:spPr>
        <p:txBody>
          <a:bodyPr wrap="square" rtlCol="0">
            <a:spAutoFit/>
          </a:bodyPr>
          <a:lstStyle/>
          <a:p>
            <a:pPr algn="ctr"/>
            <a:r>
              <a:rPr lang="en-US" sz="6000" b="1" dirty="0">
                <a:solidFill>
                  <a:schemeClr val="bg1"/>
                </a:solidFill>
                <a:latin typeface="Arial" panose="020B0604020202020204" pitchFamily="34" charset="0"/>
              </a:rPr>
              <a:t>PRESENTATION: </a:t>
            </a:r>
          </a:p>
          <a:p>
            <a:pPr algn="ctr"/>
            <a:r>
              <a:rPr lang="en-US" sz="6000" b="1" dirty="0">
                <a:solidFill>
                  <a:schemeClr val="bg1"/>
                </a:solidFill>
                <a:latin typeface="Arial" panose="020B0604020202020204" pitchFamily="34" charset="0"/>
              </a:rPr>
              <a:t>SEA TURTLE INVESTIGATION</a:t>
            </a:r>
            <a:endParaRPr lang="en-AU" dirty="0"/>
          </a:p>
        </p:txBody>
      </p:sp>
    </p:spTree>
    <p:extLst>
      <p:ext uri="{BB962C8B-B14F-4D97-AF65-F5344CB8AC3E}">
        <p14:creationId xmlns:p14="http://schemas.microsoft.com/office/powerpoint/2010/main" val="39408178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Content Placeholder 13">
            <a:extLst>
              <a:ext uri="{FF2B5EF4-FFF2-40B4-BE49-F238E27FC236}">
                <a16:creationId xmlns:a16="http://schemas.microsoft.com/office/drawing/2014/main" id="{5817F300-72B8-6A3D-23DC-796F4C558FA7}"/>
              </a:ext>
            </a:extLst>
          </p:cNvPr>
          <p:cNvPicPr>
            <a:picLocks noGrp="1" noChangeAspect="1"/>
          </p:cNvPicPr>
          <p:nvPr>
            <p:ph sz="quarter" idx="10"/>
          </p:nvPr>
        </p:nvPicPr>
        <p:blipFill>
          <a:blip r:embed="rId3"/>
          <a:stretch>
            <a:fillRect/>
          </a:stretch>
        </p:blipFill>
        <p:spPr>
          <a:xfrm>
            <a:off x="11484956" y="3394632"/>
            <a:ext cx="6151397" cy="4511431"/>
          </a:xfrm>
          <a:prstGeom prst="rect">
            <a:avLst/>
          </a:prstGeom>
        </p:spPr>
      </p:pic>
      <p:sp>
        <p:nvSpPr>
          <p:cNvPr id="15" name="TextBox 14">
            <a:extLst>
              <a:ext uri="{FF2B5EF4-FFF2-40B4-BE49-F238E27FC236}">
                <a16:creationId xmlns:a16="http://schemas.microsoft.com/office/drawing/2014/main" id="{723AAACD-EBF9-7914-C65A-A08764917C11}"/>
              </a:ext>
            </a:extLst>
          </p:cNvPr>
          <p:cNvSpPr txBox="1"/>
          <p:nvPr/>
        </p:nvSpPr>
        <p:spPr>
          <a:xfrm>
            <a:off x="1260258" y="870220"/>
            <a:ext cx="10772077" cy="830997"/>
          </a:xfrm>
          <a:prstGeom prst="rect">
            <a:avLst/>
          </a:prstGeom>
          <a:noFill/>
        </p:spPr>
        <p:txBody>
          <a:bodyPr wrap="square">
            <a:spAutoFit/>
          </a:bodyPr>
          <a:lstStyle/>
          <a:p>
            <a:r>
              <a:rPr lang="en-GB" sz="4800" b="1" cap="all" dirty="0">
                <a:solidFill>
                  <a:srgbClr val="008EA0"/>
                </a:solidFill>
                <a:latin typeface="Arial" panose="020B0604020202020204" pitchFamily="34" charset="0"/>
                <a:cs typeface="Arial" panose="020B0604020202020204" pitchFamily="34" charset="0"/>
              </a:rPr>
              <a:t>Acknowledgment of Country</a:t>
            </a:r>
            <a:endParaRPr lang="en-AU" sz="4800" b="1" dirty="0">
              <a:solidFill>
                <a:srgbClr val="008EA0"/>
              </a:solidFill>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F6E3DC0B-1CA2-D69D-767C-CADA77501EB0}"/>
              </a:ext>
            </a:extLst>
          </p:cNvPr>
          <p:cNvSpPr txBox="1"/>
          <p:nvPr/>
        </p:nvSpPr>
        <p:spPr>
          <a:xfrm>
            <a:off x="1260258" y="2518913"/>
            <a:ext cx="9643531" cy="5632311"/>
          </a:xfrm>
          <a:prstGeom prst="rect">
            <a:avLst/>
          </a:prstGeom>
          <a:noFill/>
        </p:spPr>
        <p:txBody>
          <a:bodyPr wrap="square" rtlCol="0">
            <a:spAutoFit/>
          </a:bodyPr>
          <a:lstStyle/>
          <a:p>
            <a:r>
              <a:rPr lang="en-GB" sz="3600" dirty="0">
                <a:latin typeface="Arial"/>
                <a:cs typeface="Arial"/>
              </a:rPr>
              <a:t>We acknowledge the expertise, wisdom, and enduring connections that have informed the guardianship of the Reef for millennia. </a:t>
            </a:r>
            <a:endParaRPr lang="en-AU" sz="3600" dirty="0">
              <a:latin typeface="Arial"/>
              <a:cs typeface="Arial"/>
            </a:endParaRPr>
          </a:p>
          <a:p>
            <a:endParaRPr lang="en-GB" sz="3600" dirty="0">
              <a:latin typeface="Arial"/>
              <a:cs typeface="Arial"/>
            </a:endParaRPr>
          </a:p>
          <a:p>
            <a:r>
              <a:rPr lang="en-GB" sz="3600" dirty="0">
                <a:latin typeface="Arial"/>
                <a:cs typeface="Arial"/>
              </a:rPr>
              <a:t>We pay our respects to the Traditional Owners as the first managers of this Land and Sea Country, and value their traditional knowledge, which continues to inform the current management and stewardship of the Reef for future generations.</a:t>
            </a:r>
            <a:endParaRPr lang="en-AU" sz="3600" dirty="0">
              <a:latin typeface="Arial"/>
              <a:cs typeface="Arial"/>
            </a:endParaRPr>
          </a:p>
        </p:txBody>
      </p:sp>
    </p:spTree>
    <p:extLst>
      <p:ext uri="{BB962C8B-B14F-4D97-AF65-F5344CB8AC3E}">
        <p14:creationId xmlns:p14="http://schemas.microsoft.com/office/powerpoint/2010/main" val="24295736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B4E538-3FB5-98E8-7D8E-18D9DDB556C3}"/>
            </a:ext>
          </a:extLst>
        </p:cNvPr>
        <p:cNvGrpSpPr/>
        <p:nvPr/>
      </p:nvGrpSpPr>
      <p:grpSpPr>
        <a:xfrm>
          <a:off x="0" y="0"/>
          <a:ext cx="0" cy="0"/>
          <a:chOff x="0" y="0"/>
          <a:chExt cx="0" cy="0"/>
        </a:xfrm>
      </p:grpSpPr>
      <p:sp>
        <p:nvSpPr>
          <p:cNvPr id="121" name="TextBox 120">
            <a:extLst>
              <a:ext uri="{FF2B5EF4-FFF2-40B4-BE49-F238E27FC236}">
                <a16:creationId xmlns:a16="http://schemas.microsoft.com/office/drawing/2014/main" id="{026F6CD5-FD09-706E-E1B6-75BDA47C3065}"/>
              </a:ext>
            </a:extLst>
          </p:cNvPr>
          <p:cNvSpPr txBox="1"/>
          <p:nvPr/>
        </p:nvSpPr>
        <p:spPr>
          <a:xfrm>
            <a:off x="2380892" y="1386145"/>
            <a:ext cx="14305565" cy="1053919"/>
          </a:xfrm>
          <a:prstGeom prst="rect">
            <a:avLst/>
          </a:prstGeom>
          <a:noFill/>
        </p:spPr>
        <p:txBody>
          <a:bodyPr wrap="square" lIns="129326" tIns="64663" rIns="129326" bIns="64663" rtlCol="0" anchor="t">
            <a:spAutoFit/>
          </a:bodyPr>
          <a:lstStyle/>
          <a:p>
            <a:pPr defTabSz="646618"/>
            <a:r>
              <a:rPr lang="en-AU" sz="2000" b="1" dirty="0">
                <a:solidFill>
                  <a:srgbClr val="00804B"/>
                </a:solidFill>
                <a:latin typeface="Arial"/>
                <a:ea typeface="+mn-lt"/>
                <a:cs typeface="Arial"/>
              </a:rPr>
              <a:t>Complete the following:		</a:t>
            </a:r>
            <a:r>
              <a:rPr lang="en-AU" sz="2000" dirty="0">
                <a:solidFill>
                  <a:prstClr val="black"/>
                </a:solidFill>
                <a:latin typeface="Arial"/>
                <a:ea typeface="+mn-lt"/>
                <a:cs typeface="Arial"/>
              </a:rPr>
              <a:t>-</a:t>
            </a:r>
            <a:r>
              <a:rPr lang="en-AU" sz="2000" b="1" dirty="0">
                <a:solidFill>
                  <a:srgbClr val="0F9ED5"/>
                </a:solidFill>
                <a:latin typeface="Arial"/>
                <a:ea typeface="+mn-lt"/>
                <a:cs typeface="Arial"/>
              </a:rPr>
              <a:t> </a:t>
            </a:r>
            <a:r>
              <a:rPr lang="en-GB" sz="2000" dirty="0">
                <a:solidFill>
                  <a:prstClr val="black"/>
                </a:solidFill>
                <a:latin typeface="Arial"/>
                <a:ea typeface="+mn-lt"/>
                <a:cs typeface="+mn-lt"/>
              </a:rPr>
              <a:t>Identify and record the name using the identification key supplied. </a:t>
            </a:r>
            <a:endParaRPr lang="en-AU" sz="2000" dirty="0">
              <a:solidFill>
                <a:prstClr val="black"/>
              </a:solidFill>
              <a:latin typeface="Arial" panose="020B0604020202020204" pitchFamily="34" charset="0"/>
              <a:ea typeface="+mn-lt"/>
              <a:cs typeface="Arial" panose="020B0604020202020204" pitchFamily="34" charset="0"/>
            </a:endParaRPr>
          </a:p>
          <a:p>
            <a:pPr defTabSz="646618"/>
            <a:r>
              <a:rPr lang="en-GB" sz="2000" dirty="0">
                <a:solidFill>
                  <a:prstClr val="black"/>
                </a:solidFill>
                <a:latin typeface="Arial"/>
                <a:ea typeface="+mn-lt"/>
                <a:cs typeface="+mn-lt"/>
              </a:rPr>
              <a:t>                 	- Measure and record the carapace length (cm) from the life size turtle mat. </a:t>
            </a:r>
            <a:endParaRPr lang="en-AU" sz="2000" dirty="0">
              <a:solidFill>
                <a:prstClr val="black"/>
              </a:solidFill>
              <a:latin typeface="Arial" panose="020B0604020202020204" pitchFamily="34" charset="0"/>
              <a:ea typeface="+mn-lt"/>
              <a:cs typeface="Arial" panose="020B0604020202020204" pitchFamily="34" charset="0"/>
            </a:endParaRPr>
          </a:p>
          <a:p>
            <a:pPr defTabSz="646618"/>
            <a:r>
              <a:rPr lang="en-GB" sz="2000" dirty="0">
                <a:solidFill>
                  <a:prstClr val="black"/>
                </a:solidFill>
                <a:latin typeface="Arial"/>
                <a:ea typeface="+mn-lt"/>
                <a:cs typeface="+mn-lt"/>
              </a:rPr>
              <a:t>                 	- Circle the diet items identified on the diet discs.</a:t>
            </a:r>
            <a:endParaRPr lang="en-AU" sz="2000" dirty="0">
              <a:solidFill>
                <a:prstClr val="black"/>
              </a:solidFill>
              <a:latin typeface="Arial" panose="020B0604020202020204" pitchFamily="34" charset="0"/>
              <a:cs typeface="Arial" panose="020B0604020202020204" pitchFamily="34" charset="0"/>
            </a:endParaRPr>
          </a:p>
        </p:txBody>
      </p:sp>
      <p:sp>
        <p:nvSpPr>
          <p:cNvPr id="122" name="TextBox 121">
            <a:extLst>
              <a:ext uri="{FF2B5EF4-FFF2-40B4-BE49-F238E27FC236}">
                <a16:creationId xmlns:a16="http://schemas.microsoft.com/office/drawing/2014/main" id="{CE411D5E-DF3E-8657-01E7-F63E96AFD8A3}"/>
              </a:ext>
            </a:extLst>
          </p:cNvPr>
          <p:cNvSpPr txBox="1"/>
          <p:nvPr/>
        </p:nvSpPr>
        <p:spPr>
          <a:xfrm>
            <a:off x="13297328" y="564831"/>
            <a:ext cx="4365831" cy="400110"/>
          </a:xfrm>
          <a:prstGeom prst="rect">
            <a:avLst/>
          </a:prstGeom>
          <a:noFill/>
        </p:spPr>
        <p:txBody>
          <a:bodyPr wrap="square" rtlCol="0">
            <a:spAutoFit/>
          </a:bodyPr>
          <a:lstStyle/>
          <a:p>
            <a:pPr defTabSz="646618"/>
            <a:r>
              <a:rPr lang="en-GB" sz="2000" b="1" dirty="0">
                <a:solidFill>
                  <a:prstClr val="black"/>
                </a:solidFill>
                <a:latin typeface="Arial" panose="020B0604020202020204" pitchFamily="34" charset="0"/>
                <a:cs typeface="Arial" panose="020B0604020202020204" pitchFamily="34" charset="0"/>
              </a:rPr>
              <a:t>Name:___________________</a:t>
            </a:r>
            <a:endParaRPr lang="en-AU" sz="2000" b="1" dirty="0">
              <a:solidFill>
                <a:prstClr val="black"/>
              </a:solidFill>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6A987D43-ED01-7AF7-A195-559D7F95E2E8}"/>
              </a:ext>
            </a:extLst>
          </p:cNvPr>
          <p:cNvSpPr txBox="1"/>
          <p:nvPr/>
        </p:nvSpPr>
        <p:spPr>
          <a:xfrm>
            <a:off x="6956545" y="403982"/>
            <a:ext cx="6457456" cy="684587"/>
          </a:xfrm>
          <a:prstGeom prst="rect">
            <a:avLst/>
          </a:prstGeom>
          <a:noFill/>
        </p:spPr>
        <p:txBody>
          <a:bodyPr wrap="square" lIns="129326" tIns="64663" rIns="129326" bIns="64663" rtlCol="0" anchor="t">
            <a:spAutoFit/>
          </a:bodyPr>
          <a:lstStyle/>
          <a:p>
            <a:pPr defTabSz="646618"/>
            <a:r>
              <a:rPr lang="en-GB" sz="3600" b="1" dirty="0">
                <a:solidFill>
                  <a:srgbClr val="008EA0"/>
                </a:solidFill>
                <a:latin typeface="Arial"/>
                <a:cs typeface="Arial"/>
              </a:rPr>
              <a:t>Turtle Investigation Activity </a:t>
            </a:r>
          </a:p>
        </p:txBody>
      </p:sp>
      <p:sp>
        <p:nvSpPr>
          <p:cNvPr id="6" name="TextBox 5">
            <a:extLst>
              <a:ext uri="{FF2B5EF4-FFF2-40B4-BE49-F238E27FC236}">
                <a16:creationId xmlns:a16="http://schemas.microsoft.com/office/drawing/2014/main" id="{630BA53D-34D5-DB1E-587B-14C2D1BEA5D4}"/>
              </a:ext>
            </a:extLst>
          </p:cNvPr>
          <p:cNvSpPr txBox="1"/>
          <p:nvPr/>
        </p:nvSpPr>
        <p:spPr>
          <a:xfrm>
            <a:off x="2402890" y="9805768"/>
            <a:ext cx="184731" cy="484107"/>
          </a:xfrm>
          <a:prstGeom prst="rect">
            <a:avLst/>
          </a:prstGeom>
          <a:noFill/>
        </p:spPr>
        <p:txBody>
          <a:bodyPr wrap="none" rtlCol="0">
            <a:spAutoFit/>
          </a:bodyPr>
          <a:lstStyle/>
          <a:p>
            <a:pPr defTabSz="646618"/>
            <a:endParaRPr lang="en-AU" sz="2546" dirty="0">
              <a:solidFill>
                <a:prstClr val="black"/>
              </a:solidFill>
              <a:latin typeface="Aptos" panose="02110004020202020204"/>
            </a:endParaRPr>
          </a:p>
        </p:txBody>
      </p:sp>
      <p:pic>
        <p:nvPicPr>
          <p:cNvPr id="5" name="Picture 4">
            <a:extLst>
              <a:ext uri="{FF2B5EF4-FFF2-40B4-BE49-F238E27FC236}">
                <a16:creationId xmlns:a16="http://schemas.microsoft.com/office/drawing/2014/main" id="{228F8094-85C9-5D5E-107C-52862ED85F49}"/>
              </a:ext>
            </a:extLst>
          </p:cNvPr>
          <p:cNvPicPr>
            <a:picLocks noChangeAspect="1"/>
          </p:cNvPicPr>
          <p:nvPr/>
        </p:nvPicPr>
        <p:blipFill>
          <a:blip r:embed="rId3">
            <a:extLst>
              <a:ext uri="{28A0092B-C50C-407E-A947-70E740481C1C}">
                <a14:useLocalDpi xmlns:a14="http://schemas.microsoft.com/office/drawing/2010/main" val="0"/>
              </a:ext>
            </a:extLst>
          </a:blip>
          <a:srcRect l="4864" r="2752" b="4085"/>
          <a:stretch>
            <a:fillRect/>
          </a:stretch>
        </p:blipFill>
        <p:spPr>
          <a:xfrm>
            <a:off x="2440146" y="3564740"/>
            <a:ext cx="3552901" cy="3498134"/>
          </a:xfrm>
          <a:prstGeom prst="rect">
            <a:avLst/>
          </a:prstGeom>
        </p:spPr>
      </p:pic>
      <p:sp>
        <p:nvSpPr>
          <p:cNvPr id="7" name="TextBox 6">
            <a:extLst>
              <a:ext uri="{FF2B5EF4-FFF2-40B4-BE49-F238E27FC236}">
                <a16:creationId xmlns:a16="http://schemas.microsoft.com/office/drawing/2014/main" id="{AD3B4C2C-364B-1DDA-F56B-0311440FAB77}"/>
              </a:ext>
            </a:extLst>
          </p:cNvPr>
          <p:cNvSpPr txBox="1"/>
          <p:nvPr/>
        </p:nvSpPr>
        <p:spPr>
          <a:xfrm>
            <a:off x="2376680" y="7129345"/>
            <a:ext cx="977523" cy="410753"/>
          </a:xfrm>
          <a:prstGeom prst="rect">
            <a:avLst/>
          </a:prstGeom>
          <a:noFill/>
        </p:spPr>
        <p:txBody>
          <a:bodyPr wrap="square" rtlCol="0">
            <a:spAutoFit/>
          </a:bodyPr>
          <a:lstStyle/>
          <a:p>
            <a:pPr defTabSz="646618"/>
            <a:r>
              <a:rPr lang="en-GB" sz="1980" dirty="0">
                <a:solidFill>
                  <a:srgbClr val="00804B"/>
                </a:solidFill>
                <a:latin typeface="Arial" panose="020B0604020202020204" pitchFamily="34" charset="0"/>
                <a:cs typeface="Arial" panose="020B0604020202020204" pitchFamily="34" charset="0"/>
              </a:rPr>
              <a:t>Diet</a:t>
            </a:r>
            <a:r>
              <a:rPr lang="en-GB" sz="2069" dirty="0">
                <a:solidFill>
                  <a:srgbClr val="00804B"/>
                </a:solidFill>
                <a:latin typeface="Arial" panose="020B0604020202020204" pitchFamily="34" charset="0"/>
                <a:cs typeface="Arial" panose="020B0604020202020204" pitchFamily="34" charset="0"/>
              </a:rPr>
              <a:t>:</a:t>
            </a:r>
            <a:endParaRPr lang="en-AU" sz="2069" dirty="0">
              <a:solidFill>
                <a:srgbClr val="00804B"/>
              </a:solidFill>
              <a:latin typeface="Arial" panose="020B0604020202020204" pitchFamily="34" charset="0"/>
              <a:cs typeface="Arial" panose="020B0604020202020204" pitchFamily="34" charset="0"/>
            </a:endParaRPr>
          </a:p>
        </p:txBody>
      </p:sp>
      <p:sp>
        <p:nvSpPr>
          <p:cNvPr id="9" name="Rectangle 8">
            <a:extLst>
              <a:ext uri="{FF2B5EF4-FFF2-40B4-BE49-F238E27FC236}">
                <a16:creationId xmlns:a16="http://schemas.microsoft.com/office/drawing/2014/main" id="{124B028F-46F2-74F8-C792-E6DA5CDE1E24}"/>
              </a:ext>
            </a:extLst>
          </p:cNvPr>
          <p:cNvSpPr/>
          <p:nvPr/>
        </p:nvSpPr>
        <p:spPr>
          <a:xfrm>
            <a:off x="2342719" y="2563945"/>
            <a:ext cx="4670001" cy="7839394"/>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46618"/>
            <a:endParaRPr lang="en-AU" sz="2069" dirty="0">
              <a:solidFill>
                <a:prstClr val="black"/>
              </a:solidFill>
              <a:latin typeface="Aptos" panose="02110004020202020204"/>
            </a:endParaRPr>
          </a:p>
        </p:txBody>
      </p:sp>
      <p:sp>
        <p:nvSpPr>
          <p:cNvPr id="11" name="TextBox 10">
            <a:extLst>
              <a:ext uri="{FF2B5EF4-FFF2-40B4-BE49-F238E27FC236}">
                <a16:creationId xmlns:a16="http://schemas.microsoft.com/office/drawing/2014/main" id="{B54EF186-82D7-AE29-082D-81EA5BDCA8CE}"/>
              </a:ext>
            </a:extLst>
          </p:cNvPr>
          <p:cNvSpPr txBox="1"/>
          <p:nvPr/>
        </p:nvSpPr>
        <p:spPr>
          <a:xfrm>
            <a:off x="2425761" y="2645222"/>
            <a:ext cx="4581445" cy="715452"/>
          </a:xfrm>
          <a:prstGeom prst="rect">
            <a:avLst/>
          </a:prstGeom>
          <a:noFill/>
        </p:spPr>
        <p:txBody>
          <a:bodyPr wrap="square" rtlCol="0">
            <a:spAutoFit/>
          </a:bodyPr>
          <a:lstStyle/>
          <a:p>
            <a:pPr defTabSz="646618"/>
            <a:r>
              <a:rPr lang="en-GB" sz="1980" dirty="0">
                <a:solidFill>
                  <a:prstClr val="black"/>
                </a:solidFill>
                <a:latin typeface="Arial" panose="020B0604020202020204" pitchFamily="34" charset="0"/>
                <a:cs typeface="Arial" panose="020B0604020202020204" pitchFamily="34" charset="0"/>
              </a:rPr>
              <a:t>Turtle 1. </a:t>
            </a:r>
          </a:p>
          <a:p>
            <a:pPr defTabSz="646618"/>
            <a:r>
              <a:rPr lang="en-GB" sz="1980" i="1" dirty="0">
                <a:solidFill>
                  <a:srgbClr val="00804B"/>
                </a:solidFill>
                <a:latin typeface="Arial" panose="020B0604020202020204" pitchFamily="34" charset="0"/>
                <a:cs typeface="Arial" panose="020B0604020202020204" pitchFamily="34" charset="0"/>
              </a:rPr>
              <a:t>Name</a:t>
            </a:r>
            <a:r>
              <a:rPr lang="en-GB" sz="1609" i="1" dirty="0">
                <a:solidFill>
                  <a:prstClr val="black"/>
                </a:solidFill>
                <a:latin typeface="Arial" panose="020B0604020202020204" pitchFamily="34" charset="0"/>
                <a:cs typeface="Arial" panose="020B0604020202020204" pitchFamily="34" charset="0"/>
              </a:rPr>
              <a:t> </a:t>
            </a:r>
            <a:r>
              <a:rPr lang="en-GB" sz="2069" dirty="0">
                <a:solidFill>
                  <a:prstClr val="black"/>
                </a:solidFill>
                <a:latin typeface="Arial" panose="020B0604020202020204" pitchFamily="34" charset="0"/>
                <a:cs typeface="Arial" panose="020B0604020202020204" pitchFamily="34" charset="0"/>
              </a:rPr>
              <a:t>_______________________ </a:t>
            </a:r>
            <a:endParaRPr lang="en-AU" sz="2069" dirty="0">
              <a:solidFill>
                <a:prstClr val="black"/>
              </a:solidFill>
              <a:latin typeface="Arial" panose="020B0604020202020204" pitchFamily="34" charset="0"/>
              <a:cs typeface="Arial" panose="020B0604020202020204" pitchFamily="34" charset="0"/>
            </a:endParaRPr>
          </a:p>
        </p:txBody>
      </p:sp>
      <p:grpSp>
        <p:nvGrpSpPr>
          <p:cNvPr id="99" name="Group 98">
            <a:extLst>
              <a:ext uri="{FF2B5EF4-FFF2-40B4-BE49-F238E27FC236}">
                <a16:creationId xmlns:a16="http://schemas.microsoft.com/office/drawing/2014/main" id="{01C044E1-6FBA-784C-2AE9-1E0B55CFA90D}"/>
              </a:ext>
            </a:extLst>
          </p:cNvPr>
          <p:cNvGrpSpPr/>
          <p:nvPr/>
        </p:nvGrpSpPr>
        <p:grpSpPr>
          <a:xfrm>
            <a:off x="4204138" y="4315622"/>
            <a:ext cx="2910166" cy="2610056"/>
            <a:chOff x="1623951" y="2254782"/>
            <a:chExt cx="2370541" cy="2126081"/>
          </a:xfrm>
        </p:grpSpPr>
        <p:cxnSp>
          <p:nvCxnSpPr>
            <p:cNvPr id="100" name="Straight Connector 99">
              <a:extLst>
                <a:ext uri="{FF2B5EF4-FFF2-40B4-BE49-F238E27FC236}">
                  <a16:creationId xmlns:a16="http://schemas.microsoft.com/office/drawing/2014/main" id="{7758D614-5C2A-1947-5E99-5DB7D2AC8997}"/>
                </a:ext>
              </a:extLst>
            </p:cNvPr>
            <p:cNvCxnSpPr>
              <a:cxnSpLocks/>
            </p:cNvCxnSpPr>
            <p:nvPr/>
          </p:nvCxnSpPr>
          <p:spPr>
            <a:xfrm flipH="1" flipV="1">
              <a:off x="1623951" y="2254782"/>
              <a:ext cx="1419961" cy="7505"/>
            </a:xfrm>
            <a:prstGeom prst="line">
              <a:avLst/>
            </a:prstGeom>
            <a:ln>
              <a:solidFill>
                <a:srgbClr val="008EA0"/>
              </a:solidFill>
              <a:prstDash val="dash"/>
            </a:ln>
          </p:spPr>
          <p:style>
            <a:lnRef idx="2">
              <a:schemeClr val="accent1"/>
            </a:lnRef>
            <a:fillRef idx="0">
              <a:schemeClr val="accent1"/>
            </a:fillRef>
            <a:effectRef idx="1">
              <a:schemeClr val="accent1"/>
            </a:effectRef>
            <a:fontRef idx="minor">
              <a:schemeClr val="tx1"/>
            </a:fontRef>
          </p:style>
        </p:cxnSp>
        <p:cxnSp>
          <p:nvCxnSpPr>
            <p:cNvPr id="101" name="Straight Arrow Connector 100">
              <a:extLst>
                <a:ext uri="{FF2B5EF4-FFF2-40B4-BE49-F238E27FC236}">
                  <a16:creationId xmlns:a16="http://schemas.microsoft.com/office/drawing/2014/main" id="{116AADF9-65DF-C028-1D7E-52D081C92FD7}"/>
                </a:ext>
              </a:extLst>
            </p:cNvPr>
            <p:cNvCxnSpPr>
              <a:cxnSpLocks/>
            </p:cNvCxnSpPr>
            <p:nvPr/>
          </p:nvCxnSpPr>
          <p:spPr>
            <a:xfrm>
              <a:off x="3043912" y="2262287"/>
              <a:ext cx="0" cy="2118576"/>
            </a:xfrm>
            <a:prstGeom prst="straightConnector1">
              <a:avLst/>
            </a:prstGeom>
            <a:ln>
              <a:solidFill>
                <a:srgbClr val="008EA0"/>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102" name="Straight Connector 101">
              <a:extLst>
                <a:ext uri="{FF2B5EF4-FFF2-40B4-BE49-F238E27FC236}">
                  <a16:creationId xmlns:a16="http://schemas.microsoft.com/office/drawing/2014/main" id="{B552A310-C205-A93A-A308-E667E615A079}"/>
                </a:ext>
              </a:extLst>
            </p:cNvPr>
            <p:cNvCxnSpPr>
              <a:cxnSpLocks/>
            </p:cNvCxnSpPr>
            <p:nvPr/>
          </p:nvCxnSpPr>
          <p:spPr>
            <a:xfrm flipH="1">
              <a:off x="1623951" y="4380863"/>
              <a:ext cx="1385360" cy="0"/>
            </a:xfrm>
            <a:prstGeom prst="line">
              <a:avLst/>
            </a:prstGeom>
            <a:ln>
              <a:solidFill>
                <a:srgbClr val="008EA0"/>
              </a:solidFill>
              <a:prstDash val="dash"/>
            </a:ln>
          </p:spPr>
          <p:style>
            <a:lnRef idx="2">
              <a:schemeClr val="accent1"/>
            </a:lnRef>
            <a:fillRef idx="0">
              <a:schemeClr val="accent1"/>
            </a:fillRef>
            <a:effectRef idx="1">
              <a:schemeClr val="accent1"/>
            </a:effectRef>
            <a:fontRef idx="minor">
              <a:schemeClr val="tx1"/>
            </a:fontRef>
          </p:style>
        </p:cxnSp>
        <p:sp>
          <p:nvSpPr>
            <p:cNvPr id="103" name="TextBox 102">
              <a:extLst>
                <a:ext uri="{FF2B5EF4-FFF2-40B4-BE49-F238E27FC236}">
                  <a16:creationId xmlns:a16="http://schemas.microsoft.com/office/drawing/2014/main" id="{32AAD393-387F-569C-2253-95317A9B53E5}"/>
                </a:ext>
              </a:extLst>
            </p:cNvPr>
            <p:cNvSpPr txBox="1"/>
            <p:nvPr/>
          </p:nvSpPr>
          <p:spPr>
            <a:xfrm>
              <a:off x="3009310" y="2715410"/>
              <a:ext cx="985182" cy="1116845"/>
            </a:xfrm>
            <a:prstGeom prst="rect">
              <a:avLst/>
            </a:prstGeom>
            <a:noFill/>
          </p:spPr>
          <p:txBody>
            <a:bodyPr wrap="square" rtlCol="0">
              <a:spAutoFit/>
            </a:bodyPr>
            <a:lstStyle/>
            <a:p>
              <a:pPr algn="ctr" defTabSz="646618"/>
              <a:r>
                <a:rPr lang="en-GB" sz="1697" dirty="0">
                  <a:solidFill>
                    <a:srgbClr val="00804B"/>
                  </a:solidFill>
                  <a:latin typeface="Arial" panose="020B0604020202020204" pitchFamily="34" charset="0"/>
                  <a:cs typeface="Arial" panose="020B0604020202020204" pitchFamily="34" charset="0"/>
                </a:rPr>
                <a:t>Carapace Length</a:t>
              </a:r>
            </a:p>
            <a:p>
              <a:pPr algn="ctr" defTabSz="646618"/>
              <a:endParaRPr lang="en-GB" sz="1697" dirty="0">
                <a:solidFill>
                  <a:srgbClr val="4EA72E"/>
                </a:solidFill>
                <a:latin typeface="Arial" panose="020B0604020202020204" pitchFamily="34" charset="0"/>
                <a:cs typeface="Arial" panose="020B0604020202020204" pitchFamily="34" charset="0"/>
              </a:endParaRPr>
            </a:p>
            <a:p>
              <a:pPr algn="ctr" defTabSz="646618"/>
              <a:endParaRPr lang="en-GB" sz="1609" dirty="0">
                <a:solidFill>
                  <a:prstClr val="black"/>
                </a:solidFill>
                <a:latin typeface="Arial" panose="020B0604020202020204" pitchFamily="34" charset="0"/>
                <a:cs typeface="Arial" panose="020B0604020202020204" pitchFamily="34" charset="0"/>
              </a:endParaRPr>
            </a:p>
            <a:p>
              <a:pPr algn="ctr" defTabSz="646618"/>
              <a:r>
                <a:rPr lang="en-GB" sz="1609" dirty="0">
                  <a:solidFill>
                    <a:prstClr val="black"/>
                  </a:solidFill>
                  <a:latin typeface="Arial" panose="020B0604020202020204" pitchFamily="34" charset="0"/>
                  <a:cs typeface="Arial" panose="020B0604020202020204" pitchFamily="34" charset="0"/>
                </a:rPr>
                <a:t>_____ </a:t>
              </a:r>
              <a:r>
                <a:rPr lang="en-GB" sz="1414" dirty="0">
                  <a:solidFill>
                    <a:srgbClr val="00804B"/>
                  </a:solidFill>
                  <a:latin typeface="Arial" panose="020B0604020202020204" pitchFamily="34" charset="0"/>
                  <a:cs typeface="Arial" panose="020B0604020202020204" pitchFamily="34" charset="0"/>
                </a:rPr>
                <a:t>cm</a:t>
              </a:r>
              <a:endParaRPr lang="en-AU" sz="1414" dirty="0">
                <a:solidFill>
                  <a:srgbClr val="00804B"/>
                </a:solidFill>
                <a:latin typeface="Arial" panose="020B0604020202020204" pitchFamily="34" charset="0"/>
                <a:cs typeface="Arial" panose="020B0604020202020204" pitchFamily="34" charset="0"/>
              </a:endParaRPr>
            </a:p>
          </p:txBody>
        </p:sp>
      </p:grpSp>
      <p:grpSp>
        <p:nvGrpSpPr>
          <p:cNvPr id="73" name="Group 72">
            <a:extLst>
              <a:ext uri="{FF2B5EF4-FFF2-40B4-BE49-F238E27FC236}">
                <a16:creationId xmlns:a16="http://schemas.microsoft.com/office/drawing/2014/main" id="{95CE1899-49B9-1C56-FD98-DB2B8F078DA4}"/>
              </a:ext>
            </a:extLst>
          </p:cNvPr>
          <p:cNvGrpSpPr/>
          <p:nvPr/>
        </p:nvGrpSpPr>
        <p:grpSpPr>
          <a:xfrm>
            <a:off x="2364594" y="7637595"/>
            <a:ext cx="4737597" cy="2431845"/>
            <a:chOff x="124556" y="4671755"/>
            <a:chExt cx="3176921" cy="1630738"/>
          </a:xfrm>
        </p:grpSpPr>
        <p:grpSp>
          <p:nvGrpSpPr>
            <p:cNvPr id="72" name="Group 71">
              <a:extLst>
                <a:ext uri="{FF2B5EF4-FFF2-40B4-BE49-F238E27FC236}">
                  <a16:creationId xmlns:a16="http://schemas.microsoft.com/office/drawing/2014/main" id="{0A825FD8-D37B-5111-4413-AED8ACC86E62}"/>
                </a:ext>
              </a:extLst>
            </p:cNvPr>
            <p:cNvGrpSpPr/>
            <p:nvPr/>
          </p:nvGrpSpPr>
          <p:grpSpPr>
            <a:xfrm>
              <a:off x="1509471" y="5712161"/>
              <a:ext cx="1146734" cy="583552"/>
              <a:chOff x="1509471" y="5712161"/>
              <a:chExt cx="1146734" cy="583552"/>
            </a:xfrm>
          </p:grpSpPr>
          <p:pic>
            <p:nvPicPr>
              <p:cNvPr id="10" name="Picture 9">
                <a:extLst>
                  <a:ext uri="{FF2B5EF4-FFF2-40B4-BE49-F238E27FC236}">
                    <a16:creationId xmlns:a16="http://schemas.microsoft.com/office/drawing/2014/main" id="{83578312-6C4C-E352-DC2E-1784D063040A}"/>
                  </a:ext>
                </a:extLst>
              </p:cNvPr>
              <p:cNvPicPr>
                <a:picLocks noChangeAspect="1"/>
              </p:cNvPicPr>
              <p:nvPr/>
            </p:nvPicPr>
            <p:blipFill>
              <a:blip r:embed="rId4">
                <a:extLst>
                  <a:ext uri="{28A0092B-C50C-407E-A947-70E740481C1C}">
                    <a14:useLocalDpi xmlns:a14="http://schemas.microsoft.com/office/drawing/2010/main" val="0"/>
                  </a:ext>
                </a:extLst>
              </a:blip>
              <a:srcRect l="1325" t="2493" r="1" b="1"/>
              <a:stretch/>
            </p:blipFill>
            <p:spPr>
              <a:xfrm>
                <a:off x="1741304" y="5712161"/>
                <a:ext cx="719248" cy="280493"/>
              </a:xfrm>
              <a:prstGeom prst="rect">
                <a:avLst/>
              </a:prstGeom>
            </p:spPr>
          </p:pic>
          <p:sp>
            <p:nvSpPr>
              <p:cNvPr id="12" name="TextBox 11">
                <a:extLst>
                  <a:ext uri="{FF2B5EF4-FFF2-40B4-BE49-F238E27FC236}">
                    <a16:creationId xmlns:a16="http://schemas.microsoft.com/office/drawing/2014/main" id="{707F8408-5D08-8DAB-CB8C-8337CA0656F9}"/>
                  </a:ext>
                </a:extLst>
              </p:cNvPr>
              <p:cNvSpPr txBox="1"/>
              <p:nvPr/>
            </p:nvSpPr>
            <p:spPr>
              <a:xfrm>
                <a:off x="1509471" y="6000407"/>
                <a:ext cx="1146734" cy="295306"/>
              </a:xfrm>
              <a:prstGeom prst="rect">
                <a:avLst/>
              </a:prstGeom>
              <a:noFill/>
            </p:spPr>
            <p:txBody>
              <a:bodyPr wrap="square" rtlCol="0">
                <a:spAutoFit/>
              </a:bodyPr>
              <a:lstStyle/>
              <a:p>
                <a:pPr algn="ctr" defTabSz="646618"/>
                <a:r>
                  <a:rPr lang="en-GB" sz="1131" dirty="0">
                    <a:solidFill>
                      <a:prstClr val="black"/>
                    </a:solidFill>
                    <a:latin typeface="Arial" panose="020B0604020202020204" pitchFamily="34" charset="0"/>
                    <a:cs typeface="Arial" panose="020B0604020202020204" pitchFamily="34" charset="0"/>
                  </a:rPr>
                  <a:t>Sea </a:t>
                </a:r>
              </a:p>
              <a:p>
                <a:pPr algn="ctr" defTabSz="646618"/>
                <a:r>
                  <a:rPr lang="en-GB" sz="1131" dirty="0">
                    <a:solidFill>
                      <a:prstClr val="black"/>
                    </a:solidFill>
                    <a:latin typeface="Arial" panose="020B0604020202020204" pitchFamily="34" charset="0"/>
                    <a:cs typeface="Arial" panose="020B0604020202020204" pitchFamily="34" charset="0"/>
                  </a:rPr>
                  <a:t>cucumbers</a:t>
                </a:r>
                <a:endParaRPr lang="en-AU" sz="1131" dirty="0">
                  <a:solidFill>
                    <a:prstClr val="black"/>
                  </a:solidFill>
                  <a:latin typeface="Arial" panose="020B0604020202020204" pitchFamily="34" charset="0"/>
                  <a:cs typeface="Arial" panose="020B0604020202020204" pitchFamily="34" charset="0"/>
                </a:endParaRPr>
              </a:p>
            </p:txBody>
          </p:sp>
        </p:grpSp>
        <p:grpSp>
          <p:nvGrpSpPr>
            <p:cNvPr id="69" name="Group 68">
              <a:extLst>
                <a:ext uri="{FF2B5EF4-FFF2-40B4-BE49-F238E27FC236}">
                  <a16:creationId xmlns:a16="http://schemas.microsoft.com/office/drawing/2014/main" id="{A9F8C195-2DB1-1A6C-0047-08BB92737347}"/>
                </a:ext>
              </a:extLst>
            </p:cNvPr>
            <p:cNvGrpSpPr/>
            <p:nvPr/>
          </p:nvGrpSpPr>
          <p:grpSpPr>
            <a:xfrm>
              <a:off x="2451354" y="5467802"/>
              <a:ext cx="850123" cy="834691"/>
              <a:chOff x="2451354" y="5467802"/>
              <a:chExt cx="850123" cy="834691"/>
            </a:xfrm>
          </p:grpSpPr>
          <p:pic>
            <p:nvPicPr>
              <p:cNvPr id="21" name="Picture 20">
                <a:extLst>
                  <a:ext uri="{FF2B5EF4-FFF2-40B4-BE49-F238E27FC236}">
                    <a16:creationId xmlns:a16="http://schemas.microsoft.com/office/drawing/2014/main" id="{FD4CC826-F409-BD57-2C0B-96A1C0F4CB7B}"/>
                  </a:ext>
                </a:extLst>
              </p:cNvPr>
              <p:cNvPicPr>
                <a:picLocks noChangeAspect="1"/>
              </p:cNvPicPr>
              <p:nvPr/>
            </p:nvPicPr>
            <p:blipFill>
              <a:blip r:embed="rId5">
                <a:extLst>
                  <a:ext uri="{28A0092B-C50C-407E-A947-70E740481C1C}">
                    <a14:useLocalDpi xmlns:a14="http://schemas.microsoft.com/office/drawing/2010/main" val="0"/>
                  </a:ext>
                </a:extLst>
              </a:blip>
              <a:srcRect l="16236" t="20519" r="11118" b="3418"/>
              <a:stretch/>
            </p:blipFill>
            <p:spPr>
              <a:xfrm>
                <a:off x="2592621" y="5467802"/>
                <a:ext cx="567588" cy="537691"/>
              </a:xfrm>
              <a:prstGeom prst="rect">
                <a:avLst/>
              </a:prstGeom>
            </p:spPr>
          </p:pic>
          <p:sp>
            <p:nvSpPr>
              <p:cNvPr id="22" name="TextBox 21">
                <a:extLst>
                  <a:ext uri="{FF2B5EF4-FFF2-40B4-BE49-F238E27FC236}">
                    <a16:creationId xmlns:a16="http://schemas.microsoft.com/office/drawing/2014/main" id="{00B1A1FF-214B-99C8-6B0C-C560424CA850}"/>
                  </a:ext>
                </a:extLst>
              </p:cNvPr>
              <p:cNvSpPr txBox="1"/>
              <p:nvPr/>
            </p:nvSpPr>
            <p:spPr>
              <a:xfrm>
                <a:off x="2451354" y="6007187"/>
                <a:ext cx="850123" cy="295306"/>
              </a:xfrm>
              <a:prstGeom prst="rect">
                <a:avLst/>
              </a:prstGeom>
              <a:noFill/>
            </p:spPr>
            <p:txBody>
              <a:bodyPr wrap="square" rtlCol="0">
                <a:spAutoFit/>
              </a:bodyPr>
              <a:lstStyle/>
              <a:p>
                <a:pPr algn="ctr" defTabSz="646618"/>
                <a:r>
                  <a:rPr lang="en-GB" sz="1131" dirty="0">
                    <a:solidFill>
                      <a:prstClr val="black"/>
                    </a:solidFill>
                    <a:latin typeface="Arial" panose="020B0604020202020204" pitchFamily="34" charset="0"/>
                    <a:cs typeface="Arial" panose="020B0604020202020204" pitchFamily="34" charset="0"/>
                  </a:rPr>
                  <a:t>Algae &amp; </a:t>
                </a:r>
              </a:p>
              <a:p>
                <a:pPr algn="ctr" defTabSz="646618"/>
                <a:r>
                  <a:rPr lang="en-GB" sz="1131" dirty="0">
                    <a:solidFill>
                      <a:prstClr val="black"/>
                    </a:solidFill>
                    <a:latin typeface="Arial" panose="020B0604020202020204" pitchFamily="34" charset="0"/>
                    <a:cs typeface="Arial" panose="020B0604020202020204" pitchFamily="34" charset="0"/>
                  </a:rPr>
                  <a:t>Seagrass</a:t>
                </a:r>
                <a:endParaRPr lang="en-AU" sz="1131" dirty="0">
                  <a:solidFill>
                    <a:prstClr val="black"/>
                  </a:solidFill>
                  <a:latin typeface="Arial" panose="020B0604020202020204" pitchFamily="34" charset="0"/>
                  <a:cs typeface="Arial" panose="020B0604020202020204" pitchFamily="34" charset="0"/>
                </a:endParaRPr>
              </a:p>
            </p:txBody>
          </p:sp>
        </p:grpSp>
        <p:grpSp>
          <p:nvGrpSpPr>
            <p:cNvPr id="68" name="Group 67">
              <a:extLst>
                <a:ext uri="{FF2B5EF4-FFF2-40B4-BE49-F238E27FC236}">
                  <a16:creationId xmlns:a16="http://schemas.microsoft.com/office/drawing/2014/main" id="{3BE403F7-0670-CDF1-7BB5-B2909F5528F6}"/>
                </a:ext>
              </a:extLst>
            </p:cNvPr>
            <p:cNvGrpSpPr/>
            <p:nvPr/>
          </p:nvGrpSpPr>
          <p:grpSpPr>
            <a:xfrm>
              <a:off x="972277" y="4671755"/>
              <a:ext cx="677143" cy="761913"/>
              <a:chOff x="972277" y="4671755"/>
              <a:chExt cx="677143" cy="761913"/>
            </a:xfrm>
          </p:grpSpPr>
          <p:pic>
            <p:nvPicPr>
              <p:cNvPr id="23" name="Picture 22">
                <a:extLst>
                  <a:ext uri="{FF2B5EF4-FFF2-40B4-BE49-F238E27FC236}">
                    <a16:creationId xmlns:a16="http://schemas.microsoft.com/office/drawing/2014/main" id="{C6BC00FB-D448-3328-8D81-51351A72AB8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52748" y="4671755"/>
                <a:ext cx="495454" cy="658509"/>
              </a:xfrm>
              <a:prstGeom prst="rect">
                <a:avLst/>
              </a:prstGeom>
            </p:spPr>
          </p:pic>
          <p:sp>
            <p:nvSpPr>
              <p:cNvPr id="24" name="TextBox 23">
                <a:extLst>
                  <a:ext uri="{FF2B5EF4-FFF2-40B4-BE49-F238E27FC236}">
                    <a16:creationId xmlns:a16="http://schemas.microsoft.com/office/drawing/2014/main" id="{4871C5CA-C94E-8861-1236-30BE8E66EFBA}"/>
                  </a:ext>
                </a:extLst>
              </p:cNvPr>
              <p:cNvSpPr txBox="1"/>
              <p:nvPr/>
            </p:nvSpPr>
            <p:spPr>
              <a:xfrm>
                <a:off x="972277" y="5255057"/>
                <a:ext cx="677143" cy="178611"/>
              </a:xfrm>
              <a:prstGeom prst="rect">
                <a:avLst/>
              </a:prstGeom>
              <a:noFill/>
            </p:spPr>
            <p:txBody>
              <a:bodyPr wrap="square" rtlCol="0">
                <a:spAutoFit/>
              </a:bodyPr>
              <a:lstStyle/>
              <a:p>
                <a:pPr algn="ctr" defTabSz="646618"/>
                <a:r>
                  <a:rPr lang="en-GB" sz="1131" dirty="0">
                    <a:solidFill>
                      <a:prstClr val="black"/>
                    </a:solidFill>
                    <a:latin typeface="Arial" panose="020B0604020202020204" pitchFamily="34" charset="0"/>
                    <a:cs typeface="Arial" panose="020B0604020202020204" pitchFamily="34" charset="0"/>
                  </a:rPr>
                  <a:t>Jellyfish</a:t>
                </a:r>
                <a:endParaRPr lang="en-AU" sz="1131" dirty="0">
                  <a:solidFill>
                    <a:prstClr val="black"/>
                  </a:solidFill>
                  <a:latin typeface="Arial" panose="020B0604020202020204" pitchFamily="34" charset="0"/>
                  <a:cs typeface="Arial" panose="020B0604020202020204" pitchFamily="34" charset="0"/>
                </a:endParaRPr>
              </a:p>
            </p:txBody>
          </p:sp>
        </p:grpSp>
        <p:grpSp>
          <p:nvGrpSpPr>
            <p:cNvPr id="135" name="Group 134">
              <a:extLst>
                <a:ext uri="{FF2B5EF4-FFF2-40B4-BE49-F238E27FC236}">
                  <a16:creationId xmlns:a16="http://schemas.microsoft.com/office/drawing/2014/main" id="{711AD20E-C04A-5020-AF64-8403A9F1C3FF}"/>
                </a:ext>
              </a:extLst>
            </p:cNvPr>
            <p:cNvGrpSpPr/>
            <p:nvPr/>
          </p:nvGrpSpPr>
          <p:grpSpPr>
            <a:xfrm>
              <a:off x="258844" y="4799746"/>
              <a:ext cx="659297" cy="636162"/>
              <a:chOff x="380045" y="5045340"/>
              <a:chExt cx="659297" cy="636162"/>
            </a:xfrm>
          </p:grpSpPr>
          <p:sp>
            <p:nvSpPr>
              <p:cNvPr id="29" name="TextBox 28">
                <a:extLst>
                  <a:ext uri="{FF2B5EF4-FFF2-40B4-BE49-F238E27FC236}">
                    <a16:creationId xmlns:a16="http://schemas.microsoft.com/office/drawing/2014/main" id="{2CA065AD-867B-6744-A140-EC0E5D580708}"/>
                  </a:ext>
                </a:extLst>
              </p:cNvPr>
              <p:cNvSpPr txBox="1"/>
              <p:nvPr/>
            </p:nvSpPr>
            <p:spPr>
              <a:xfrm>
                <a:off x="380045" y="5502891"/>
                <a:ext cx="659297" cy="178611"/>
              </a:xfrm>
              <a:prstGeom prst="rect">
                <a:avLst/>
              </a:prstGeom>
              <a:noFill/>
            </p:spPr>
            <p:txBody>
              <a:bodyPr wrap="square" rtlCol="0">
                <a:spAutoFit/>
              </a:bodyPr>
              <a:lstStyle/>
              <a:p>
                <a:pPr algn="ctr" defTabSz="646618"/>
                <a:r>
                  <a:rPr lang="en-GB" sz="1131" dirty="0">
                    <a:solidFill>
                      <a:prstClr val="black"/>
                    </a:solidFill>
                    <a:latin typeface="Arial" panose="020B0604020202020204" pitchFamily="34" charset="0"/>
                    <a:cs typeface="Arial" panose="020B0604020202020204" pitchFamily="34" charset="0"/>
                  </a:rPr>
                  <a:t>Sponges</a:t>
                </a:r>
                <a:endParaRPr lang="en-AU" sz="1131" dirty="0">
                  <a:solidFill>
                    <a:prstClr val="black"/>
                  </a:solidFill>
                  <a:latin typeface="Arial" panose="020B0604020202020204" pitchFamily="34" charset="0"/>
                  <a:cs typeface="Arial" panose="020B0604020202020204" pitchFamily="34" charset="0"/>
                </a:endParaRPr>
              </a:p>
            </p:txBody>
          </p:sp>
          <p:pic>
            <p:nvPicPr>
              <p:cNvPr id="30" name="Picture 29">
                <a:extLst>
                  <a:ext uri="{FF2B5EF4-FFF2-40B4-BE49-F238E27FC236}">
                    <a16:creationId xmlns:a16="http://schemas.microsoft.com/office/drawing/2014/main" id="{90FEB4EB-A8D1-6116-9A29-292A3E380259}"/>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20000" contrast="-40000"/>
                        </a14:imgEffect>
                      </a14:imgLayer>
                    </a14:imgProps>
                  </a:ext>
                </a:extLst>
              </a:blip>
              <a:stretch>
                <a:fillRect/>
              </a:stretch>
            </p:blipFill>
            <p:spPr>
              <a:xfrm>
                <a:off x="470410" y="5045340"/>
                <a:ext cx="478448" cy="444732"/>
              </a:xfrm>
              <a:prstGeom prst="rect">
                <a:avLst/>
              </a:prstGeom>
            </p:spPr>
          </p:pic>
        </p:grpSp>
        <p:grpSp>
          <p:nvGrpSpPr>
            <p:cNvPr id="65" name="Group 64">
              <a:extLst>
                <a:ext uri="{FF2B5EF4-FFF2-40B4-BE49-F238E27FC236}">
                  <a16:creationId xmlns:a16="http://schemas.microsoft.com/office/drawing/2014/main" id="{5550E02C-0D58-357C-DD81-BFEF76F32063}"/>
                </a:ext>
              </a:extLst>
            </p:cNvPr>
            <p:cNvGrpSpPr/>
            <p:nvPr/>
          </p:nvGrpSpPr>
          <p:grpSpPr>
            <a:xfrm>
              <a:off x="1661211" y="4782114"/>
              <a:ext cx="881109" cy="651554"/>
              <a:chOff x="1661211" y="4782114"/>
              <a:chExt cx="881109" cy="651554"/>
            </a:xfrm>
          </p:grpSpPr>
          <p:sp>
            <p:nvSpPr>
              <p:cNvPr id="20" name="TextBox 19">
                <a:extLst>
                  <a:ext uri="{FF2B5EF4-FFF2-40B4-BE49-F238E27FC236}">
                    <a16:creationId xmlns:a16="http://schemas.microsoft.com/office/drawing/2014/main" id="{0CAF7AB8-BEF8-6A41-63C6-90A3757AAF98}"/>
                  </a:ext>
                </a:extLst>
              </p:cNvPr>
              <p:cNvSpPr txBox="1"/>
              <p:nvPr/>
            </p:nvSpPr>
            <p:spPr>
              <a:xfrm>
                <a:off x="1661211" y="5255057"/>
                <a:ext cx="881109" cy="178611"/>
              </a:xfrm>
              <a:prstGeom prst="rect">
                <a:avLst/>
              </a:prstGeom>
              <a:noFill/>
            </p:spPr>
            <p:txBody>
              <a:bodyPr wrap="square" rtlCol="0">
                <a:spAutoFit/>
              </a:bodyPr>
              <a:lstStyle/>
              <a:p>
                <a:pPr algn="ctr" defTabSz="646618"/>
                <a:r>
                  <a:rPr lang="en-GB" sz="1131" dirty="0">
                    <a:solidFill>
                      <a:prstClr val="black"/>
                    </a:solidFill>
                    <a:latin typeface="Arial" panose="020B0604020202020204" pitchFamily="34" charset="0"/>
                    <a:cs typeface="Arial" panose="020B0604020202020204" pitchFamily="34" charset="0"/>
                  </a:rPr>
                  <a:t>Crustaceans</a:t>
                </a:r>
                <a:endParaRPr lang="en-AU" sz="1131" dirty="0">
                  <a:solidFill>
                    <a:prstClr val="black"/>
                  </a:solidFill>
                  <a:latin typeface="Arial" panose="020B0604020202020204" pitchFamily="34" charset="0"/>
                  <a:cs typeface="Arial" panose="020B0604020202020204" pitchFamily="34" charset="0"/>
                </a:endParaRPr>
              </a:p>
            </p:txBody>
          </p:sp>
          <p:pic>
            <p:nvPicPr>
              <p:cNvPr id="8" name="Picture 7" descr="A black and white drawing of a crab&#10;&#10;AI-generated content may be incorrect.">
                <a:extLst>
                  <a:ext uri="{FF2B5EF4-FFF2-40B4-BE49-F238E27FC236}">
                    <a16:creationId xmlns:a16="http://schemas.microsoft.com/office/drawing/2014/main" id="{E9DF3FE2-32F0-4D0C-3216-11E16505EE2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692246" y="4782114"/>
                <a:ext cx="786152" cy="521732"/>
              </a:xfrm>
              <a:prstGeom prst="rect">
                <a:avLst/>
              </a:prstGeom>
            </p:spPr>
          </p:pic>
        </p:grpSp>
        <p:grpSp>
          <p:nvGrpSpPr>
            <p:cNvPr id="63" name="Group 62">
              <a:extLst>
                <a:ext uri="{FF2B5EF4-FFF2-40B4-BE49-F238E27FC236}">
                  <a16:creationId xmlns:a16="http://schemas.microsoft.com/office/drawing/2014/main" id="{79DAEB2F-6BD9-5157-0A0E-14AC0B1D79E7}"/>
                </a:ext>
              </a:extLst>
            </p:cNvPr>
            <p:cNvGrpSpPr/>
            <p:nvPr/>
          </p:nvGrpSpPr>
          <p:grpSpPr>
            <a:xfrm>
              <a:off x="124556" y="5530403"/>
              <a:ext cx="850123" cy="748928"/>
              <a:chOff x="124556" y="5530403"/>
              <a:chExt cx="850123" cy="748928"/>
            </a:xfrm>
          </p:grpSpPr>
          <p:sp>
            <p:nvSpPr>
              <p:cNvPr id="14" name="TextBox 13">
                <a:extLst>
                  <a:ext uri="{FF2B5EF4-FFF2-40B4-BE49-F238E27FC236}">
                    <a16:creationId xmlns:a16="http://schemas.microsoft.com/office/drawing/2014/main" id="{D9DDA97C-82DF-C930-C282-9BAE76142FA6}"/>
                  </a:ext>
                </a:extLst>
              </p:cNvPr>
              <p:cNvSpPr txBox="1"/>
              <p:nvPr/>
            </p:nvSpPr>
            <p:spPr>
              <a:xfrm>
                <a:off x="124556" y="6100720"/>
                <a:ext cx="850123" cy="178611"/>
              </a:xfrm>
              <a:prstGeom prst="rect">
                <a:avLst/>
              </a:prstGeom>
              <a:noFill/>
            </p:spPr>
            <p:txBody>
              <a:bodyPr wrap="square" rtlCol="0">
                <a:spAutoFit/>
              </a:bodyPr>
              <a:lstStyle/>
              <a:p>
                <a:pPr algn="ctr" defTabSz="646618"/>
                <a:r>
                  <a:rPr lang="en-GB" sz="1131" dirty="0">
                    <a:solidFill>
                      <a:prstClr val="black"/>
                    </a:solidFill>
                    <a:latin typeface="Arial" panose="020B0604020202020204" pitchFamily="34" charset="0"/>
                    <a:cs typeface="Arial" panose="020B0604020202020204" pitchFamily="34" charset="0"/>
                  </a:rPr>
                  <a:t>Sea urchins</a:t>
                </a:r>
                <a:endParaRPr lang="en-AU" sz="1131" dirty="0">
                  <a:solidFill>
                    <a:prstClr val="black"/>
                  </a:solidFill>
                  <a:latin typeface="Arial" panose="020B0604020202020204" pitchFamily="34" charset="0"/>
                  <a:cs typeface="Arial" panose="020B0604020202020204" pitchFamily="34" charset="0"/>
                </a:endParaRPr>
              </a:p>
            </p:txBody>
          </p:sp>
          <p:pic>
            <p:nvPicPr>
              <p:cNvPr id="17" name="Picture 16" descr="A black and white drawing of a sea urchin&#10;&#10;AI-generated content may be incorrect.">
                <a:extLst>
                  <a:ext uri="{FF2B5EF4-FFF2-40B4-BE49-F238E27FC236}">
                    <a16:creationId xmlns:a16="http://schemas.microsoft.com/office/drawing/2014/main" id="{884D9F9D-B85C-78DB-F3D5-CC080527769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22014" y="5530403"/>
                <a:ext cx="628856" cy="634718"/>
              </a:xfrm>
              <a:prstGeom prst="rect">
                <a:avLst/>
              </a:prstGeom>
            </p:spPr>
          </p:pic>
        </p:grpSp>
        <p:grpSp>
          <p:nvGrpSpPr>
            <p:cNvPr id="64" name="Group 63">
              <a:extLst>
                <a:ext uri="{FF2B5EF4-FFF2-40B4-BE49-F238E27FC236}">
                  <a16:creationId xmlns:a16="http://schemas.microsoft.com/office/drawing/2014/main" id="{D1AAF6D1-2ECB-EEDF-4FC8-7138F546A551}"/>
                </a:ext>
              </a:extLst>
            </p:cNvPr>
            <p:cNvGrpSpPr/>
            <p:nvPr/>
          </p:nvGrpSpPr>
          <p:grpSpPr>
            <a:xfrm>
              <a:off x="905924" y="5538227"/>
              <a:ext cx="850123" cy="741104"/>
              <a:chOff x="905924" y="5538227"/>
              <a:chExt cx="850123" cy="741104"/>
            </a:xfrm>
          </p:grpSpPr>
          <p:sp>
            <p:nvSpPr>
              <p:cNvPr id="26" name="TextBox 25">
                <a:extLst>
                  <a:ext uri="{FF2B5EF4-FFF2-40B4-BE49-F238E27FC236}">
                    <a16:creationId xmlns:a16="http://schemas.microsoft.com/office/drawing/2014/main" id="{814463E7-D546-A5E5-4A3B-F354AD55611F}"/>
                  </a:ext>
                </a:extLst>
              </p:cNvPr>
              <p:cNvSpPr txBox="1"/>
              <p:nvPr/>
            </p:nvSpPr>
            <p:spPr>
              <a:xfrm>
                <a:off x="905924" y="6100720"/>
                <a:ext cx="850123" cy="178611"/>
              </a:xfrm>
              <a:prstGeom prst="rect">
                <a:avLst/>
              </a:prstGeom>
              <a:noFill/>
            </p:spPr>
            <p:txBody>
              <a:bodyPr wrap="square" rtlCol="0">
                <a:spAutoFit/>
              </a:bodyPr>
              <a:lstStyle/>
              <a:p>
                <a:pPr algn="ctr" defTabSz="646618"/>
                <a:r>
                  <a:rPr lang="en-GB" sz="1131" dirty="0">
                    <a:solidFill>
                      <a:prstClr val="black"/>
                    </a:solidFill>
                    <a:latin typeface="Arial" panose="020B0604020202020204" pitchFamily="34" charset="0"/>
                    <a:cs typeface="Arial" panose="020B0604020202020204" pitchFamily="34" charset="0"/>
                  </a:rPr>
                  <a:t>Soft corals</a:t>
                </a:r>
                <a:endParaRPr lang="en-AU" sz="1131" dirty="0">
                  <a:solidFill>
                    <a:prstClr val="black"/>
                  </a:solidFill>
                  <a:latin typeface="Arial" panose="020B0604020202020204" pitchFamily="34" charset="0"/>
                  <a:cs typeface="Arial" panose="020B0604020202020204" pitchFamily="34" charset="0"/>
                </a:endParaRPr>
              </a:p>
            </p:txBody>
          </p:sp>
          <p:pic>
            <p:nvPicPr>
              <p:cNvPr id="60" name="Picture 59" descr="A black and white silhouette of a plant&#10;&#10;AI-generated content may be incorrect.">
                <a:extLst>
                  <a:ext uri="{FF2B5EF4-FFF2-40B4-BE49-F238E27FC236}">
                    <a16:creationId xmlns:a16="http://schemas.microsoft.com/office/drawing/2014/main" id="{9E50BB41-FDA2-2149-9DBF-16558952352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66560" y="5538227"/>
                <a:ext cx="694651" cy="585754"/>
              </a:xfrm>
              <a:prstGeom prst="rect">
                <a:avLst/>
              </a:prstGeom>
            </p:spPr>
          </p:pic>
        </p:grpSp>
        <p:grpSp>
          <p:nvGrpSpPr>
            <p:cNvPr id="67" name="Group 66">
              <a:extLst>
                <a:ext uri="{FF2B5EF4-FFF2-40B4-BE49-F238E27FC236}">
                  <a16:creationId xmlns:a16="http://schemas.microsoft.com/office/drawing/2014/main" id="{0EC41959-5080-1ACF-F14E-52F8205FB377}"/>
                </a:ext>
              </a:extLst>
            </p:cNvPr>
            <p:cNvGrpSpPr/>
            <p:nvPr/>
          </p:nvGrpSpPr>
          <p:grpSpPr>
            <a:xfrm>
              <a:off x="2529118" y="4915248"/>
              <a:ext cx="672377" cy="518420"/>
              <a:chOff x="2529118" y="4915248"/>
              <a:chExt cx="672377" cy="518420"/>
            </a:xfrm>
          </p:grpSpPr>
          <p:sp>
            <p:nvSpPr>
              <p:cNvPr id="28" name="TextBox 27">
                <a:extLst>
                  <a:ext uri="{FF2B5EF4-FFF2-40B4-BE49-F238E27FC236}">
                    <a16:creationId xmlns:a16="http://schemas.microsoft.com/office/drawing/2014/main" id="{81DACC03-955A-62F5-0DCC-B6E9B574647E}"/>
                  </a:ext>
                </a:extLst>
              </p:cNvPr>
              <p:cNvSpPr txBox="1"/>
              <p:nvPr/>
            </p:nvSpPr>
            <p:spPr>
              <a:xfrm>
                <a:off x="2544865" y="5255057"/>
                <a:ext cx="656630" cy="178611"/>
              </a:xfrm>
              <a:prstGeom prst="rect">
                <a:avLst/>
              </a:prstGeom>
              <a:noFill/>
            </p:spPr>
            <p:txBody>
              <a:bodyPr wrap="square" rtlCol="0">
                <a:spAutoFit/>
              </a:bodyPr>
              <a:lstStyle/>
              <a:p>
                <a:pPr algn="ctr" defTabSz="646618"/>
                <a:r>
                  <a:rPr lang="en-GB" sz="1131" dirty="0">
                    <a:solidFill>
                      <a:prstClr val="black"/>
                    </a:solidFill>
                    <a:latin typeface="Arial" panose="020B0604020202020204" pitchFamily="34" charset="0"/>
                    <a:cs typeface="Arial" panose="020B0604020202020204" pitchFamily="34" charset="0"/>
                  </a:rPr>
                  <a:t>Molluscs</a:t>
                </a:r>
                <a:endParaRPr lang="en-AU" sz="1131" dirty="0">
                  <a:solidFill>
                    <a:prstClr val="black"/>
                  </a:solidFill>
                  <a:latin typeface="Arial" panose="020B0604020202020204" pitchFamily="34" charset="0"/>
                  <a:cs typeface="Arial" panose="020B0604020202020204" pitchFamily="34" charset="0"/>
                </a:endParaRPr>
              </a:p>
            </p:txBody>
          </p:sp>
          <p:pic>
            <p:nvPicPr>
              <p:cNvPr id="62" name="Picture 61">
                <a:extLst>
                  <a:ext uri="{FF2B5EF4-FFF2-40B4-BE49-F238E27FC236}">
                    <a16:creationId xmlns:a16="http://schemas.microsoft.com/office/drawing/2014/main" id="{309960C7-A89E-FD47-4B8E-302CB17C568D}"/>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529118" y="4915248"/>
                <a:ext cx="611041" cy="319930"/>
              </a:xfrm>
              <a:prstGeom prst="rect">
                <a:avLst/>
              </a:prstGeom>
            </p:spPr>
          </p:pic>
        </p:grpSp>
      </p:grpSp>
      <p:grpSp>
        <p:nvGrpSpPr>
          <p:cNvPr id="130" name="Group 129">
            <a:extLst>
              <a:ext uri="{FF2B5EF4-FFF2-40B4-BE49-F238E27FC236}">
                <a16:creationId xmlns:a16="http://schemas.microsoft.com/office/drawing/2014/main" id="{F4F9B7BD-3C93-8007-534A-475685233DA5}"/>
              </a:ext>
            </a:extLst>
          </p:cNvPr>
          <p:cNvGrpSpPr/>
          <p:nvPr/>
        </p:nvGrpSpPr>
        <p:grpSpPr>
          <a:xfrm>
            <a:off x="7300512" y="3530415"/>
            <a:ext cx="4465990" cy="3516321"/>
            <a:chOff x="6726498" y="2376621"/>
            <a:chExt cx="2899941" cy="2283285"/>
          </a:xfrm>
        </p:grpSpPr>
        <p:pic>
          <p:nvPicPr>
            <p:cNvPr id="61" name="Picture 60">
              <a:extLst>
                <a:ext uri="{FF2B5EF4-FFF2-40B4-BE49-F238E27FC236}">
                  <a16:creationId xmlns:a16="http://schemas.microsoft.com/office/drawing/2014/main" id="{337E54C0-1D16-02A1-0568-32ECF061500A}"/>
                </a:ext>
              </a:extLst>
            </p:cNvPr>
            <p:cNvPicPr>
              <a:picLocks noChangeAspect="1"/>
            </p:cNvPicPr>
            <p:nvPr/>
          </p:nvPicPr>
          <p:blipFill>
            <a:blip r:embed="rId13">
              <a:extLst>
                <a:ext uri="{28A0092B-C50C-407E-A947-70E740481C1C}">
                  <a14:useLocalDpi xmlns:a14="http://schemas.microsoft.com/office/drawing/2010/main" val="0"/>
                </a:ext>
              </a:extLst>
            </a:blip>
            <a:srcRect l="3246" t="-1" r="6473" b="2201"/>
            <a:stretch>
              <a:fillRect/>
            </a:stretch>
          </p:blipFill>
          <p:spPr>
            <a:xfrm>
              <a:off x="6726498" y="2376621"/>
              <a:ext cx="2049404" cy="2283285"/>
            </a:xfrm>
            <a:prstGeom prst="rect">
              <a:avLst/>
            </a:prstGeom>
          </p:spPr>
        </p:pic>
        <p:grpSp>
          <p:nvGrpSpPr>
            <p:cNvPr id="109" name="Group 108">
              <a:extLst>
                <a:ext uri="{FF2B5EF4-FFF2-40B4-BE49-F238E27FC236}">
                  <a16:creationId xmlns:a16="http://schemas.microsoft.com/office/drawing/2014/main" id="{34405D5B-FF5D-279A-B304-CBBC0BC8CC05}"/>
                </a:ext>
              </a:extLst>
            </p:cNvPr>
            <p:cNvGrpSpPr/>
            <p:nvPr/>
          </p:nvGrpSpPr>
          <p:grpSpPr>
            <a:xfrm>
              <a:off x="7750782" y="2896265"/>
              <a:ext cx="1875657" cy="1685035"/>
              <a:chOff x="1697106" y="2217020"/>
              <a:chExt cx="2308502" cy="2073888"/>
            </a:xfrm>
          </p:grpSpPr>
          <p:sp>
            <p:nvSpPr>
              <p:cNvPr id="113" name="TextBox 112">
                <a:extLst>
                  <a:ext uri="{FF2B5EF4-FFF2-40B4-BE49-F238E27FC236}">
                    <a16:creationId xmlns:a16="http://schemas.microsoft.com/office/drawing/2014/main" id="{9F530803-B192-A033-55B2-0F1C9768EEE0}"/>
                  </a:ext>
                </a:extLst>
              </p:cNvPr>
              <p:cNvSpPr txBox="1"/>
              <p:nvPr/>
            </p:nvSpPr>
            <p:spPr>
              <a:xfrm>
                <a:off x="3085738" y="2668696"/>
                <a:ext cx="919870" cy="1063311"/>
              </a:xfrm>
              <a:prstGeom prst="rect">
                <a:avLst/>
              </a:prstGeom>
              <a:noFill/>
            </p:spPr>
            <p:txBody>
              <a:bodyPr wrap="square" rtlCol="0">
                <a:spAutoFit/>
              </a:bodyPr>
              <a:lstStyle/>
              <a:p>
                <a:pPr algn="ctr" defTabSz="646618"/>
                <a:r>
                  <a:rPr lang="en-GB" sz="1609" dirty="0">
                    <a:solidFill>
                      <a:srgbClr val="00804B"/>
                    </a:solidFill>
                    <a:latin typeface="Arial" panose="020B0604020202020204" pitchFamily="34" charset="0"/>
                    <a:cs typeface="Arial" panose="020B0604020202020204" pitchFamily="34" charset="0"/>
                  </a:rPr>
                  <a:t>Carapace Length</a:t>
                </a:r>
              </a:p>
              <a:p>
                <a:pPr algn="ctr" defTabSz="646618"/>
                <a:endParaRPr lang="en-GB" sz="1609" dirty="0">
                  <a:solidFill>
                    <a:srgbClr val="00804B"/>
                  </a:solidFill>
                  <a:latin typeface="Arial" panose="020B0604020202020204" pitchFamily="34" charset="0"/>
                  <a:cs typeface="Arial" panose="020B0604020202020204" pitchFamily="34" charset="0"/>
                </a:endParaRPr>
              </a:p>
              <a:p>
                <a:pPr algn="ctr" defTabSz="646618"/>
                <a:endParaRPr lang="en-GB" sz="1609" dirty="0">
                  <a:solidFill>
                    <a:srgbClr val="00804B"/>
                  </a:solidFill>
                  <a:latin typeface="Arial" panose="020B0604020202020204" pitchFamily="34" charset="0"/>
                  <a:cs typeface="Arial" panose="020B0604020202020204" pitchFamily="34" charset="0"/>
                </a:endParaRPr>
              </a:p>
              <a:p>
                <a:pPr algn="ctr" defTabSz="646618"/>
                <a:r>
                  <a:rPr lang="en-GB" sz="1609" dirty="0">
                    <a:solidFill>
                      <a:prstClr val="black"/>
                    </a:solidFill>
                    <a:latin typeface="Arial" panose="020B0604020202020204" pitchFamily="34" charset="0"/>
                    <a:cs typeface="Arial" panose="020B0604020202020204" pitchFamily="34" charset="0"/>
                  </a:rPr>
                  <a:t>_____ </a:t>
                </a:r>
                <a:r>
                  <a:rPr lang="en-GB" sz="1414" dirty="0">
                    <a:solidFill>
                      <a:srgbClr val="00804B"/>
                    </a:solidFill>
                    <a:latin typeface="Arial" panose="020B0604020202020204" pitchFamily="34" charset="0"/>
                    <a:cs typeface="Arial" panose="020B0604020202020204" pitchFamily="34" charset="0"/>
                  </a:rPr>
                  <a:t>cm</a:t>
                </a:r>
                <a:endParaRPr lang="en-AU" sz="1414" dirty="0">
                  <a:solidFill>
                    <a:srgbClr val="00804B"/>
                  </a:solidFill>
                  <a:latin typeface="Arial" panose="020B0604020202020204" pitchFamily="34" charset="0"/>
                  <a:cs typeface="Arial" panose="020B0604020202020204" pitchFamily="34" charset="0"/>
                </a:endParaRPr>
              </a:p>
            </p:txBody>
          </p:sp>
          <p:cxnSp>
            <p:nvCxnSpPr>
              <p:cNvPr id="110" name="Straight Connector 109">
                <a:extLst>
                  <a:ext uri="{FF2B5EF4-FFF2-40B4-BE49-F238E27FC236}">
                    <a16:creationId xmlns:a16="http://schemas.microsoft.com/office/drawing/2014/main" id="{C9A07BF5-B048-E8AD-6D0F-C47B3E125C38}"/>
                  </a:ext>
                </a:extLst>
              </p:cNvPr>
              <p:cNvCxnSpPr>
                <a:cxnSpLocks/>
              </p:cNvCxnSpPr>
              <p:nvPr/>
            </p:nvCxnSpPr>
            <p:spPr>
              <a:xfrm flipH="1" flipV="1">
                <a:off x="1697106" y="2217020"/>
                <a:ext cx="1325715" cy="8667"/>
              </a:xfrm>
              <a:prstGeom prst="line">
                <a:avLst/>
              </a:prstGeom>
              <a:ln>
                <a:solidFill>
                  <a:srgbClr val="008EA0"/>
                </a:solidFill>
                <a:prstDash val="dash"/>
              </a:ln>
            </p:spPr>
            <p:style>
              <a:lnRef idx="2">
                <a:schemeClr val="accent1"/>
              </a:lnRef>
              <a:fillRef idx="0">
                <a:schemeClr val="accent1"/>
              </a:fillRef>
              <a:effectRef idx="1">
                <a:schemeClr val="accent1"/>
              </a:effectRef>
              <a:fontRef idx="minor">
                <a:schemeClr val="tx1"/>
              </a:fontRef>
            </p:style>
          </p:cxnSp>
          <p:cxnSp>
            <p:nvCxnSpPr>
              <p:cNvPr id="111" name="Straight Arrow Connector 110">
                <a:extLst>
                  <a:ext uri="{FF2B5EF4-FFF2-40B4-BE49-F238E27FC236}">
                    <a16:creationId xmlns:a16="http://schemas.microsoft.com/office/drawing/2014/main" id="{0F82FCCD-E1F7-E92E-CB66-C789DC082C99}"/>
                  </a:ext>
                </a:extLst>
              </p:cNvPr>
              <p:cNvCxnSpPr>
                <a:cxnSpLocks/>
              </p:cNvCxnSpPr>
              <p:nvPr/>
            </p:nvCxnSpPr>
            <p:spPr>
              <a:xfrm>
                <a:off x="3031389" y="2221354"/>
                <a:ext cx="0" cy="2040958"/>
              </a:xfrm>
              <a:prstGeom prst="straightConnector1">
                <a:avLst/>
              </a:prstGeom>
              <a:ln>
                <a:solidFill>
                  <a:srgbClr val="008EA0"/>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112" name="Straight Connector 111">
                <a:extLst>
                  <a:ext uri="{FF2B5EF4-FFF2-40B4-BE49-F238E27FC236}">
                    <a16:creationId xmlns:a16="http://schemas.microsoft.com/office/drawing/2014/main" id="{0C133186-1A5A-7A11-190F-A2F99EF33451}"/>
                  </a:ext>
                </a:extLst>
              </p:cNvPr>
              <p:cNvCxnSpPr>
                <a:cxnSpLocks/>
              </p:cNvCxnSpPr>
              <p:nvPr/>
            </p:nvCxnSpPr>
            <p:spPr>
              <a:xfrm flipH="1" flipV="1">
                <a:off x="1711045" y="4279554"/>
                <a:ext cx="1320344" cy="11354"/>
              </a:xfrm>
              <a:prstGeom prst="line">
                <a:avLst/>
              </a:prstGeom>
              <a:ln>
                <a:solidFill>
                  <a:srgbClr val="008EA0"/>
                </a:solidFill>
                <a:prstDash val="dash"/>
              </a:ln>
            </p:spPr>
            <p:style>
              <a:lnRef idx="2">
                <a:schemeClr val="accent1"/>
              </a:lnRef>
              <a:fillRef idx="0">
                <a:schemeClr val="accent1"/>
              </a:fillRef>
              <a:effectRef idx="1">
                <a:schemeClr val="accent1"/>
              </a:effectRef>
              <a:fontRef idx="minor">
                <a:schemeClr val="tx1"/>
              </a:fontRef>
            </p:style>
          </p:cxnSp>
        </p:grpSp>
      </p:grpSp>
      <p:sp>
        <p:nvSpPr>
          <p:cNvPr id="66" name="TextBox 65">
            <a:extLst>
              <a:ext uri="{FF2B5EF4-FFF2-40B4-BE49-F238E27FC236}">
                <a16:creationId xmlns:a16="http://schemas.microsoft.com/office/drawing/2014/main" id="{74BBDD3B-5B93-1A0F-6260-3A2D7C5A5F00}"/>
              </a:ext>
            </a:extLst>
          </p:cNvPr>
          <p:cNvSpPr txBox="1"/>
          <p:nvPr/>
        </p:nvSpPr>
        <p:spPr>
          <a:xfrm>
            <a:off x="7177793" y="7113571"/>
            <a:ext cx="977523" cy="410753"/>
          </a:xfrm>
          <a:prstGeom prst="rect">
            <a:avLst/>
          </a:prstGeom>
          <a:noFill/>
        </p:spPr>
        <p:txBody>
          <a:bodyPr wrap="square" rtlCol="0">
            <a:spAutoFit/>
          </a:bodyPr>
          <a:lstStyle/>
          <a:p>
            <a:pPr defTabSz="646618"/>
            <a:r>
              <a:rPr lang="en-GB" sz="1980" dirty="0">
                <a:solidFill>
                  <a:srgbClr val="00804B"/>
                </a:solidFill>
                <a:latin typeface="Arial" panose="020B0604020202020204" pitchFamily="34" charset="0"/>
                <a:cs typeface="Arial" panose="020B0604020202020204" pitchFamily="34" charset="0"/>
              </a:rPr>
              <a:t>Diet</a:t>
            </a:r>
            <a:r>
              <a:rPr lang="en-GB" sz="2069" dirty="0">
                <a:solidFill>
                  <a:srgbClr val="00804B"/>
                </a:solidFill>
                <a:latin typeface="Arial" panose="020B0604020202020204" pitchFamily="34" charset="0"/>
                <a:cs typeface="Arial" panose="020B0604020202020204" pitchFamily="34" charset="0"/>
              </a:rPr>
              <a:t>:</a:t>
            </a:r>
            <a:endParaRPr lang="en-AU" sz="2069" dirty="0">
              <a:solidFill>
                <a:srgbClr val="00804B"/>
              </a:solidFill>
              <a:latin typeface="Arial" panose="020B0604020202020204" pitchFamily="34" charset="0"/>
              <a:cs typeface="Arial" panose="020B0604020202020204" pitchFamily="34" charset="0"/>
            </a:endParaRPr>
          </a:p>
        </p:txBody>
      </p:sp>
      <p:sp>
        <p:nvSpPr>
          <p:cNvPr id="71" name="TextBox 70">
            <a:extLst>
              <a:ext uri="{FF2B5EF4-FFF2-40B4-BE49-F238E27FC236}">
                <a16:creationId xmlns:a16="http://schemas.microsoft.com/office/drawing/2014/main" id="{664BBC9C-7666-7B96-31F9-23A3FDE9AF06}"/>
              </a:ext>
            </a:extLst>
          </p:cNvPr>
          <p:cNvSpPr txBox="1"/>
          <p:nvPr/>
        </p:nvSpPr>
        <p:spPr>
          <a:xfrm>
            <a:off x="7238784" y="2646318"/>
            <a:ext cx="4581445" cy="753708"/>
          </a:xfrm>
          <a:prstGeom prst="rect">
            <a:avLst/>
          </a:prstGeom>
          <a:noFill/>
        </p:spPr>
        <p:txBody>
          <a:bodyPr wrap="square" lIns="129326" tIns="64663" rIns="129326" bIns="64663" rtlCol="0" anchor="t">
            <a:spAutoFit/>
          </a:bodyPr>
          <a:lstStyle/>
          <a:p>
            <a:pPr defTabSz="646618"/>
            <a:r>
              <a:rPr lang="en-GB" sz="1980" dirty="0">
                <a:solidFill>
                  <a:prstClr val="black"/>
                </a:solidFill>
                <a:latin typeface="Arial"/>
                <a:cs typeface="Arial"/>
              </a:rPr>
              <a:t>Turtle 2. </a:t>
            </a:r>
          </a:p>
          <a:p>
            <a:pPr defTabSz="646618"/>
            <a:r>
              <a:rPr lang="en-GB" sz="1980" i="1" dirty="0">
                <a:solidFill>
                  <a:srgbClr val="00804B"/>
                </a:solidFill>
                <a:latin typeface="Arial" panose="020B0604020202020204" pitchFamily="34" charset="0"/>
                <a:cs typeface="Arial" panose="020B0604020202020204" pitchFamily="34" charset="0"/>
              </a:rPr>
              <a:t>Name</a:t>
            </a:r>
            <a:r>
              <a:rPr lang="en-GB" sz="1609" i="1" dirty="0">
                <a:solidFill>
                  <a:prstClr val="black"/>
                </a:solidFill>
                <a:latin typeface="Arial" panose="020B0604020202020204" pitchFamily="34" charset="0"/>
                <a:cs typeface="Arial" panose="020B0604020202020204" pitchFamily="34" charset="0"/>
              </a:rPr>
              <a:t> </a:t>
            </a:r>
            <a:r>
              <a:rPr lang="en-GB" sz="2069" dirty="0">
                <a:solidFill>
                  <a:prstClr val="black"/>
                </a:solidFill>
                <a:latin typeface="Arial" panose="020B0604020202020204" pitchFamily="34" charset="0"/>
                <a:cs typeface="Arial" panose="020B0604020202020204" pitchFamily="34" charset="0"/>
              </a:rPr>
              <a:t>_______________________ </a:t>
            </a:r>
            <a:endParaRPr lang="en-AU" sz="2069" dirty="0">
              <a:solidFill>
                <a:prstClr val="black"/>
              </a:solidFill>
              <a:latin typeface="Arial" panose="020B0604020202020204" pitchFamily="34" charset="0"/>
              <a:cs typeface="Arial" panose="020B0604020202020204" pitchFamily="34" charset="0"/>
            </a:endParaRPr>
          </a:p>
        </p:txBody>
      </p:sp>
      <p:grpSp>
        <p:nvGrpSpPr>
          <p:cNvPr id="74" name="Group 73">
            <a:extLst>
              <a:ext uri="{FF2B5EF4-FFF2-40B4-BE49-F238E27FC236}">
                <a16:creationId xmlns:a16="http://schemas.microsoft.com/office/drawing/2014/main" id="{FA10E530-B712-0789-020A-9FBE01B99427}"/>
              </a:ext>
            </a:extLst>
          </p:cNvPr>
          <p:cNvGrpSpPr/>
          <p:nvPr/>
        </p:nvGrpSpPr>
        <p:grpSpPr>
          <a:xfrm>
            <a:off x="7163661" y="7637598"/>
            <a:ext cx="4737597" cy="2431845"/>
            <a:chOff x="124556" y="4671755"/>
            <a:chExt cx="3176921" cy="1630738"/>
          </a:xfrm>
        </p:grpSpPr>
        <p:grpSp>
          <p:nvGrpSpPr>
            <p:cNvPr id="75" name="Group 74">
              <a:extLst>
                <a:ext uri="{FF2B5EF4-FFF2-40B4-BE49-F238E27FC236}">
                  <a16:creationId xmlns:a16="http://schemas.microsoft.com/office/drawing/2014/main" id="{2577438D-0B6E-6B78-0C51-C2965659A782}"/>
                </a:ext>
              </a:extLst>
            </p:cNvPr>
            <p:cNvGrpSpPr/>
            <p:nvPr/>
          </p:nvGrpSpPr>
          <p:grpSpPr>
            <a:xfrm>
              <a:off x="1509471" y="5712161"/>
              <a:ext cx="1146734" cy="583552"/>
              <a:chOff x="1509471" y="5712161"/>
              <a:chExt cx="1146734" cy="583552"/>
            </a:xfrm>
          </p:grpSpPr>
          <p:pic>
            <p:nvPicPr>
              <p:cNvPr id="97" name="Picture 96">
                <a:extLst>
                  <a:ext uri="{FF2B5EF4-FFF2-40B4-BE49-F238E27FC236}">
                    <a16:creationId xmlns:a16="http://schemas.microsoft.com/office/drawing/2014/main" id="{3CFC6DFE-6D1F-F526-44B6-F620D3663F98}"/>
                  </a:ext>
                </a:extLst>
              </p:cNvPr>
              <p:cNvPicPr>
                <a:picLocks noChangeAspect="1"/>
              </p:cNvPicPr>
              <p:nvPr/>
            </p:nvPicPr>
            <p:blipFill>
              <a:blip r:embed="rId4">
                <a:extLst>
                  <a:ext uri="{28A0092B-C50C-407E-A947-70E740481C1C}">
                    <a14:useLocalDpi xmlns:a14="http://schemas.microsoft.com/office/drawing/2010/main" val="0"/>
                  </a:ext>
                </a:extLst>
              </a:blip>
              <a:srcRect l="1325" t="2493" r="1" b="1"/>
              <a:stretch/>
            </p:blipFill>
            <p:spPr>
              <a:xfrm>
                <a:off x="1741304" y="5712161"/>
                <a:ext cx="719248" cy="280493"/>
              </a:xfrm>
              <a:prstGeom prst="rect">
                <a:avLst/>
              </a:prstGeom>
            </p:spPr>
          </p:pic>
          <p:sp>
            <p:nvSpPr>
              <p:cNvPr id="98" name="TextBox 97">
                <a:extLst>
                  <a:ext uri="{FF2B5EF4-FFF2-40B4-BE49-F238E27FC236}">
                    <a16:creationId xmlns:a16="http://schemas.microsoft.com/office/drawing/2014/main" id="{ECE8B3C8-1E75-53DD-88C7-42907B364DAB}"/>
                  </a:ext>
                </a:extLst>
              </p:cNvPr>
              <p:cNvSpPr txBox="1"/>
              <p:nvPr/>
            </p:nvSpPr>
            <p:spPr>
              <a:xfrm>
                <a:off x="1509471" y="6000407"/>
                <a:ext cx="1146734" cy="295306"/>
              </a:xfrm>
              <a:prstGeom prst="rect">
                <a:avLst/>
              </a:prstGeom>
              <a:noFill/>
            </p:spPr>
            <p:txBody>
              <a:bodyPr wrap="square" rtlCol="0">
                <a:spAutoFit/>
              </a:bodyPr>
              <a:lstStyle/>
              <a:p>
                <a:pPr algn="ctr" defTabSz="646618"/>
                <a:r>
                  <a:rPr lang="en-GB" sz="1131" dirty="0">
                    <a:solidFill>
                      <a:prstClr val="black"/>
                    </a:solidFill>
                    <a:latin typeface="Arial" panose="020B0604020202020204" pitchFamily="34" charset="0"/>
                    <a:cs typeface="Arial" panose="020B0604020202020204" pitchFamily="34" charset="0"/>
                  </a:rPr>
                  <a:t>Sea </a:t>
                </a:r>
              </a:p>
              <a:p>
                <a:pPr algn="ctr" defTabSz="646618"/>
                <a:r>
                  <a:rPr lang="en-GB" sz="1131" dirty="0">
                    <a:solidFill>
                      <a:prstClr val="black"/>
                    </a:solidFill>
                    <a:latin typeface="Arial" panose="020B0604020202020204" pitchFamily="34" charset="0"/>
                    <a:cs typeface="Arial" panose="020B0604020202020204" pitchFamily="34" charset="0"/>
                  </a:rPr>
                  <a:t>cucumbers</a:t>
                </a:r>
                <a:endParaRPr lang="en-AU" sz="1131" dirty="0">
                  <a:solidFill>
                    <a:prstClr val="black"/>
                  </a:solidFill>
                  <a:latin typeface="Arial" panose="020B0604020202020204" pitchFamily="34" charset="0"/>
                  <a:cs typeface="Arial" panose="020B0604020202020204" pitchFamily="34" charset="0"/>
                </a:endParaRPr>
              </a:p>
            </p:txBody>
          </p:sp>
        </p:grpSp>
        <p:grpSp>
          <p:nvGrpSpPr>
            <p:cNvPr id="76" name="Group 75">
              <a:extLst>
                <a:ext uri="{FF2B5EF4-FFF2-40B4-BE49-F238E27FC236}">
                  <a16:creationId xmlns:a16="http://schemas.microsoft.com/office/drawing/2014/main" id="{E730CACC-00E2-05D7-380F-344EC1C35978}"/>
                </a:ext>
              </a:extLst>
            </p:cNvPr>
            <p:cNvGrpSpPr/>
            <p:nvPr/>
          </p:nvGrpSpPr>
          <p:grpSpPr>
            <a:xfrm>
              <a:off x="2451354" y="5467802"/>
              <a:ext cx="850123" cy="834691"/>
              <a:chOff x="2451354" y="5467802"/>
              <a:chExt cx="850123" cy="834691"/>
            </a:xfrm>
          </p:grpSpPr>
          <p:pic>
            <p:nvPicPr>
              <p:cNvPr id="95" name="Picture 94">
                <a:extLst>
                  <a:ext uri="{FF2B5EF4-FFF2-40B4-BE49-F238E27FC236}">
                    <a16:creationId xmlns:a16="http://schemas.microsoft.com/office/drawing/2014/main" id="{EF141C4E-7ACD-8822-235F-460B08EEBBF8}"/>
                  </a:ext>
                </a:extLst>
              </p:cNvPr>
              <p:cNvPicPr>
                <a:picLocks noChangeAspect="1"/>
              </p:cNvPicPr>
              <p:nvPr/>
            </p:nvPicPr>
            <p:blipFill>
              <a:blip r:embed="rId5">
                <a:extLst>
                  <a:ext uri="{28A0092B-C50C-407E-A947-70E740481C1C}">
                    <a14:useLocalDpi xmlns:a14="http://schemas.microsoft.com/office/drawing/2010/main" val="0"/>
                  </a:ext>
                </a:extLst>
              </a:blip>
              <a:srcRect l="16236" t="20519" r="11118" b="3418"/>
              <a:stretch/>
            </p:blipFill>
            <p:spPr>
              <a:xfrm>
                <a:off x="2592621" y="5467802"/>
                <a:ext cx="567588" cy="537691"/>
              </a:xfrm>
              <a:prstGeom prst="rect">
                <a:avLst/>
              </a:prstGeom>
            </p:spPr>
          </p:pic>
          <p:sp>
            <p:nvSpPr>
              <p:cNvPr id="96" name="TextBox 95">
                <a:extLst>
                  <a:ext uri="{FF2B5EF4-FFF2-40B4-BE49-F238E27FC236}">
                    <a16:creationId xmlns:a16="http://schemas.microsoft.com/office/drawing/2014/main" id="{80D4571F-1BD7-C24B-988C-733F07BBC886}"/>
                  </a:ext>
                </a:extLst>
              </p:cNvPr>
              <p:cNvSpPr txBox="1"/>
              <p:nvPr/>
            </p:nvSpPr>
            <p:spPr>
              <a:xfrm>
                <a:off x="2451354" y="6007187"/>
                <a:ext cx="850123" cy="295306"/>
              </a:xfrm>
              <a:prstGeom prst="rect">
                <a:avLst/>
              </a:prstGeom>
              <a:noFill/>
            </p:spPr>
            <p:txBody>
              <a:bodyPr wrap="square" rtlCol="0">
                <a:spAutoFit/>
              </a:bodyPr>
              <a:lstStyle/>
              <a:p>
                <a:pPr algn="ctr" defTabSz="646618"/>
                <a:r>
                  <a:rPr lang="en-GB" sz="1131" dirty="0">
                    <a:solidFill>
                      <a:prstClr val="black"/>
                    </a:solidFill>
                    <a:latin typeface="Arial" panose="020B0604020202020204" pitchFamily="34" charset="0"/>
                    <a:cs typeface="Arial" panose="020B0604020202020204" pitchFamily="34" charset="0"/>
                  </a:rPr>
                  <a:t>Algae &amp; </a:t>
                </a:r>
              </a:p>
              <a:p>
                <a:pPr algn="ctr" defTabSz="646618"/>
                <a:r>
                  <a:rPr lang="en-GB" sz="1131" dirty="0">
                    <a:solidFill>
                      <a:prstClr val="black"/>
                    </a:solidFill>
                    <a:latin typeface="Arial" panose="020B0604020202020204" pitchFamily="34" charset="0"/>
                    <a:cs typeface="Arial" panose="020B0604020202020204" pitchFamily="34" charset="0"/>
                  </a:rPr>
                  <a:t>Seagrass</a:t>
                </a:r>
                <a:endParaRPr lang="en-AU" sz="1131" dirty="0">
                  <a:solidFill>
                    <a:prstClr val="black"/>
                  </a:solidFill>
                  <a:latin typeface="Arial" panose="020B0604020202020204" pitchFamily="34" charset="0"/>
                  <a:cs typeface="Arial" panose="020B0604020202020204" pitchFamily="34" charset="0"/>
                </a:endParaRPr>
              </a:p>
            </p:txBody>
          </p:sp>
        </p:grpSp>
        <p:grpSp>
          <p:nvGrpSpPr>
            <p:cNvPr id="77" name="Group 76">
              <a:extLst>
                <a:ext uri="{FF2B5EF4-FFF2-40B4-BE49-F238E27FC236}">
                  <a16:creationId xmlns:a16="http://schemas.microsoft.com/office/drawing/2014/main" id="{8A3BCAFD-32A0-19F7-0DC7-D1D177A72945}"/>
                </a:ext>
              </a:extLst>
            </p:cNvPr>
            <p:cNvGrpSpPr/>
            <p:nvPr/>
          </p:nvGrpSpPr>
          <p:grpSpPr>
            <a:xfrm>
              <a:off x="972277" y="4671755"/>
              <a:ext cx="677143" cy="761913"/>
              <a:chOff x="972277" y="4671755"/>
              <a:chExt cx="677143" cy="761913"/>
            </a:xfrm>
          </p:grpSpPr>
          <p:pic>
            <p:nvPicPr>
              <p:cNvPr id="93" name="Picture 92">
                <a:extLst>
                  <a:ext uri="{FF2B5EF4-FFF2-40B4-BE49-F238E27FC236}">
                    <a16:creationId xmlns:a16="http://schemas.microsoft.com/office/drawing/2014/main" id="{F685B893-4D43-3C30-A715-FA97B56B90E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52748" y="4671755"/>
                <a:ext cx="495454" cy="658509"/>
              </a:xfrm>
              <a:prstGeom prst="rect">
                <a:avLst/>
              </a:prstGeom>
            </p:spPr>
          </p:pic>
          <p:sp>
            <p:nvSpPr>
              <p:cNvPr id="94" name="TextBox 93">
                <a:extLst>
                  <a:ext uri="{FF2B5EF4-FFF2-40B4-BE49-F238E27FC236}">
                    <a16:creationId xmlns:a16="http://schemas.microsoft.com/office/drawing/2014/main" id="{A64091D2-7D9D-8EC1-9C61-C55F460E7490}"/>
                  </a:ext>
                </a:extLst>
              </p:cNvPr>
              <p:cNvSpPr txBox="1"/>
              <p:nvPr/>
            </p:nvSpPr>
            <p:spPr>
              <a:xfrm>
                <a:off x="972277" y="5255057"/>
                <a:ext cx="677143" cy="178611"/>
              </a:xfrm>
              <a:prstGeom prst="rect">
                <a:avLst/>
              </a:prstGeom>
              <a:noFill/>
            </p:spPr>
            <p:txBody>
              <a:bodyPr wrap="square" rtlCol="0">
                <a:spAutoFit/>
              </a:bodyPr>
              <a:lstStyle/>
              <a:p>
                <a:pPr algn="ctr" defTabSz="646618"/>
                <a:r>
                  <a:rPr lang="en-GB" sz="1131" dirty="0">
                    <a:solidFill>
                      <a:prstClr val="black"/>
                    </a:solidFill>
                    <a:latin typeface="Arial" panose="020B0604020202020204" pitchFamily="34" charset="0"/>
                    <a:cs typeface="Arial" panose="020B0604020202020204" pitchFamily="34" charset="0"/>
                  </a:rPr>
                  <a:t>Jellyfish</a:t>
                </a:r>
                <a:endParaRPr lang="en-AU" sz="1131" dirty="0">
                  <a:solidFill>
                    <a:prstClr val="black"/>
                  </a:solidFill>
                  <a:latin typeface="Arial" panose="020B0604020202020204" pitchFamily="34" charset="0"/>
                  <a:cs typeface="Arial" panose="020B0604020202020204" pitchFamily="34" charset="0"/>
                </a:endParaRPr>
              </a:p>
            </p:txBody>
          </p:sp>
        </p:grpSp>
        <p:grpSp>
          <p:nvGrpSpPr>
            <p:cNvPr id="78" name="Group 77">
              <a:extLst>
                <a:ext uri="{FF2B5EF4-FFF2-40B4-BE49-F238E27FC236}">
                  <a16:creationId xmlns:a16="http://schemas.microsoft.com/office/drawing/2014/main" id="{F1163403-87CA-C068-ADE3-CA2989A5C5BE}"/>
                </a:ext>
              </a:extLst>
            </p:cNvPr>
            <p:cNvGrpSpPr/>
            <p:nvPr/>
          </p:nvGrpSpPr>
          <p:grpSpPr>
            <a:xfrm>
              <a:off x="258844" y="4799746"/>
              <a:ext cx="659297" cy="636162"/>
              <a:chOff x="380045" y="5045340"/>
              <a:chExt cx="659297" cy="636162"/>
            </a:xfrm>
          </p:grpSpPr>
          <p:sp>
            <p:nvSpPr>
              <p:cNvPr id="91" name="TextBox 90">
                <a:extLst>
                  <a:ext uri="{FF2B5EF4-FFF2-40B4-BE49-F238E27FC236}">
                    <a16:creationId xmlns:a16="http://schemas.microsoft.com/office/drawing/2014/main" id="{8F2C5A43-960D-AA1F-AED8-FEB8C5266118}"/>
                  </a:ext>
                </a:extLst>
              </p:cNvPr>
              <p:cNvSpPr txBox="1"/>
              <p:nvPr/>
            </p:nvSpPr>
            <p:spPr>
              <a:xfrm>
                <a:off x="380045" y="5502891"/>
                <a:ext cx="659297" cy="178611"/>
              </a:xfrm>
              <a:prstGeom prst="rect">
                <a:avLst/>
              </a:prstGeom>
              <a:noFill/>
            </p:spPr>
            <p:txBody>
              <a:bodyPr wrap="square" rtlCol="0">
                <a:spAutoFit/>
              </a:bodyPr>
              <a:lstStyle/>
              <a:p>
                <a:pPr algn="ctr" defTabSz="646618"/>
                <a:r>
                  <a:rPr lang="en-GB" sz="1131" dirty="0">
                    <a:solidFill>
                      <a:prstClr val="black"/>
                    </a:solidFill>
                    <a:latin typeface="Arial" panose="020B0604020202020204" pitchFamily="34" charset="0"/>
                    <a:cs typeface="Arial" panose="020B0604020202020204" pitchFamily="34" charset="0"/>
                  </a:rPr>
                  <a:t>Sponges</a:t>
                </a:r>
                <a:endParaRPr lang="en-AU" sz="1131" dirty="0">
                  <a:solidFill>
                    <a:prstClr val="black"/>
                  </a:solidFill>
                  <a:latin typeface="Arial" panose="020B0604020202020204" pitchFamily="34" charset="0"/>
                  <a:cs typeface="Arial" panose="020B0604020202020204" pitchFamily="34" charset="0"/>
                </a:endParaRPr>
              </a:p>
            </p:txBody>
          </p:sp>
          <p:pic>
            <p:nvPicPr>
              <p:cNvPr id="92" name="Picture 91">
                <a:extLst>
                  <a:ext uri="{FF2B5EF4-FFF2-40B4-BE49-F238E27FC236}">
                    <a16:creationId xmlns:a16="http://schemas.microsoft.com/office/drawing/2014/main" id="{BD8AA060-22C4-962B-F50B-ECC3553A8761}"/>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20000" contrast="-40000"/>
                        </a14:imgEffect>
                      </a14:imgLayer>
                    </a14:imgProps>
                  </a:ext>
                </a:extLst>
              </a:blip>
              <a:stretch>
                <a:fillRect/>
              </a:stretch>
            </p:blipFill>
            <p:spPr>
              <a:xfrm>
                <a:off x="470410" y="5045340"/>
                <a:ext cx="478448" cy="444732"/>
              </a:xfrm>
              <a:prstGeom prst="rect">
                <a:avLst/>
              </a:prstGeom>
            </p:spPr>
          </p:pic>
        </p:grpSp>
        <p:grpSp>
          <p:nvGrpSpPr>
            <p:cNvPr id="79" name="Group 78">
              <a:extLst>
                <a:ext uri="{FF2B5EF4-FFF2-40B4-BE49-F238E27FC236}">
                  <a16:creationId xmlns:a16="http://schemas.microsoft.com/office/drawing/2014/main" id="{8ACF67B1-E669-86EB-605F-A6ADFB88DCED}"/>
                </a:ext>
              </a:extLst>
            </p:cNvPr>
            <p:cNvGrpSpPr/>
            <p:nvPr/>
          </p:nvGrpSpPr>
          <p:grpSpPr>
            <a:xfrm>
              <a:off x="1661211" y="4782114"/>
              <a:ext cx="881109" cy="651554"/>
              <a:chOff x="1661211" y="4782114"/>
              <a:chExt cx="881109" cy="651554"/>
            </a:xfrm>
          </p:grpSpPr>
          <p:sp>
            <p:nvSpPr>
              <p:cNvPr id="89" name="TextBox 88">
                <a:extLst>
                  <a:ext uri="{FF2B5EF4-FFF2-40B4-BE49-F238E27FC236}">
                    <a16:creationId xmlns:a16="http://schemas.microsoft.com/office/drawing/2014/main" id="{0F5F1D0A-A4A8-E6D9-AA58-CA92760AFD7F}"/>
                  </a:ext>
                </a:extLst>
              </p:cNvPr>
              <p:cNvSpPr txBox="1"/>
              <p:nvPr/>
            </p:nvSpPr>
            <p:spPr>
              <a:xfrm>
                <a:off x="1661211" y="5255057"/>
                <a:ext cx="881109" cy="178611"/>
              </a:xfrm>
              <a:prstGeom prst="rect">
                <a:avLst/>
              </a:prstGeom>
              <a:noFill/>
            </p:spPr>
            <p:txBody>
              <a:bodyPr wrap="square" rtlCol="0">
                <a:spAutoFit/>
              </a:bodyPr>
              <a:lstStyle/>
              <a:p>
                <a:pPr algn="ctr" defTabSz="646618"/>
                <a:r>
                  <a:rPr lang="en-GB" sz="1131" dirty="0">
                    <a:solidFill>
                      <a:prstClr val="black"/>
                    </a:solidFill>
                    <a:latin typeface="Arial" panose="020B0604020202020204" pitchFamily="34" charset="0"/>
                    <a:cs typeface="Arial" panose="020B0604020202020204" pitchFamily="34" charset="0"/>
                  </a:rPr>
                  <a:t>Crustaceans</a:t>
                </a:r>
                <a:endParaRPr lang="en-AU" sz="1131" dirty="0">
                  <a:solidFill>
                    <a:prstClr val="black"/>
                  </a:solidFill>
                  <a:latin typeface="Arial" panose="020B0604020202020204" pitchFamily="34" charset="0"/>
                  <a:cs typeface="Arial" panose="020B0604020202020204" pitchFamily="34" charset="0"/>
                </a:endParaRPr>
              </a:p>
            </p:txBody>
          </p:sp>
          <p:pic>
            <p:nvPicPr>
              <p:cNvPr id="90" name="Picture 89" descr="A black and white drawing of a crab&#10;&#10;AI-generated content may be incorrect.">
                <a:extLst>
                  <a:ext uri="{FF2B5EF4-FFF2-40B4-BE49-F238E27FC236}">
                    <a16:creationId xmlns:a16="http://schemas.microsoft.com/office/drawing/2014/main" id="{3EADDAA9-9886-0E9E-DD53-868B0B253DB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692246" y="4782114"/>
                <a:ext cx="786152" cy="521732"/>
              </a:xfrm>
              <a:prstGeom prst="rect">
                <a:avLst/>
              </a:prstGeom>
            </p:spPr>
          </p:pic>
        </p:grpSp>
        <p:grpSp>
          <p:nvGrpSpPr>
            <p:cNvPr id="80" name="Group 79">
              <a:extLst>
                <a:ext uri="{FF2B5EF4-FFF2-40B4-BE49-F238E27FC236}">
                  <a16:creationId xmlns:a16="http://schemas.microsoft.com/office/drawing/2014/main" id="{20CB9BDD-E58D-E4C1-6C38-8493705AE985}"/>
                </a:ext>
              </a:extLst>
            </p:cNvPr>
            <p:cNvGrpSpPr/>
            <p:nvPr/>
          </p:nvGrpSpPr>
          <p:grpSpPr>
            <a:xfrm>
              <a:off x="124556" y="5530403"/>
              <a:ext cx="850123" cy="748928"/>
              <a:chOff x="124556" y="5530403"/>
              <a:chExt cx="850123" cy="748928"/>
            </a:xfrm>
          </p:grpSpPr>
          <p:sp>
            <p:nvSpPr>
              <p:cNvPr id="87" name="TextBox 86">
                <a:extLst>
                  <a:ext uri="{FF2B5EF4-FFF2-40B4-BE49-F238E27FC236}">
                    <a16:creationId xmlns:a16="http://schemas.microsoft.com/office/drawing/2014/main" id="{7D114C36-6333-594F-5577-AAF775E9CF0A}"/>
                  </a:ext>
                </a:extLst>
              </p:cNvPr>
              <p:cNvSpPr txBox="1"/>
              <p:nvPr/>
            </p:nvSpPr>
            <p:spPr>
              <a:xfrm>
                <a:off x="124556" y="6100720"/>
                <a:ext cx="850123" cy="178611"/>
              </a:xfrm>
              <a:prstGeom prst="rect">
                <a:avLst/>
              </a:prstGeom>
              <a:noFill/>
            </p:spPr>
            <p:txBody>
              <a:bodyPr wrap="square" rtlCol="0">
                <a:spAutoFit/>
              </a:bodyPr>
              <a:lstStyle/>
              <a:p>
                <a:pPr algn="ctr" defTabSz="646618"/>
                <a:r>
                  <a:rPr lang="en-GB" sz="1131" dirty="0">
                    <a:solidFill>
                      <a:prstClr val="black"/>
                    </a:solidFill>
                    <a:latin typeface="Arial" panose="020B0604020202020204" pitchFamily="34" charset="0"/>
                    <a:cs typeface="Arial" panose="020B0604020202020204" pitchFamily="34" charset="0"/>
                  </a:rPr>
                  <a:t>Sea urchins</a:t>
                </a:r>
                <a:endParaRPr lang="en-AU" sz="1131" dirty="0">
                  <a:solidFill>
                    <a:prstClr val="black"/>
                  </a:solidFill>
                  <a:latin typeface="Arial" panose="020B0604020202020204" pitchFamily="34" charset="0"/>
                  <a:cs typeface="Arial" panose="020B0604020202020204" pitchFamily="34" charset="0"/>
                </a:endParaRPr>
              </a:p>
            </p:txBody>
          </p:sp>
          <p:pic>
            <p:nvPicPr>
              <p:cNvPr id="88" name="Picture 87" descr="A black and white drawing of a sea urchin&#10;&#10;AI-generated content may be incorrect.">
                <a:extLst>
                  <a:ext uri="{FF2B5EF4-FFF2-40B4-BE49-F238E27FC236}">
                    <a16:creationId xmlns:a16="http://schemas.microsoft.com/office/drawing/2014/main" id="{1078A829-FBF1-C7AB-6B44-C3B32C7B83C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22014" y="5530403"/>
                <a:ext cx="628856" cy="634718"/>
              </a:xfrm>
              <a:prstGeom prst="rect">
                <a:avLst/>
              </a:prstGeom>
            </p:spPr>
          </p:pic>
        </p:grpSp>
        <p:grpSp>
          <p:nvGrpSpPr>
            <p:cNvPr id="81" name="Group 80">
              <a:extLst>
                <a:ext uri="{FF2B5EF4-FFF2-40B4-BE49-F238E27FC236}">
                  <a16:creationId xmlns:a16="http://schemas.microsoft.com/office/drawing/2014/main" id="{77E6B30A-D331-C6C8-1BAE-EF3F5E43FC56}"/>
                </a:ext>
              </a:extLst>
            </p:cNvPr>
            <p:cNvGrpSpPr/>
            <p:nvPr/>
          </p:nvGrpSpPr>
          <p:grpSpPr>
            <a:xfrm>
              <a:off x="905924" y="5538227"/>
              <a:ext cx="850123" cy="741104"/>
              <a:chOff x="905924" y="5538227"/>
              <a:chExt cx="850123" cy="741104"/>
            </a:xfrm>
          </p:grpSpPr>
          <p:sp>
            <p:nvSpPr>
              <p:cNvPr id="85" name="TextBox 84">
                <a:extLst>
                  <a:ext uri="{FF2B5EF4-FFF2-40B4-BE49-F238E27FC236}">
                    <a16:creationId xmlns:a16="http://schemas.microsoft.com/office/drawing/2014/main" id="{2B1A52CE-B725-1991-36D8-0EE5C3F9A407}"/>
                  </a:ext>
                </a:extLst>
              </p:cNvPr>
              <p:cNvSpPr txBox="1"/>
              <p:nvPr/>
            </p:nvSpPr>
            <p:spPr>
              <a:xfrm>
                <a:off x="905924" y="6100720"/>
                <a:ext cx="850123" cy="178611"/>
              </a:xfrm>
              <a:prstGeom prst="rect">
                <a:avLst/>
              </a:prstGeom>
              <a:noFill/>
            </p:spPr>
            <p:txBody>
              <a:bodyPr wrap="square" rtlCol="0">
                <a:spAutoFit/>
              </a:bodyPr>
              <a:lstStyle/>
              <a:p>
                <a:pPr algn="ctr" defTabSz="646618"/>
                <a:r>
                  <a:rPr lang="en-GB" sz="1131" dirty="0">
                    <a:solidFill>
                      <a:prstClr val="black"/>
                    </a:solidFill>
                    <a:latin typeface="Arial" panose="020B0604020202020204" pitchFamily="34" charset="0"/>
                    <a:cs typeface="Arial" panose="020B0604020202020204" pitchFamily="34" charset="0"/>
                  </a:rPr>
                  <a:t>Soft corals</a:t>
                </a:r>
                <a:endParaRPr lang="en-AU" sz="1131" dirty="0">
                  <a:solidFill>
                    <a:prstClr val="black"/>
                  </a:solidFill>
                  <a:latin typeface="Arial" panose="020B0604020202020204" pitchFamily="34" charset="0"/>
                  <a:cs typeface="Arial" panose="020B0604020202020204" pitchFamily="34" charset="0"/>
                </a:endParaRPr>
              </a:p>
            </p:txBody>
          </p:sp>
          <p:pic>
            <p:nvPicPr>
              <p:cNvPr id="86" name="Picture 85" descr="A black and white silhouette of a plant&#10;&#10;AI-generated content may be incorrect.">
                <a:extLst>
                  <a:ext uri="{FF2B5EF4-FFF2-40B4-BE49-F238E27FC236}">
                    <a16:creationId xmlns:a16="http://schemas.microsoft.com/office/drawing/2014/main" id="{F8FB00E2-CF42-E530-BC8C-E1623F7D368F}"/>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66560" y="5538227"/>
                <a:ext cx="694651" cy="585754"/>
              </a:xfrm>
              <a:prstGeom prst="rect">
                <a:avLst/>
              </a:prstGeom>
            </p:spPr>
          </p:pic>
        </p:grpSp>
        <p:grpSp>
          <p:nvGrpSpPr>
            <p:cNvPr id="82" name="Group 81">
              <a:extLst>
                <a:ext uri="{FF2B5EF4-FFF2-40B4-BE49-F238E27FC236}">
                  <a16:creationId xmlns:a16="http://schemas.microsoft.com/office/drawing/2014/main" id="{1D58B7C8-FA2D-131C-C135-D54FE6C9BA39}"/>
                </a:ext>
              </a:extLst>
            </p:cNvPr>
            <p:cNvGrpSpPr/>
            <p:nvPr/>
          </p:nvGrpSpPr>
          <p:grpSpPr>
            <a:xfrm>
              <a:off x="2529118" y="4915248"/>
              <a:ext cx="672377" cy="518420"/>
              <a:chOff x="2529118" y="4915248"/>
              <a:chExt cx="672377" cy="518420"/>
            </a:xfrm>
          </p:grpSpPr>
          <p:sp>
            <p:nvSpPr>
              <p:cNvPr id="83" name="TextBox 82">
                <a:extLst>
                  <a:ext uri="{FF2B5EF4-FFF2-40B4-BE49-F238E27FC236}">
                    <a16:creationId xmlns:a16="http://schemas.microsoft.com/office/drawing/2014/main" id="{762BCCB1-F491-0FFB-6CD2-21D2358E40EA}"/>
                  </a:ext>
                </a:extLst>
              </p:cNvPr>
              <p:cNvSpPr txBox="1"/>
              <p:nvPr/>
            </p:nvSpPr>
            <p:spPr>
              <a:xfrm>
                <a:off x="2544865" y="5255057"/>
                <a:ext cx="656630" cy="178611"/>
              </a:xfrm>
              <a:prstGeom prst="rect">
                <a:avLst/>
              </a:prstGeom>
              <a:noFill/>
            </p:spPr>
            <p:txBody>
              <a:bodyPr wrap="square" rtlCol="0">
                <a:spAutoFit/>
              </a:bodyPr>
              <a:lstStyle/>
              <a:p>
                <a:pPr algn="ctr" defTabSz="646618"/>
                <a:r>
                  <a:rPr lang="en-GB" sz="1131" dirty="0">
                    <a:solidFill>
                      <a:prstClr val="black"/>
                    </a:solidFill>
                    <a:latin typeface="Arial" panose="020B0604020202020204" pitchFamily="34" charset="0"/>
                    <a:cs typeface="Arial" panose="020B0604020202020204" pitchFamily="34" charset="0"/>
                  </a:rPr>
                  <a:t>Molluscs</a:t>
                </a:r>
                <a:endParaRPr lang="en-AU" sz="1131" dirty="0">
                  <a:solidFill>
                    <a:prstClr val="black"/>
                  </a:solidFill>
                  <a:latin typeface="Arial" panose="020B0604020202020204" pitchFamily="34" charset="0"/>
                  <a:cs typeface="Arial" panose="020B0604020202020204" pitchFamily="34" charset="0"/>
                </a:endParaRPr>
              </a:p>
            </p:txBody>
          </p:sp>
          <p:pic>
            <p:nvPicPr>
              <p:cNvPr id="84" name="Picture 83">
                <a:extLst>
                  <a:ext uri="{FF2B5EF4-FFF2-40B4-BE49-F238E27FC236}">
                    <a16:creationId xmlns:a16="http://schemas.microsoft.com/office/drawing/2014/main" id="{D4C86710-C41E-3DF6-22DB-123909D31323}"/>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529118" y="4915248"/>
                <a:ext cx="611041" cy="319930"/>
              </a:xfrm>
              <a:prstGeom prst="rect">
                <a:avLst/>
              </a:prstGeom>
            </p:spPr>
          </p:pic>
        </p:grpSp>
      </p:grpSp>
      <p:sp>
        <p:nvSpPr>
          <p:cNvPr id="70" name="Rectangle 69">
            <a:extLst>
              <a:ext uri="{FF2B5EF4-FFF2-40B4-BE49-F238E27FC236}">
                <a16:creationId xmlns:a16="http://schemas.microsoft.com/office/drawing/2014/main" id="{F5C67136-E38C-4BD2-EDAA-344BFB3C9955}"/>
              </a:ext>
            </a:extLst>
          </p:cNvPr>
          <p:cNvSpPr/>
          <p:nvPr/>
        </p:nvSpPr>
        <p:spPr>
          <a:xfrm>
            <a:off x="7182307" y="2573312"/>
            <a:ext cx="4670001" cy="7839394"/>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46618"/>
            <a:endParaRPr lang="en-AU" sz="2069" dirty="0">
              <a:solidFill>
                <a:prstClr val="black"/>
              </a:solidFill>
              <a:latin typeface="Aptos" panose="02110004020202020204"/>
            </a:endParaRPr>
          </a:p>
        </p:txBody>
      </p:sp>
      <p:grpSp>
        <p:nvGrpSpPr>
          <p:cNvPr id="18" name="Group 17">
            <a:extLst>
              <a:ext uri="{FF2B5EF4-FFF2-40B4-BE49-F238E27FC236}">
                <a16:creationId xmlns:a16="http://schemas.microsoft.com/office/drawing/2014/main" id="{BA1A942E-950D-85AB-174E-E7C6A5C28717}"/>
              </a:ext>
            </a:extLst>
          </p:cNvPr>
          <p:cNvGrpSpPr/>
          <p:nvPr/>
        </p:nvGrpSpPr>
        <p:grpSpPr>
          <a:xfrm>
            <a:off x="12029828" y="3467056"/>
            <a:ext cx="4608809" cy="3579678"/>
            <a:chOff x="158063" y="1566166"/>
            <a:chExt cx="3045162" cy="2365188"/>
          </a:xfrm>
        </p:grpSpPr>
        <p:pic>
          <p:nvPicPr>
            <p:cNvPr id="54" name="Picture 53">
              <a:extLst>
                <a:ext uri="{FF2B5EF4-FFF2-40B4-BE49-F238E27FC236}">
                  <a16:creationId xmlns:a16="http://schemas.microsoft.com/office/drawing/2014/main" id="{14FA5ED4-301B-EE77-FE23-F0BE11DB8AE5}"/>
                </a:ext>
              </a:extLst>
            </p:cNvPr>
            <p:cNvPicPr>
              <a:picLocks noChangeAspect="1"/>
            </p:cNvPicPr>
            <p:nvPr/>
          </p:nvPicPr>
          <p:blipFill>
            <a:blip r:embed="rId14">
              <a:extLst>
                <a:ext uri="{28A0092B-C50C-407E-A947-70E740481C1C}">
                  <a14:useLocalDpi xmlns:a14="http://schemas.microsoft.com/office/drawing/2010/main" val="0"/>
                </a:ext>
              </a:extLst>
            </a:blip>
            <a:srcRect l="4977"/>
            <a:stretch>
              <a:fillRect/>
            </a:stretch>
          </p:blipFill>
          <p:spPr>
            <a:xfrm>
              <a:off x="158063" y="1566166"/>
              <a:ext cx="2340185" cy="2365188"/>
            </a:xfrm>
            <a:prstGeom prst="rect">
              <a:avLst/>
            </a:prstGeom>
          </p:spPr>
        </p:pic>
        <p:grpSp>
          <p:nvGrpSpPr>
            <p:cNvPr id="55" name="Group 54">
              <a:extLst>
                <a:ext uri="{FF2B5EF4-FFF2-40B4-BE49-F238E27FC236}">
                  <a16:creationId xmlns:a16="http://schemas.microsoft.com/office/drawing/2014/main" id="{C0D45534-5BF4-03C0-9C92-E674F125B1F4}"/>
                </a:ext>
              </a:extLst>
            </p:cNvPr>
            <p:cNvGrpSpPr/>
            <p:nvPr/>
          </p:nvGrpSpPr>
          <p:grpSpPr>
            <a:xfrm>
              <a:off x="1257217" y="2110216"/>
              <a:ext cx="1946008" cy="1729021"/>
              <a:chOff x="1274404" y="1715324"/>
              <a:chExt cx="2395086" cy="1729021"/>
            </a:xfrm>
          </p:grpSpPr>
          <p:cxnSp>
            <p:nvCxnSpPr>
              <p:cNvPr id="56" name="Straight Connector 55">
                <a:extLst>
                  <a:ext uri="{FF2B5EF4-FFF2-40B4-BE49-F238E27FC236}">
                    <a16:creationId xmlns:a16="http://schemas.microsoft.com/office/drawing/2014/main" id="{E47AE7FF-5FE4-E471-382C-A7F9404E2ECE}"/>
                  </a:ext>
                </a:extLst>
              </p:cNvPr>
              <p:cNvCxnSpPr>
                <a:cxnSpLocks/>
              </p:cNvCxnSpPr>
              <p:nvPr/>
            </p:nvCxnSpPr>
            <p:spPr>
              <a:xfrm flipH="1" flipV="1">
                <a:off x="1295577" y="1715324"/>
                <a:ext cx="1355269" cy="176"/>
              </a:xfrm>
              <a:prstGeom prst="line">
                <a:avLst/>
              </a:prstGeom>
              <a:ln>
                <a:solidFill>
                  <a:srgbClr val="008EA0"/>
                </a:solidFill>
                <a:prstDash val="dash"/>
              </a:ln>
            </p:spPr>
            <p:style>
              <a:lnRef idx="2">
                <a:schemeClr val="accent1"/>
              </a:lnRef>
              <a:fillRef idx="0">
                <a:schemeClr val="accent1"/>
              </a:fillRef>
              <a:effectRef idx="1">
                <a:schemeClr val="accent1"/>
              </a:effectRef>
              <a:fontRef idx="minor">
                <a:schemeClr val="tx1"/>
              </a:fontRef>
            </p:style>
          </p:cxnSp>
          <p:cxnSp>
            <p:nvCxnSpPr>
              <p:cNvPr id="57" name="Straight Arrow Connector 56">
                <a:extLst>
                  <a:ext uri="{FF2B5EF4-FFF2-40B4-BE49-F238E27FC236}">
                    <a16:creationId xmlns:a16="http://schemas.microsoft.com/office/drawing/2014/main" id="{10A0ACB9-4E4E-5DD9-9DA2-606CCD18256A}"/>
                  </a:ext>
                </a:extLst>
              </p:cNvPr>
              <p:cNvCxnSpPr/>
              <p:nvPr/>
            </p:nvCxnSpPr>
            <p:spPr>
              <a:xfrm flipH="1">
                <a:off x="2650845" y="1715500"/>
                <a:ext cx="0" cy="1728121"/>
              </a:xfrm>
              <a:prstGeom prst="straightConnector1">
                <a:avLst/>
              </a:prstGeom>
              <a:ln>
                <a:solidFill>
                  <a:srgbClr val="008EA0"/>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58" name="Straight Connector 57">
                <a:extLst>
                  <a:ext uri="{FF2B5EF4-FFF2-40B4-BE49-F238E27FC236}">
                    <a16:creationId xmlns:a16="http://schemas.microsoft.com/office/drawing/2014/main" id="{F1C175D4-D092-4CEA-E240-B6FE42430A00}"/>
                  </a:ext>
                </a:extLst>
              </p:cNvPr>
              <p:cNvCxnSpPr>
                <a:cxnSpLocks/>
              </p:cNvCxnSpPr>
              <p:nvPr/>
            </p:nvCxnSpPr>
            <p:spPr>
              <a:xfrm flipH="1" flipV="1">
                <a:off x="1274404" y="3432835"/>
                <a:ext cx="1291934" cy="11510"/>
              </a:xfrm>
              <a:prstGeom prst="line">
                <a:avLst/>
              </a:prstGeom>
              <a:ln>
                <a:solidFill>
                  <a:srgbClr val="008EA0"/>
                </a:solidFill>
                <a:prstDash val="dash"/>
              </a:ln>
            </p:spPr>
            <p:style>
              <a:lnRef idx="2">
                <a:schemeClr val="accent1"/>
              </a:lnRef>
              <a:fillRef idx="0">
                <a:schemeClr val="accent1"/>
              </a:fillRef>
              <a:effectRef idx="1">
                <a:schemeClr val="accent1"/>
              </a:effectRef>
              <a:fontRef idx="minor">
                <a:schemeClr val="tx1"/>
              </a:fontRef>
            </p:style>
          </p:cxnSp>
          <p:sp>
            <p:nvSpPr>
              <p:cNvPr id="59" name="TextBox 33">
                <a:extLst>
                  <a:ext uri="{FF2B5EF4-FFF2-40B4-BE49-F238E27FC236}">
                    <a16:creationId xmlns:a16="http://schemas.microsoft.com/office/drawing/2014/main" id="{BA2318E9-AC4B-E9B7-21EB-2A126F6D2D92}"/>
                  </a:ext>
                </a:extLst>
              </p:cNvPr>
              <p:cNvSpPr txBox="1"/>
              <p:nvPr/>
            </p:nvSpPr>
            <p:spPr>
              <a:xfrm>
                <a:off x="2686648" y="2115316"/>
                <a:ext cx="982842" cy="89697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646618"/>
                <a:r>
                  <a:rPr lang="en-GB" sz="1697" dirty="0">
                    <a:solidFill>
                      <a:srgbClr val="00804B"/>
                    </a:solidFill>
                    <a:latin typeface="Arial" panose="020B0604020202020204" pitchFamily="34" charset="0"/>
                    <a:cs typeface="Arial" panose="020B0604020202020204" pitchFamily="34" charset="0"/>
                  </a:rPr>
                  <a:t>Carapace Length</a:t>
                </a:r>
              </a:p>
              <a:p>
                <a:pPr algn="ctr" defTabSz="646618"/>
                <a:endParaRPr lang="en-GB" sz="1609" dirty="0">
                  <a:solidFill>
                    <a:srgbClr val="4EA72E"/>
                  </a:solidFill>
                  <a:latin typeface="Arial" panose="020B0604020202020204" pitchFamily="34" charset="0"/>
                  <a:cs typeface="Arial" panose="020B0604020202020204" pitchFamily="34" charset="0"/>
                </a:endParaRPr>
              </a:p>
              <a:p>
                <a:pPr algn="ctr" defTabSz="646618"/>
                <a:endParaRPr lang="en-GB" sz="1609" dirty="0">
                  <a:solidFill>
                    <a:prstClr val="black"/>
                  </a:solidFill>
                  <a:latin typeface="Arial" panose="020B0604020202020204" pitchFamily="34" charset="0"/>
                  <a:cs typeface="Arial" panose="020B0604020202020204" pitchFamily="34" charset="0"/>
                </a:endParaRPr>
              </a:p>
              <a:p>
                <a:pPr algn="ctr" defTabSz="646618"/>
                <a:r>
                  <a:rPr lang="en-GB" sz="1609" dirty="0">
                    <a:solidFill>
                      <a:prstClr val="black"/>
                    </a:solidFill>
                    <a:latin typeface="Arial" panose="020B0604020202020204" pitchFamily="34" charset="0"/>
                    <a:cs typeface="Arial" panose="020B0604020202020204" pitchFamily="34" charset="0"/>
                  </a:rPr>
                  <a:t>_____ </a:t>
                </a:r>
                <a:r>
                  <a:rPr lang="en-GB" sz="1414" dirty="0">
                    <a:solidFill>
                      <a:srgbClr val="00804B"/>
                    </a:solidFill>
                    <a:latin typeface="Arial" panose="020B0604020202020204" pitchFamily="34" charset="0"/>
                    <a:cs typeface="Arial" panose="020B0604020202020204" pitchFamily="34" charset="0"/>
                  </a:rPr>
                  <a:t>cm</a:t>
                </a:r>
                <a:endParaRPr lang="en-AU" sz="1414" dirty="0">
                  <a:solidFill>
                    <a:srgbClr val="00804B"/>
                  </a:solidFill>
                  <a:latin typeface="Arial" panose="020B0604020202020204" pitchFamily="34" charset="0"/>
                  <a:cs typeface="Arial" panose="020B0604020202020204" pitchFamily="34" charset="0"/>
                </a:endParaRPr>
              </a:p>
            </p:txBody>
          </p:sp>
        </p:grpSp>
      </p:grpSp>
      <p:sp>
        <p:nvSpPr>
          <p:cNvPr id="19" name="TextBox 1">
            <a:extLst>
              <a:ext uri="{FF2B5EF4-FFF2-40B4-BE49-F238E27FC236}">
                <a16:creationId xmlns:a16="http://schemas.microsoft.com/office/drawing/2014/main" id="{BEFDE3FD-EEA7-3B04-9DC8-8130660EA27D}"/>
              </a:ext>
            </a:extLst>
          </p:cNvPr>
          <p:cNvSpPr txBox="1"/>
          <p:nvPr/>
        </p:nvSpPr>
        <p:spPr>
          <a:xfrm>
            <a:off x="11991289" y="7135336"/>
            <a:ext cx="977523" cy="3970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646618"/>
            <a:r>
              <a:rPr lang="en-GB" sz="1980" dirty="0">
                <a:solidFill>
                  <a:srgbClr val="00804B"/>
                </a:solidFill>
                <a:latin typeface="Arial" panose="020B0604020202020204" pitchFamily="34" charset="0"/>
                <a:cs typeface="Arial" panose="020B0604020202020204" pitchFamily="34" charset="0"/>
              </a:rPr>
              <a:t>Diet:</a:t>
            </a:r>
            <a:endParaRPr lang="en-AU" sz="1980" dirty="0">
              <a:solidFill>
                <a:srgbClr val="00804B"/>
              </a:solidFill>
              <a:latin typeface="Arial" panose="020B0604020202020204" pitchFamily="34" charset="0"/>
              <a:cs typeface="Arial" panose="020B0604020202020204" pitchFamily="34" charset="0"/>
            </a:endParaRPr>
          </a:p>
        </p:txBody>
      </p:sp>
      <p:sp>
        <p:nvSpPr>
          <p:cNvPr id="31" name="Rectangle 30">
            <a:extLst>
              <a:ext uri="{FF2B5EF4-FFF2-40B4-BE49-F238E27FC236}">
                <a16:creationId xmlns:a16="http://schemas.microsoft.com/office/drawing/2014/main" id="{D99AF57D-A393-7E26-510F-B250A8F2FDE8}"/>
              </a:ext>
            </a:extLst>
          </p:cNvPr>
          <p:cNvSpPr/>
          <p:nvPr/>
        </p:nvSpPr>
        <p:spPr>
          <a:xfrm>
            <a:off x="11986337" y="2573671"/>
            <a:ext cx="4670001" cy="7839025"/>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646618"/>
            <a:endParaRPr lang="en-AU" sz="2069" dirty="0">
              <a:solidFill>
                <a:prstClr val="black"/>
              </a:solidFill>
              <a:latin typeface="Aptos" panose="02110004020202020204"/>
            </a:endParaRPr>
          </a:p>
        </p:txBody>
      </p:sp>
      <p:sp>
        <p:nvSpPr>
          <p:cNvPr id="32" name="TextBox 3">
            <a:extLst>
              <a:ext uri="{FF2B5EF4-FFF2-40B4-BE49-F238E27FC236}">
                <a16:creationId xmlns:a16="http://schemas.microsoft.com/office/drawing/2014/main" id="{E03703F9-E88F-893B-B87D-6CE10632B7FB}"/>
              </a:ext>
            </a:extLst>
          </p:cNvPr>
          <p:cNvSpPr txBox="1"/>
          <p:nvPr/>
        </p:nvSpPr>
        <p:spPr>
          <a:xfrm>
            <a:off x="12039327" y="2645583"/>
            <a:ext cx="4581445" cy="753708"/>
          </a:xfrm>
          <a:prstGeom prst="rect">
            <a:avLst/>
          </a:prstGeom>
          <a:noFill/>
        </p:spPr>
        <p:txBody>
          <a:bodyPr wrap="square" lIns="129326" tIns="64663" rIns="129326" bIns="64663"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646618"/>
            <a:r>
              <a:rPr lang="en-GB" sz="1980" dirty="0">
                <a:solidFill>
                  <a:prstClr val="black"/>
                </a:solidFill>
                <a:latin typeface="Arial"/>
                <a:cs typeface="Arial"/>
              </a:rPr>
              <a:t>Turtle 3. </a:t>
            </a:r>
          </a:p>
          <a:p>
            <a:pPr defTabSz="646618"/>
            <a:r>
              <a:rPr lang="en-GB" sz="1980" i="1" dirty="0">
                <a:solidFill>
                  <a:srgbClr val="00804B"/>
                </a:solidFill>
                <a:latin typeface="Arial" panose="020B0604020202020204" pitchFamily="34" charset="0"/>
                <a:cs typeface="Arial" panose="020B0604020202020204" pitchFamily="34" charset="0"/>
              </a:rPr>
              <a:t>Name</a:t>
            </a:r>
            <a:r>
              <a:rPr lang="en-GB" sz="1609" i="1" dirty="0">
                <a:solidFill>
                  <a:prstClr val="black"/>
                </a:solidFill>
                <a:latin typeface="Arial" panose="020B0604020202020204" pitchFamily="34" charset="0"/>
                <a:cs typeface="Arial" panose="020B0604020202020204" pitchFamily="34" charset="0"/>
              </a:rPr>
              <a:t> </a:t>
            </a:r>
            <a:r>
              <a:rPr lang="en-GB" sz="2069" dirty="0">
                <a:solidFill>
                  <a:prstClr val="black"/>
                </a:solidFill>
                <a:latin typeface="Arial" panose="020B0604020202020204" pitchFamily="34" charset="0"/>
                <a:cs typeface="Arial" panose="020B0604020202020204" pitchFamily="34" charset="0"/>
              </a:rPr>
              <a:t>_______________________ </a:t>
            </a:r>
            <a:endParaRPr lang="en-AU" sz="2069" dirty="0">
              <a:solidFill>
                <a:prstClr val="black"/>
              </a:solidFill>
              <a:latin typeface="Arial" panose="020B0604020202020204" pitchFamily="34" charset="0"/>
              <a:cs typeface="Arial" panose="020B0604020202020204" pitchFamily="34" charset="0"/>
            </a:endParaRPr>
          </a:p>
        </p:txBody>
      </p:sp>
      <p:grpSp>
        <p:nvGrpSpPr>
          <p:cNvPr id="104" name="Group 103">
            <a:extLst>
              <a:ext uri="{FF2B5EF4-FFF2-40B4-BE49-F238E27FC236}">
                <a16:creationId xmlns:a16="http://schemas.microsoft.com/office/drawing/2014/main" id="{99B709AD-5C31-3862-5854-55C1CA659941}"/>
              </a:ext>
            </a:extLst>
          </p:cNvPr>
          <p:cNvGrpSpPr/>
          <p:nvPr/>
        </p:nvGrpSpPr>
        <p:grpSpPr>
          <a:xfrm>
            <a:off x="12029830" y="7639162"/>
            <a:ext cx="4737597" cy="2431845"/>
            <a:chOff x="124556" y="4671755"/>
            <a:chExt cx="3176921" cy="1630738"/>
          </a:xfrm>
        </p:grpSpPr>
        <p:grpSp>
          <p:nvGrpSpPr>
            <p:cNvPr id="105" name="Group 104">
              <a:extLst>
                <a:ext uri="{FF2B5EF4-FFF2-40B4-BE49-F238E27FC236}">
                  <a16:creationId xmlns:a16="http://schemas.microsoft.com/office/drawing/2014/main" id="{D5B7E556-3BD9-C54A-BC06-A3D9CF1C692C}"/>
                </a:ext>
              </a:extLst>
            </p:cNvPr>
            <p:cNvGrpSpPr/>
            <p:nvPr/>
          </p:nvGrpSpPr>
          <p:grpSpPr>
            <a:xfrm>
              <a:off x="1509471" y="5712161"/>
              <a:ext cx="1146734" cy="583552"/>
              <a:chOff x="1509471" y="5712161"/>
              <a:chExt cx="1146734" cy="583552"/>
            </a:xfrm>
          </p:grpSpPr>
          <p:pic>
            <p:nvPicPr>
              <p:cNvPr id="139" name="Picture 138">
                <a:extLst>
                  <a:ext uri="{FF2B5EF4-FFF2-40B4-BE49-F238E27FC236}">
                    <a16:creationId xmlns:a16="http://schemas.microsoft.com/office/drawing/2014/main" id="{C5908CAF-7A89-12EB-20AE-F03D6536A67D}"/>
                  </a:ext>
                </a:extLst>
              </p:cNvPr>
              <p:cNvPicPr>
                <a:picLocks noChangeAspect="1"/>
              </p:cNvPicPr>
              <p:nvPr/>
            </p:nvPicPr>
            <p:blipFill>
              <a:blip r:embed="rId4">
                <a:extLst>
                  <a:ext uri="{28A0092B-C50C-407E-A947-70E740481C1C}">
                    <a14:useLocalDpi xmlns:a14="http://schemas.microsoft.com/office/drawing/2010/main" val="0"/>
                  </a:ext>
                </a:extLst>
              </a:blip>
              <a:srcRect l="1325" t="2493" r="1" b="1"/>
              <a:stretch/>
            </p:blipFill>
            <p:spPr>
              <a:xfrm>
                <a:off x="1741304" y="5712161"/>
                <a:ext cx="719248" cy="280493"/>
              </a:xfrm>
              <a:prstGeom prst="rect">
                <a:avLst/>
              </a:prstGeom>
            </p:spPr>
          </p:pic>
          <p:sp>
            <p:nvSpPr>
              <p:cNvPr id="140" name="TextBox 139">
                <a:extLst>
                  <a:ext uri="{FF2B5EF4-FFF2-40B4-BE49-F238E27FC236}">
                    <a16:creationId xmlns:a16="http://schemas.microsoft.com/office/drawing/2014/main" id="{B6A37150-062B-8B53-BD71-C9F98BBFBE56}"/>
                  </a:ext>
                </a:extLst>
              </p:cNvPr>
              <p:cNvSpPr txBox="1"/>
              <p:nvPr/>
            </p:nvSpPr>
            <p:spPr>
              <a:xfrm>
                <a:off x="1509471" y="6000407"/>
                <a:ext cx="1146734" cy="295306"/>
              </a:xfrm>
              <a:prstGeom prst="rect">
                <a:avLst/>
              </a:prstGeom>
              <a:noFill/>
            </p:spPr>
            <p:txBody>
              <a:bodyPr wrap="square" rtlCol="0">
                <a:spAutoFit/>
              </a:bodyPr>
              <a:lstStyle/>
              <a:p>
                <a:pPr algn="ctr" defTabSz="646618"/>
                <a:r>
                  <a:rPr lang="en-GB" sz="1131" dirty="0">
                    <a:solidFill>
                      <a:prstClr val="black"/>
                    </a:solidFill>
                    <a:latin typeface="Arial" panose="020B0604020202020204" pitchFamily="34" charset="0"/>
                    <a:cs typeface="Arial" panose="020B0604020202020204" pitchFamily="34" charset="0"/>
                  </a:rPr>
                  <a:t>Sea </a:t>
                </a:r>
              </a:p>
              <a:p>
                <a:pPr algn="ctr" defTabSz="646618"/>
                <a:r>
                  <a:rPr lang="en-GB" sz="1131" dirty="0">
                    <a:solidFill>
                      <a:prstClr val="black"/>
                    </a:solidFill>
                    <a:latin typeface="Arial" panose="020B0604020202020204" pitchFamily="34" charset="0"/>
                    <a:cs typeface="Arial" panose="020B0604020202020204" pitchFamily="34" charset="0"/>
                  </a:rPr>
                  <a:t>cucumbers</a:t>
                </a:r>
                <a:endParaRPr lang="en-AU" sz="1131" dirty="0">
                  <a:solidFill>
                    <a:prstClr val="black"/>
                  </a:solidFill>
                  <a:latin typeface="Arial" panose="020B0604020202020204" pitchFamily="34" charset="0"/>
                  <a:cs typeface="Arial" panose="020B0604020202020204" pitchFamily="34" charset="0"/>
                </a:endParaRPr>
              </a:p>
            </p:txBody>
          </p:sp>
        </p:grpSp>
        <p:grpSp>
          <p:nvGrpSpPr>
            <p:cNvPr id="106" name="Group 105">
              <a:extLst>
                <a:ext uri="{FF2B5EF4-FFF2-40B4-BE49-F238E27FC236}">
                  <a16:creationId xmlns:a16="http://schemas.microsoft.com/office/drawing/2014/main" id="{F94B76B5-9731-0BE0-9F17-19747B94A859}"/>
                </a:ext>
              </a:extLst>
            </p:cNvPr>
            <p:cNvGrpSpPr/>
            <p:nvPr/>
          </p:nvGrpSpPr>
          <p:grpSpPr>
            <a:xfrm>
              <a:off x="2451354" y="5467802"/>
              <a:ext cx="850123" cy="834691"/>
              <a:chOff x="2451354" y="5467802"/>
              <a:chExt cx="850123" cy="834691"/>
            </a:xfrm>
          </p:grpSpPr>
          <p:pic>
            <p:nvPicPr>
              <p:cNvPr id="133" name="Picture 132">
                <a:extLst>
                  <a:ext uri="{FF2B5EF4-FFF2-40B4-BE49-F238E27FC236}">
                    <a16:creationId xmlns:a16="http://schemas.microsoft.com/office/drawing/2014/main" id="{B94ED5CC-FFA7-500D-635F-A41EF7AD6A28}"/>
                  </a:ext>
                </a:extLst>
              </p:cNvPr>
              <p:cNvPicPr>
                <a:picLocks noChangeAspect="1"/>
              </p:cNvPicPr>
              <p:nvPr/>
            </p:nvPicPr>
            <p:blipFill>
              <a:blip r:embed="rId5">
                <a:extLst>
                  <a:ext uri="{28A0092B-C50C-407E-A947-70E740481C1C}">
                    <a14:useLocalDpi xmlns:a14="http://schemas.microsoft.com/office/drawing/2010/main" val="0"/>
                  </a:ext>
                </a:extLst>
              </a:blip>
              <a:srcRect l="16236" t="20519" r="11118" b="3418"/>
              <a:stretch/>
            </p:blipFill>
            <p:spPr>
              <a:xfrm>
                <a:off x="2592621" y="5467802"/>
                <a:ext cx="567588" cy="537691"/>
              </a:xfrm>
              <a:prstGeom prst="rect">
                <a:avLst/>
              </a:prstGeom>
            </p:spPr>
          </p:pic>
          <p:sp>
            <p:nvSpPr>
              <p:cNvPr id="134" name="TextBox 133">
                <a:extLst>
                  <a:ext uri="{FF2B5EF4-FFF2-40B4-BE49-F238E27FC236}">
                    <a16:creationId xmlns:a16="http://schemas.microsoft.com/office/drawing/2014/main" id="{2E302E68-26B6-AF5F-FA30-D4D70223DD6A}"/>
                  </a:ext>
                </a:extLst>
              </p:cNvPr>
              <p:cNvSpPr txBox="1"/>
              <p:nvPr/>
            </p:nvSpPr>
            <p:spPr>
              <a:xfrm>
                <a:off x="2451354" y="6007187"/>
                <a:ext cx="850123" cy="295306"/>
              </a:xfrm>
              <a:prstGeom prst="rect">
                <a:avLst/>
              </a:prstGeom>
              <a:noFill/>
            </p:spPr>
            <p:txBody>
              <a:bodyPr wrap="square" rtlCol="0">
                <a:spAutoFit/>
              </a:bodyPr>
              <a:lstStyle/>
              <a:p>
                <a:pPr algn="ctr" defTabSz="646618"/>
                <a:r>
                  <a:rPr lang="en-GB" sz="1131" dirty="0">
                    <a:solidFill>
                      <a:prstClr val="black"/>
                    </a:solidFill>
                    <a:latin typeface="Arial" panose="020B0604020202020204" pitchFamily="34" charset="0"/>
                    <a:cs typeface="Arial" panose="020B0604020202020204" pitchFamily="34" charset="0"/>
                  </a:rPr>
                  <a:t>Algae &amp; </a:t>
                </a:r>
              </a:p>
              <a:p>
                <a:pPr algn="ctr" defTabSz="646618"/>
                <a:r>
                  <a:rPr lang="en-GB" sz="1131" dirty="0">
                    <a:solidFill>
                      <a:prstClr val="black"/>
                    </a:solidFill>
                    <a:latin typeface="Arial" panose="020B0604020202020204" pitchFamily="34" charset="0"/>
                    <a:cs typeface="Arial" panose="020B0604020202020204" pitchFamily="34" charset="0"/>
                  </a:rPr>
                  <a:t>Seagrass</a:t>
                </a:r>
                <a:endParaRPr lang="en-AU" sz="1131" dirty="0">
                  <a:solidFill>
                    <a:prstClr val="black"/>
                  </a:solidFill>
                  <a:latin typeface="Arial" panose="020B0604020202020204" pitchFamily="34" charset="0"/>
                  <a:cs typeface="Arial" panose="020B0604020202020204" pitchFamily="34" charset="0"/>
                </a:endParaRPr>
              </a:p>
            </p:txBody>
          </p:sp>
        </p:grpSp>
        <p:grpSp>
          <p:nvGrpSpPr>
            <p:cNvPr id="107" name="Group 106">
              <a:extLst>
                <a:ext uri="{FF2B5EF4-FFF2-40B4-BE49-F238E27FC236}">
                  <a16:creationId xmlns:a16="http://schemas.microsoft.com/office/drawing/2014/main" id="{F27E8DD1-4DEC-5CEB-90EC-A948E907EAFE}"/>
                </a:ext>
              </a:extLst>
            </p:cNvPr>
            <p:cNvGrpSpPr/>
            <p:nvPr/>
          </p:nvGrpSpPr>
          <p:grpSpPr>
            <a:xfrm>
              <a:off x="972277" y="4671755"/>
              <a:ext cx="677143" cy="761913"/>
              <a:chOff x="972277" y="4671755"/>
              <a:chExt cx="677143" cy="761913"/>
            </a:xfrm>
          </p:grpSpPr>
          <p:pic>
            <p:nvPicPr>
              <p:cNvPr id="131" name="Picture 130">
                <a:extLst>
                  <a:ext uri="{FF2B5EF4-FFF2-40B4-BE49-F238E27FC236}">
                    <a16:creationId xmlns:a16="http://schemas.microsoft.com/office/drawing/2014/main" id="{7AD89F5E-99DC-63EF-BC3E-76A36A81C94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52748" y="4671755"/>
                <a:ext cx="495454" cy="658509"/>
              </a:xfrm>
              <a:prstGeom prst="rect">
                <a:avLst/>
              </a:prstGeom>
            </p:spPr>
          </p:pic>
          <p:sp>
            <p:nvSpPr>
              <p:cNvPr id="132" name="TextBox 131">
                <a:extLst>
                  <a:ext uri="{FF2B5EF4-FFF2-40B4-BE49-F238E27FC236}">
                    <a16:creationId xmlns:a16="http://schemas.microsoft.com/office/drawing/2014/main" id="{15CBE989-D478-93FB-146F-65F1593D889B}"/>
                  </a:ext>
                </a:extLst>
              </p:cNvPr>
              <p:cNvSpPr txBox="1"/>
              <p:nvPr/>
            </p:nvSpPr>
            <p:spPr>
              <a:xfrm>
                <a:off x="972277" y="5255057"/>
                <a:ext cx="677143" cy="178611"/>
              </a:xfrm>
              <a:prstGeom prst="rect">
                <a:avLst/>
              </a:prstGeom>
              <a:noFill/>
            </p:spPr>
            <p:txBody>
              <a:bodyPr wrap="square" rtlCol="0">
                <a:spAutoFit/>
              </a:bodyPr>
              <a:lstStyle/>
              <a:p>
                <a:pPr algn="ctr" defTabSz="646618"/>
                <a:r>
                  <a:rPr lang="en-GB" sz="1131" dirty="0">
                    <a:solidFill>
                      <a:prstClr val="black"/>
                    </a:solidFill>
                    <a:latin typeface="Arial" panose="020B0604020202020204" pitchFamily="34" charset="0"/>
                    <a:cs typeface="Arial" panose="020B0604020202020204" pitchFamily="34" charset="0"/>
                  </a:rPr>
                  <a:t>Jellyfish</a:t>
                </a:r>
                <a:endParaRPr lang="en-AU" sz="1131" dirty="0">
                  <a:solidFill>
                    <a:prstClr val="black"/>
                  </a:solidFill>
                  <a:latin typeface="Arial" panose="020B0604020202020204" pitchFamily="34" charset="0"/>
                  <a:cs typeface="Arial" panose="020B0604020202020204" pitchFamily="34" charset="0"/>
                </a:endParaRPr>
              </a:p>
            </p:txBody>
          </p:sp>
        </p:grpSp>
        <p:grpSp>
          <p:nvGrpSpPr>
            <p:cNvPr id="108" name="Group 107">
              <a:extLst>
                <a:ext uri="{FF2B5EF4-FFF2-40B4-BE49-F238E27FC236}">
                  <a16:creationId xmlns:a16="http://schemas.microsoft.com/office/drawing/2014/main" id="{1C50A857-6D90-8599-1BCD-8B57DE04FE9F}"/>
                </a:ext>
              </a:extLst>
            </p:cNvPr>
            <p:cNvGrpSpPr/>
            <p:nvPr/>
          </p:nvGrpSpPr>
          <p:grpSpPr>
            <a:xfrm>
              <a:off x="258844" y="4799746"/>
              <a:ext cx="659297" cy="636162"/>
              <a:chOff x="380045" y="5045340"/>
              <a:chExt cx="659297" cy="636162"/>
            </a:xfrm>
          </p:grpSpPr>
          <p:sp>
            <p:nvSpPr>
              <p:cNvPr id="128" name="TextBox 127">
                <a:extLst>
                  <a:ext uri="{FF2B5EF4-FFF2-40B4-BE49-F238E27FC236}">
                    <a16:creationId xmlns:a16="http://schemas.microsoft.com/office/drawing/2014/main" id="{0FFE46D2-4021-9144-E9C8-F906759F79F7}"/>
                  </a:ext>
                </a:extLst>
              </p:cNvPr>
              <p:cNvSpPr txBox="1"/>
              <p:nvPr/>
            </p:nvSpPr>
            <p:spPr>
              <a:xfrm>
                <a:off x="380045" y="5502891"/>
                <a:ext cx="659297" cy="178611"/>
              </a:xfrm>
              <a:prstGeom prst="rect">
                <a:avLst/>
              </a:prstGeom>
              <a:noFill/>
            </p:spPr>
            <p:txBody>
              <a:bodyPr wrap="square" rtlCol="0">
                <a:spAutoFit/>
              </a:bodyPr>
              <a:lstStyle/>
              <a:p>
                <a:pPr algn="ctr" defTabSz="646618"/>
                <a:r>
                  <a:rPr lang="en-GB" sz="1131" dirty="0">
                    <a:solidFill>
                      <a:prstClr val="black"/>
                    </a:solidFill>
                    <a:latin typeface="Arial" panose="020B0604020202020204" pitchFamily="34" charset="0"/>
                    <a:cs typeface="Arial" panose="020B0604020202020204" pitchFamily="34" charset="0"/>
                  </a:rPr>
                  <a:t>Sponges</a:t>
                </a:r>
                <a:endParaRPr lang="en-AU" sz="1131" dirty="0">
                  <a:solidFill>
                    <a:prstClr val="black"/>
                  </a:solidFill>
                  <a:latin typeface="Arial" panose="020B0604020202020204" pitchFamily="34" charset="0"/>
                  <a:cs typeface="Arial" panose="020B0604020202020204" pitchFamily="34" charset="0"/>
                </a:endParaRPr>
              </a:p>
            </p:txBody>
          </p:sp>
          <p:pic>
            <p:nvPicPr>
              <p:cNvPr id="129" name="Picture 128">
                <a:extLst>
                  <a:ext uri="{FF2B5EF4-FFF2-40B4-BE49-F238E27FC236}">
                    <a16:creationId xmlns:a16="http://schemas.microsoft.com/office/drawing/2014/main" id="{4409053F-5A55-6966-C4A1-00C645977C33}"/>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20000" contrast="-40000"/>
                        </a14:imgEffect>
                      </a14:imgLayer>
                    </a14:imgProps>
                  </a:ext>
                </a:extLst>
              </a:blip>
              <a:stretch>
                <a:fillRect/>
              </a:stretch>
            </p:blipFill>
            <p:spPr>
              <a:xfrm>
                <a:off x="470410" y="5045340"/>
                <a:ext cx="478448" cy="444732"/>
              </a:xfrm>
              <a:prstGeom prst="rect">
                <a:avLst/>
              </a:prstGeom>
            </p:spPr>
          </p:pic>
        </p:grpSp>
        <p:grpSp>
          <p:nvGrpSpPr>
            <p:cNvPr id="114" name="Group 113">
              <a:extLst>
                <a:ext uri="{FF2B5EF4-FFF2-40B4-BE49-F238E27FC236}">
                  <a16:creationId xmlns:a16="http://schemas.microsoft.com/office/drawing/2014/main" id="{5C790772-341E-1491-6AEE-0BE0BD5F1CBD}"/>
                </a:ext>
              </a:extLst>
            </p:cNvPr>
            <p:cNvGrpSpPr/>
            <p:nvPr/>
          </p:nvGrpSpPr>
          <p:grpSpPr>
            <a:xfrm>
              <a:off x="1661211" y="4782114"/>
              <a:ext cx="881109" cy="651554"/>
              <a:chOff x="1661211" y="4782114"/>
              <a:chExt cx="881109" cy="651554"/>
            </a:xfrm>
          </p:grpSpPr>
          <p:sp>
            <p:nvSpPr>
              <p:cNvPr id="126" name="TextBox 125">
                <a:extLst>
                  <a:ext uri="{FF2B5EF4-FFF2-40B4-BE49-F238E27FC236}">
                    <a16:creationId xmlns:a16="http://schemas.microsoft.com/office/drawing/2014/main" id="{533BB534-9A7D-C40D-58F2-11DECD602572}"/>
                  </a:ext>
                </a:extLst>
              </p:cNvPr>
              <p:cNvSpPr txBox="1"/>
              <p:nvPr/>
            </p:nvSpPr>
            <p:spPr>
              <a:xfrm>
                <a:off x="1661211" y="5255057"/>
                <a:ext cx="881109" cy="178611"/>
              </a:xfrm>
              <a:prstGeom prst="rect">
                <a:avLst/>
              </a:prstGeom>
              <a:noFill/>
            </p:spPr>
            <p:txBody>
              <a:bodyPr wrap="square" rtlCol="0">
                <a:spAutoFit/>
              </a:bodyPr>
              <a:lstStyle/>
              <a:p>
                <a:pPr algn="ctr" defTabSz="646618"/>
                <a:r>
                  <a:rPr lang="en-GB" sz="1131" dirty="0">
                    <a:solidFill>
                      <a:prstClr val="black"/>
                    </a:solidFill>
                    <a:latin typeface="Arial" panose="020B0604020202020204" pitchFamily="34" charset="0"/>
                    <a:cs typeface="Arial" panose="020B0604020202020204" pitchFamily="34" charset="0"/>
                  </a:rPr>
                  <a:t>Crustaceans</a:t>
                </a:r>
                <a:endParaRPr lang="en-AU" sz="1131" dirty="0">
                  <a:solidFill>
                    <a:prstClr val="black"/>
                  </a:solidFill>
                  <a:latin typeface="Arial" panose="020B0604020202020204" pitchFamily="34" charset="0"/>
                  <a:cs typeface="Arial" panose="020B0604020202020204" pitchFamily="34" charset="0"/>
                </a:endParaRPr>
              </a:p>
            </p:txBody>
          </p:sp>
          <p:pic>
            <p:nvPicPr>
              <p:cNvPr id="127" name="Picture 126" descr="A black and white drawing of a crab&#10;&#10;AI-generated content may be incorrect.">
                <a:extLst>
                  <a:ext uri="{FF2B5EF4-FFF2-40B4-BE49-F238E27FC236}">
                    <a16:creationId xmlns:a16="http://schemas.microsoft.com/office/drawing/2014/main" id="{2A9452B0-2FFE-7E18-941D-EB5832FBE7C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692246" y="4782114"/>
                <a:ext cx="786152" cy="521732"/>
              </a:xfrm>
              <a:prstGeom prst="rect">
                <a:avLst/>
              </a:prstGeom>
            </p:spPr>
          </p:pic>
        </p:grpSp>
        <p:grpSp>
          <p:nvGrpSpPr>
            <p:cNvPr id="115" name="Group 114">
              <a:extLst>
                <a:ext uri="{FF2B5EF4-FFF2-40B4-BE49-F238E27FC236}">
                  <a16:creationId xmlns:a16="http://schemas.microsoft.com/office/drawing/2014/main" id="{880B8126-CC63-9BB7-AD5B-D2D4BF8619B7}"/>
                </a:ext>
              </a:extLst>
            </p:cNvPr>
            <p:cNvGrpSpPr/>
            <p:nvPr/>
          </p:nvGrpSpPr>
          <p:grpSpPr>
            <a:xfrm>
              <a:off x="124556" y="5530403"/>
              <a:ext cx="850123" cy="748928"/>
              <a:chOff x="124556" y="5530403"/>
              <a:chExt cx="850123" cy="748928"/>
            </a:xfrm>
          </p:grpSpPr>
          <p:sp>
            <p:nvSpPr>
              <p:cNvPr id="124" name="TextBox 123">
                <a:extLst>
                  <a:ext uri="{FF2B5EF4-FFF2-40B4-BE49-F238E27FC236}">
                    <a16:creationId xmlns:a16="http://schemas.microsoft.com/office/drawing/2014/main" id="{9D707720-02C0-534B-0B52-FB3EC93FBD8D}"/>
                  </a:ext>
                </a:extLst>
              </p:cNvPr>
              <p:cNvSpPr txBox="1"/>
              <p:nvPr/>
            </p:nvSpPr>
            <p:spPr>
              <a:xfrm>
                <a:off x="124556" y="6100720"/>
                <a:ext cx="850123" cy="178611"/>
              </a:xfrm>
              <a:prstGeom prst="rect">
                <a:avLst/>
              </a:prstGeom>
              <a:noFill/>
            </p:spPr>
            <p:txBody>
              <a:bodyPr wrap="square" rtlCol="0">
                <a:spAutoFit/>
              </a:bodyPr>
              <a:lstStyle/>
              <a:p>
                <a:pPr algn="ctr" defTabSz="646618"/>
                <a:r>
                  <a:rPr lang="en-GB" sz="1131" dirty="0">
                    <a:solidFill>
                      <a:prstClr val="black"/>
                    </a:solidFill>
                    <a:latin typeface="Arial" panose="020B0604020202020204" pitchFamily="34" charset="0"/>
                    <a:cs typeface="Arial" panose="020B0604020202020204" pitchFamily="34" charset="0"/>
                  </a:rPr>
                  <a:t>Sea urchins</a:t>
                </a:r>
                <a:endParaRPr lang="en-AU" sz="1131" dirty="0">
                  <a:solidFill>
                    <a:prstClr val="black"/>
                  </a:solidFill>
                  <a:latin typeface="Arial" panose="020B0604020202020204" pitchFamily="34" charset="0"/>
                  <a:cs typeface="Arial" panose="020B0604020202020204" pitchFamily="34" charset="0"/>
                </a:endParaRPr>
              </a:p>
            </p:txBody>
          </p:sp>
          <p:pic>
            <p:nvPicPr>
              <p:cNvPr id="125" name="Picture 124" descr="A black and white drawing of a sea urchin&#10;&#10;AI-generated content may be incorrect.">
                <a:extLst>
                  <a:ext uri="{FF2B5EF4-FFF2-40B4-BE49-F238E27FC236}">
                    <a16:creationId xmlns:a16="http://schemas.microsoft.com/office/drawing/2014/main" id="{7A8F0195-6D04-41CC-F217-1BB603D79FB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22014" y="5530403"/>
                <a:ext cx="628856" cy="634718"/>
              </a:xfrm>
              <a:prstGeom prst="rect">
                <a:avLst/>
              </a:prstGeom>
            </p:spPr>
          </p:pic>
        </p:grpSp>
        <p:grpSp>
          <p:nvGrpSpPr>
            <p:cNvPr id="116" name="Group 115">
              <a:extLst>
                <a:ext uri="{FF2B5EF4-FFF2-40B4-BE49-F238E27FC236}">
                  <a16:creationId xmlns:a16="http://schemas.microsoft.com/office/drawing/2014/main" id="{E6455C15-8C1B-2FBA-0CEA-972E70BD7072}"/>
                </a:ext>
              </a:extLst>
            </p:cNvPr>
            <p:cNvGrpSpPr/>
            <p:nvPr/>
          </p:nvGrpSpPr>
          <p:grpSpPr>
            <a:xfrm>
              <a:off x="905924" y="5538227"/>
              <a:ext cx="850123" cy="741104"/>
              <a:chOff x="905924" y="5538227"/>
              <a:chExt cx="850123" cy="741104"/>
            </a:xfrm>
          </p:grpSpPr>
          <p:sp>
            <p:nvSpPr>
              <p:cNvPr id="120" name="TextBox 119">
                <a:extLst>
                  <a:ext uri="{FF2B5EF4-FFF2-40B4-BE49-F238E27FC236}">
                    <a16:creationId xmlns:a16="http://schemas.microsoft.com/office/drawing/2014/main" id="{FB40FF68-D33F-071C-E171-406BEFC18F4D}"/>
                  </a:ext>
                </a:extLst>
              </p:cNvPr>
              <p:cNvSpPr txBox="1"/>
              <p:nvPr/>
            </p:nvSpPr>
            <p:spPr>
              <a:xfrm>
                <a:off x="905924" y="6100720"/>
                <a:ext cx="850123" cy="178611"/>
              </a:xfrm>
              <a:prstGeom prst="rect">
                <a:avLst/>
              </a:prstGeom>
              <a:noFill/>
            </p:spPr>
            <p:txBody>
              <a:bodyPr wrap="square" rtlCol="0">
                <a:spAutoFit/>
              </a:bodyPr>
              <a:lstStyle/>
              <a:p>
                <a:pPr algn="ctr" defTabSz="646618"/>
                <a:r>
                  <a:rPr lang="en-GB" sz="1131" dirty="0">
                    <a:solidFill>
                      <a:prstClr val="black"/>
                    </a:solidFill>
                    <a:latin typeface="Arial" panose="020B0604020202020204" pitchFamily="34" charset="0"/>
                    <a:cs typeface="Arial" panose="020B0604020202020204" pitchFamily="34" charset="0"/>
                  </a:rPr>
                  <a:t>Soft corals</a:t>
                </a:r>
                <a:endParaRPr lang="en-AU" sz="1131" dirty="0">
                  <a:solidFill>
                    <a:prstClr val="black"/>
                  </a:solidFill>
                  <a:latin typeface="Arial" panose="020B0604020202020204" pitchFamily="34" charset="0"/>
                  <a:cs typeface="Arial" panose="020B0604020202020204" pitchFamily="34" charset="0"/>
                </a:endParaRPr>
              </a:p>
            </p:txBody>
          </p:sp>
          <p:pic>
            <p:nvPicPr>
              <p:cNvPr id="123" name="Picture 122" descr="A black and white silhouette of a plant&#10;&#10;AI-generated content may be incorrect.">
                <a:extLst>
                  <a:ext uri="{FF2B5EF4-FFF2-40B4-BE49-F238E27FC236}">
                    <a16:creationId xmlns:a16="http://schemas.microsoft.com/office/drawing/2014/main" id="{6CE1FA6B-88C9-D56A-B7DE-1635A2196DF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66560" y="5538227"/>
                <a:ext cx="694651" cy="585754"/>
              </a:xfrm>
              <a:prstGeom prst="rect">
                <a:avLst/>
              </a:prstGeom>
            </p:spPr>
          </p:pic>
        </p:grpSp>
        <p:grpSp>
          <p:nvGrpSpPr>
            <p:cNvPr id="117" name="Group 116">
              <a:extLst>
                <a:ext uri="{FF2B5EF4-FFF2-40B4-BE49-F238E27FC236}">
                  <a16:creationId xmlns:a16="http://schemas.microsoft.com/office/drawing/2014/main" id="{6FC1A7F3-8AA0-9C25-F918-0C64CB6FB943}"/>
                </a:ext>
              </a:extLst>
            </p:cNvPr>
            <p:cNvGrpSpPr/>
            <p:nvPr/>
          </p:nvGrpSpPr>
          <p:grpSpPr>
            <a:xfrm>
              <a:off x="2529118" y="4915248"/>
              <a:ext cx="672377" cy="518420"/>
              <a:chOff x="2529118" y="4915248"/>
              <a:chExt cx="672377" cy="518420"/>
            </a:xfrm>
          </p:grpSpPr>
          <p:sp>
            <p:nvSpPr>
              <p:cNvPr id="118" name="TextBox 117">
                <a:extLst>
                  <a:ext uri="{FF2B5EF4-FFF2-40B4-BE49-F238E27FC236}">
                    <a16:creationId xmlns:a16="http://schemas.microsoft.com/office/drawing/2014/main" id="{24C15363-2E04-BE8A-A543-2F0DF7D4AC19}"/>
                  </a:ext>
                </a:extLst>
              </p:cNvPr>
              <p:cNvSpPr txBox="1"/>
              <p:nvPr/>
            </p:nvSpPr>
            <p:spPr>
              <a:xfrm>
                <a:off x="2544865" y="5255057"/>
                <a:ext cx="656630" cy="178611"/>
              </a:xfrm>
              <a:prstGeom prst="rect">
                <a:avLst/>
              </a:prstGeom>
              <a:noFill/>
            </p:spPr>
            <p:txBody>
              <a:bodyPr wrap="square" rtlCol="0">
                <a:spAutoFit/>
              </a:bodyPr>
              <a:lstStyle/>
              <a:p>
                <a:pPr algn="ctr" defTabSz="646618"/>
                <a:r>
                  <a:rPr lang="en-GB" sz="1131" dirty="0">
                    <a:solidFill>
                      <a:prstClr val="black"/>
                    </a:solidFill>
                    <a:latin typeface="Arial" panose="020B0604020202020204" pitchFamily="34" charset="0"/>
                    <a:cs typeface="Arial" panose="020B0604020202020204" pitchFamily="34" charset="0"/>
                  </a:rPr>
                  <a:t>Molluscs</a:t>
                </a:r>
                <a:endParaRPr lang="en-AU" sz="1131" dirty="0">
                  <a:solidFill>
                    <a:prstClr val="black"/>
                  </a:solidFill>
                  <a:latin typeface="Arial" panose="020B0604020202020204" pitchFamily="34" charset="0"/>
                  <a:cs typeface="Arial" panose="020B0604020202020204" pitchFamily="34" charset="0"/>
                </a:endParaRPr>
              </a:p>
            </p:txBody>
          </p:sp>
          <p:pic>
            <p:nvPicPr>
              <p:cNvPr id="119" name="Picture 118">
                <a:extLst>
                  <a:ext uri="{FF2B5EF4-FFF2-40B4-BE49-F238E27FC236}">
                    <a16:creationId xmlns:a16="http://schemas.microsoft.com/office/drawing/2014/main" id="{9152D6DA-EAF4-EA1E-55C8-EC957CEC9839}"/>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529118" y="4915248"/>
                <a:ext cx="611041" cy="319930"/>
              </a:xfrm>
              <a:prstGeom prst="rect">
                <a:avLst/>
              </a:prstGeom>
            </p:spPr>
          </p:pic>
        </p:grpSp>
      </p:grpSp>
      <p:pic>
        <p:nvPicPr>
          <p:cNvPr id="52" name="Picture 51" descr="A logo with text overlay&#10;&#10;AI-generated content may be incorrect.">
            <a:extLst>
              <a:ext uri="{FF2B5EF4-FFF2-40B4-BE49-F238E27FC236}">
                <a16:creationId xmlns:a16="http://schemas.microsoft.com/office/drawing/2014/main" id="{9521D36D-A359-C783-4CAE-D995ABA86BA8}"/>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362631" y="308684"/>
            <a:ext cx="4053794" cy="846051"/>
          </a:xfrm>
          <a:prstGeom prst="rect">
            <a:avLst/>
          </a:prstGeom>
        </p:spPr>
      </p:pic>
    </p:spTree>
    <p:extLst>
      <p:ext uri="{BB962C8B-B14F-4D97-AF65-F5344CB8AC3E}">
        <p14:creationId xmlns:p14="http://schemas.microsoft.com/office/powerpoint/2010/main" val="33475278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854F35-5ACE-E4B6-7006-84D7BE47E6D4}"/>
            </a:ext>
          </a:extLst>
        </p:cNvPr>
        <p:cNvGrpSpPr/>
        <p:nvPr/>
      </p:nvGrpSpPr>
      <p:grpSpPr>
        <a:xfrm>
          <a:off x="0" y="0"/>
          <a:ext cx="0" cy="0"/>
          <a:chOff x="0" y="0"/>
          <a:chExt cx="0" cy="0"/>
        </a:xfrm>
      </p:grpSpPr>
      <p:sp>
        <p:nvSpPr>
          <p:cNvPr id="190" name="TextBox 189">
            <a:extLst>
              <a:ext uri="{FF2B5EF4-FFF2-40B4-BE49-F238E27FC236}">
                <a16:creationId xmlns:a16="http://schemas.microsoft.com/office/drawing/2014/main" id="{2BF47444-A0CB-13AA-7A79-5433284655F0}"/>
              </a:ext>
            </a:extLst>
          </p:cNvPr>
          <p:cNvSpPr txBox="1"/>
          <p:nvPr/>
        </p:nvSpPr>
        <p:spPr>
          <a:xfrm>
            <a:off x="2276787" y="9383402"/>
            <a:ext cx="6610947" cy="739987"/>
          </a:xfrm>
          <a:prstGeom prst="rect">
            <a:avLst/>
          </a:prstGeom>
          <a:noFill/>
        </p:spPr>
        <p:txBody>
          <a:bodyPr wrap="square" lIns="129326" tIns="64663" rIns="129326" bIns="64663" rtlCol="0" anchor="t">
            <a:spAutoFit/>
          </a:bodyPr>
          <a:lstStyle/>
          <a:p>
            <a:pPr defTabSz="646618"/>
            <a:r>
              <a:rPr lang="en-GB" sz="2000" b="1" dirty="0">
                <a:solidFill>
                  <a:srgbClr val="008EA0"/>
                </a:solidFill>
                <a:latin typeface="Arial"/>
                <a:cs typeface="Arial"/>
              </a:rPr>
              <a:t>DID YOU KNOW?</a:t>
            </a:r>
            <a:r>
              <a:rPr lang="en-GB" sz="2000" dirty="0">
                <a:solidFill>
                  <a:srgbClr val="008EA0"/>
                </a:solidFill>
                <a:latin typeface="Arial"/>
                <a:cs typeface="Arial"/>
              </a:rPr>
              <a:t> </a:t>
            </a:r>
            <a:r>
              <a:rPr lang="en-GB" sz="2000" dirty="0">
                <a:solidFill>
                  <a:prstClr val="black"/>
                </a:solidFill>
                <a:latin typeface="Arial"/>
                <a:cs typeface="Arial"/>
              </a:rPr>
              <a:t>The turtle mats are printed at the average female nesting size for each species. </a:t>
            </a:r>
            <a:endParaRPr lang="en-AU" sz="2000" dirty="0">
              <a:solidFill>
                <a:prstClr val="black"/>
              </a:solidFill>
              <a:latin typeface="Arial"/>
              <a:cs typeface="Arial"/>
            </a:endParaRPr>
          </a:p>
        </p:txBody>
      </p:sp>
      <p:sp>
        <p:nvSpPr>
          <p:cNvPr id="191" name="TextBox 190">
            <a:extLst>
              <a:ext uri="{FF2B5EF4-FFF2-40B4-BE49-F238E27FC236}">
                <a16:creationId xmlns:a16="http://schemas.microsoft.com/office/drawing/2014/main" id="{775C218A-1ACD-B2CF-96B9-D1189E6088FC}"/>
              </a:ext>
            </a:extLst>
          </p:cNvPr>
          <p:cNvSpPr txBox="1"/>
          <p:nvPr/>
        </p:nvSpPr>
        <p:spPr>
          <a:xfrm>
            <a:off x="8857656" y="9394906"/>
            <a:ext cx="7890028" cy="1044685"/>
          </a:xfrm>
          <a:prstGeom prst="rect">
            <a:avLst/>
          </a:prstGeom>
          <a:noFill/>
        </p:spPr>
        <p:txBody>
          <a:bodyPr wrap="square" lIns="129326" tIns="64663" rIns="129326" bIns="64663" rtlCol="0" anchor="t">
            <a:spAutoFit/>
          </a:bodyPr>
          <a:lstStyle/>
          <a:p>
            <a:pPr defTabSz="646618"/>
            <a:r>
              <a:rPr lang="en-GB" sz="2000" b="1" dirty="0">
                <a:solidFill>
                  <a:srgbClr val="008EA0"/>
                </a:solidFill>
                <a:latin typeface="Arial"/>
                <a:cs typeface="Arial"/>
              </a:rPr>
              <a:t>DID YOU KNOW?</a:t>
            </a:r>
            <a:r>
              <a:rPr lang="en-GB" sz="2000" dirty="0">
                <a:solidFill>
                  <a:srgbClr val="008EA0"/>
                </a:solidFill>
                <a:latin typeface="Arial"/>
                <a:cs typeface="Arial"/>
              </a:rPr>
              <a:t> </a:t>
            </a:r>
            <a:r>
              <a:rPr lang="en-GB" sz="2000" dirty="0">
                <a:solidFill>
                  <a:prstClr val="black"/>
                </a:solidFill>
                <a:latin typeface="Arial"/>
                <a:cs typeface="Arial"/>
              </a:rPr>
              <a:t>Depending on species, age and condition, female turtles may lay between 2 – 8 clutches of eggs each nesting season.</a:t>
            </a:r>
            <a:endParaRPr lang="en-AU" sz="2000" dirty="0">
              <a:solidFill>
                <a:prstClr val="black"/>
              </a:solidFill>
              <a:latin typeface="Arial"/>
              <a:cs typeface="Arial"/>
            </a:endParaRPr>
          </a:p>
        </p:txBody>
      </p:sp>
      <p:grpSp>
        <p:nvGrpSpPr>
          <p:cNvPr id="182" name="Group 181">
            <a:extLst>
              <a:ext uri="{FF2B5EF4-FFF2-40B4-BE49-F238E27FC236}">
                <a16:creationId xmlns:a16="http://schemas.microsoft.com/office/drawing/2014/main" id="{A55B3C8C-F00E-57E5-651D-D029B6AAE136}"/>
              </a:ext>
            </a:extLst>
          </p:cNvPr>
          <p:cNvGrpSpPr/>
          <p:nvPr/>
        </p:nvGrpSpPr>
        <p:grpSpPr>
          <a:xfrm>
            <a:off x="7107061" y="2502197"/>
            <a:ext cx="4762371" cy="3700248"/>
            <a:chOff x="3329987" y="2253091"/>
            <a:chExt cx="3214274" cy="2497418"/>
          </a:xfrm>
        </p:grpSpPr>
        <p:pic>
          <p:nvPicPr>
            <p:cNvPr id="117" name="Picture 116">
              <a:extLst>
                <a:ext uri="{FF2B5EF4-FFF2-40B4-BE49-F238E27FC236}">
                  <a16:creationId xmlns:a16="http://schemas.microsoft.com/office/drawing/2014/main" id="{726ABF0C-7B2C-27F0-223D-647BBD8744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29987" y="2253091"/>
              <a:ext cx="2572851" cy="2497418"/>
            </a:xfrm>
            <a:prstGeom prst="rect">
              <a:avLst/>
            </a:prstGeom>
          </p:spPr>
        </p:pic>
        <p:grpSp>
          <p:nvGrpSpPr>
            <p:cNvPr id="89" name="Group 88">
              <a:extLst>
                <a:ext uri="{FF2B5EF4-FFF2-40B4-BE49-F238E27FC236}">
                  <a16:creationId xmlns:a16="http://schemas.microsoft.com/office/drawing/2014/main" id="{85662C15-3D20-1CE0-25F6-3ED0CB7E44F4}"/>
                </a:ext>
              </a:extLst>
            </p:cNvPr>
            <p:cNvGrpSpPr/>
            <p:nvPr/>
          </p:nvGrpSpPr>
          <p:grpSpPr>
            <a:xfrm>
              <a:off x="4550506" y="2783210"/>
              <a:ext cx="1993755" cy="1759822"/>
              <a:chOff x="1540913" y="2183444"/>
              <a:chExt cx="2453851" cy="2165937"/>
            </a:xfrm>
          </p:grpSpPr>
          <p:cxnSp>
            <p:nvCxnSpPr>
              <p:cNvPr id="90" name="Straight Connector 89">
                <a:extLst>
                  <a:ext uri="{FF2B5EF4-FFF2-40B4-BE49-F238E27FC236}">
                    <a16:creationId xmlns:a16="http://schemas.microsoft.com/office/drawing/2014/main" id="{040F4FDD-3387-6F16-73A9-C34956DC6739}"/>
                  </a:ext>
                </a:extLst>
              </p:cNvPr>
              <p:cNvCxnSpPr>
                <a:cxnSpLocks/>
              </p:cNvCxnSpPr>
              <p:nvPr/>
            </p:nvCxnSpPr>
            <p:spPr>
              <a:xfrm flipH="1" flipV="1">
                <a:off x="1540913" y="2183444"/>
                <a:ext cx="1450049" cy="16902"/>
              </a:xfrm>
              <a:prstGeom prst="line">
                <a:avLst/>
              </a:prstGeom>
              <a:ln>
                <a:solidFill>
                  <a:srgbClr val="008EA0"/>
                </a:solidFill>
                <a:prstDash val="dash"/>
              </a:ln>
            </p:spPr>
            <p:style>
              <a:lnRef idx="2">
                <a:schemeClr val="accent1"/>
              </a:lnRef>
              <a:fillRef idx="0">
                <a:schemeClr val="accent1"/>
              </a:fillRef>
              <a:effectRef idx="1">
                <a:schemeClr val="accent1"/>
              </a:effectRef>
              <a:fontRef idx="minor">
                <a:schemeClr val="tx1"/>
              </a:fontRef>
            </p:style>
          </p:cxnSp>
          <p:cxnSp>
            <p:nvCxnSpPr>
              <p:cNvPr id="91" name="Straight Arrow Connector 90">
                <a:extLst>
                  <a:ext uri="{FF2B5EF4-FFF2-40B4-BE49-F238E27FC236}">
                    <a16:creationId xmlns:a16="http://schemas.microsoft.com/office/drawing/2014/main" id="{0A1BA5AC-D8B5-1CE0-3EFA-244EF8CBEE4D}"/>
                  </a:ext>
                </a:extLst>
              </p:cNvPr>
              <p:cNvCxnSpPr>
                <a:cxnSpLocks/>
              </p:cNvCxnSpPr>
              <p:nvPr/>
            </p:nvCxnSpPr>
            <p:spPr>
              <a:xfrm flipH="1">
                <a:off x="3008411" y="2226726"/>
                <a:ext cx="6174" cy="2085607"/>
              </a:xfrm>
              <a:prstGeom prst="straightConnector1">
                <a:avLst/>
              </a:prstGeom>
              <a:ln>
                <a:solidFill>
                  <a:srgbClr val="008EA0"/>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92" name="Straight Connector 91">
                <a:extLst>
                  <a:ext uri="{FF2B5EF4-FFF2-40B4-BE49-F238E27FC236}">
                    <a16:creationId xmlns:a16="http://schemas.microsoft.com/office/drawing/2014/main" id="{3962BFC2-B695-436C-1001-EF71706F422F}"/>
                  </a:ext>
                </a:extLst>
              </p:cNvPr>
              <p:cNvCxnSpPr>
                <a:cxnSpLocks/>
              </p:cNvCxnSpPr>
              <p:nvPr/>
            </p:nvCxnSpPr>
            <p:spPr>
              <a:xfrm flipH="1">
                <a:off x="1561797" y="4349298"/>
                <a:ext cx="1446613" cy="83"/>
              </a:xfrm>
              <a:prstGeom prst="line">
                <a:avLst/>
              </a:prstGeom>
              <a:ln>
                <a:solidFill>
                  <a:srgbClr val="008EA0"/>
                </a:solidFill>
                <a:prstDash val="dash"/>
              </a:ln>
            </p:spPr>
            <p:style>
              <a:lnRef idx="2">
                <a:schemeClr val="accent1"/>
              </a:lnRef>
              <a:fillRef idx="0">
                <a:schemeClr val="accent1"/>
              </a:fillRef>
              <a:effectRef idx="1">
                <a:schemeClr val="accent1"/>
              </a:effectRef>
              <a:fontRef idx="minor">
                <a:schemeClr val="tx1"/>
              </a:fontRef>
            </p:style>
          </p:cxnSp>
          <p:sp>
            <p:nvSpPr>
              <p:cNvPr id="93" name="TextBox 92">
                <a:extLst>
                  <a:ext uri="{FF2B5EF4-FFF2-40B4-BE49-F238E27FC236}">
                    <a16:creationId xmlns:a16="http://schemas.microsoft.com/office/drawing/2014/main" id="{26A70250-DE62-8FBF-825A-6295B2EAB8C9}"/>
                  </a:ext>
                </a:extLst>
              </p:cNvPr>
              <p:cNvSpPr txBox="1"/>
              <p:nvPr/>
            </p:nvSpPr>
            <p:spPr>
              <a:xfrm>
                <a:off x="2999760" y="2880930"/>
                <a:ext cx="995004" cy="1127700"/>
              </a:xfrm>
              <a:prstGeom prst="rect">
                <a:avLst/>
              </a:prstGeom>
              <a:noFill/>
            </p:spPr>
            <p:txBody>
              <a:bodyPr wrap="square" rtlCol="0">
                <a:spAutoFit/>
              </a:bodyPr>
              <a:lstStyle/>
              <a:p>
                <a:pPr algn="ctr" defTabSz="646618"/>
                <a:r>
                  <a:rPr lang="en-GB" sz="1697" dirty="0">
                    <a:solidFill>
                      <a:srgbClr val="00804B"/>
                    </a:solidFill>
                    <a:latin typeface="Arial" panose="020B0604020202020204" pitchFamily="34" charset="0"/>
                    <a:cs typeface="Arial" panose="020B0604020202020204" pitchFamily="34" charset="0"/>
                  </a:rPr>
                  <a:t>Carapace Length</a:t>
                </a:r>
              </a:p>
              <a:p>
                <a:pPr algn="ctr" defTabSz="646618"/>
                <a:endParaRPr lang="en-GB" sz="1609" dirty="0">
                  <a:solidFill>
                    <a:srgbClr val="4EA72E"/>
                  </a:solidFill>
                  <a:latin typeface="Arial" panose="020B0604020202020204" pitchFamily="34" charset="0"/>
                  <a:cs typeface="Arial" panose="020B0604020202020204" pitchFamily="34" charset="0"/>
                </a:endParaRPr>
              </a:p>
              <a:p>
                <a:pPr algn="ctr" defTabSz="646618"/>
                <a:endParaRPr lang="en-GB" sz="1609" dirty="0">
                  <a:solidFill>
                    <a:prstClr val="black"/>
                  </a:solidFill>
                  <a:latin typeface="Arial" panose="020B0604020202020204" pitchFamily="34" charset="0"/>
                  <a:cs typeface="Arial" panose="020B0604020202020204" pitchFamily="34" charset="0"/>
                </a:endParaRPr>
              </a:p>
              <a:p>
                <a:pPr algn="ctr" defTabSz="646618"/>
                <a:r>
                  <a:rPr lang="en-GB" sz="1609" dirty="0">
                    <a:solidFill>
                      <a:prstClr val="black"/>
                    </a:solidFill>
                    <a:latin typeface="Arial" panose="020B0604020202020204" pitchFamily="34" charset="0"/>
                    <a:cs typeface="Arial" panose="020B0604020202020204" pitchFamily="34" charset="0"/>
                  </a:rPr>
                  <a:t>______</a:t>
                </a:r>
                <a:r>
                  <a:rPr lang="en-GB" sz="1414" dirty="0">
                    <a:solidFill>
                      <a:srgbClr val="00804B"/>
                    </a:solidFill>
                    <a:latin typeface="Arial" panose="020B0604020202020204" pitchFamily="34" charset="0"/>
                    <a:cs typeface="Arial" panose="020B0604020202020204" pitchFamily="34" charset="0"/>
                  </a:rPr>
                  <a:t>cm</a:t>
                </a:r>
                <a:endParaRPr lang="en-AU" sz="1414" dirty="0">
                  <a:solidFill>
                    <a:srgbClr val="00804B"/>
                  </a:solidFill>
                  <a:latin typeface="Arial" panose="020B0604020202020204" pitchFamily="34" charset="0"/>
                  <a:cs typeface="Arial" panose="020B0604020202020204" pitchFamily="34" charset="0"/>
                </a:endParaRPr>
              </a:p>
            </p:txBody>
          </p:sp>
        </p:grpSp>
      </p:grpSp>
      <p:grpSp>
        <p:nvGrpSpPr>
          <p:cNvPr id="181" name="Group 180">
            <a:extLst>
              <a:ext uri="{FF2B5EF4-FFF2-40B4-BE49-F238E27FC236}">
                <a16:creationId xmlns:a16="http://schemas.microsoft.com/office/drawing/2014/main" id="{161F25FA-DA2D-0C4C-74FA-BA0C20F942FF}"/>
              </a:ext>
            </a:extLst>
          </p:cNvPr>
          <p:cNvGrpSpPr/>
          <p:nvPr/>
        </p:nvGrpSpPr>
        <p:grpSpPr>
          <a:xfrm>
            <a:off x="12037650" y="2487749"/>
            <a:ext cx="4288339" cy="3458150"/>
            <a:chOff x="6670026" y="2271134"/>
            <a:chExt cx="2890998" cy="2331324"/>
          </a:xfrm>
        </p:grpSpPr>
        <p:pic>
          <p:nvPicPr>
            <p:cNvPr id="138" name="Picture 137">
              <a:extLst>
                <a:ext uri="{FF2B5EF4-FFF2-40B4-BE49-F238E27FC236}">
                  <a16:creationId xmlns:a16="http://schemas.microsoft.com/office/drawing/2014/main" id="{497B032E-CC29-210C-64DD-DC611D117772}"/>
                </a:ext>
              </a:extLst>
            </p:cNvPr>
            <p:cNvPicPr>
              <a:picLocks noChangeAspect="1"/>
            </p:cNvPicPr>
            <p:nvPr/>
          </p:nvPicPr>
          <p:blipFill>
            <a:blip r:embed="rId4">
              <a:extLst>
                <a:ext uri="{28A0092B-C50C-407E-A947-70E740481C1C}">
                  <a14:useLocalDpi xmlns:a14="http://schemas.microsoft.com/office/drawing/2010/main" val="0"/>
                </a:ext>
              </a:extLst>
            </a:blip>
            <a:srcRect l="2711" t="4062" r="2664" b="2529"/>
            <a:stretch/>
          </p:blipFill>
          <p:spPr>
            <a:xfrm>
              <a:off x="6670026" y="2271134"/>
              <a:ext cx="2701822" cy="2331324"/>
            </a:xfrm>
            <a:prstGeom prst="rect">
              <a:avLst/>
            </a:prstGeom>
          </p:spPr>
        </p:pic>
        <p:grpSp>
          <p:nvGrpSpPr>
            <p:cNvPr id="94" name="Group 93">
              <a:extLst>
                <a:ext uri="{FF2B5EF4-FFF2-40B4-BE49-F238E27FC236}">
                  <a16:creationId xmlns:a16="http://schemas.microsoft.com/office/drawing/2014/main" id="{D3A4F054-37CC-687F-AF46-244C71736EF4}"/>
                </a:ext>
              </a:extLst>
            </p:cNvPr>
            <p:cNvGrpSpPr/>
            <p:nvPr/>
          </p:nvGrpSpPr>
          <p:grpSpPr>
            <a:xfrm>
              <a:off x="7991676" y="2799072"/>
              <a:ext cx="1569348" cy="1739035"/>
              <a:chOff x="1828305" y="2163865"/>
              <a:chExt cx="1931510" cy="2140351"/>
            </a:xfrm>
          </p:grpSpPr>
          <p:cxnSp>
            <p:nvCxnSpPr>
              <p:cNvPr id="95" name="Straight Connector 94">
                <a:extLst>
                  <a:ext uri="{FF2B5EF4-FFF2-40B4-BE49-F238E27FC236}">
                    <a16:creationId xmlns:a16="http://schemas.microsoft.com/office/drawing/2014/main" id="{5931C9FB-86AA-1A01-1CA5-CA82D6D7FB1A}"/>
                  </a:ext>
                </a:extLst>
              </p:cNvPr>
              <p:cNvCxnSpPr>
                <a:cxnSpLocks/>
              </p:cNvCxnSpPr>
              <p:nvPr/>
            </p:nvCxnSpPr>
            <p:spPr>
              <a:xfrm flipH="1">
                <a:off x="1828305" y="2163865"/>
                <a:ext cx="1931510" cy="0"/>
              </a:xfrm>
              <a:prstGeom prst="line">
                <a:avLst/>
              </a:prstGeom>
              <a:ln>
                <a:solidFill>
                  <a:srgbClr val="008EA0"/>
                </a:solidFill>
                <a:prstDash val="dash"/>
              </a:ln>
            </p:spPr>
            <p:style>
              <a:lnRef idx="2">
                <a:schemeClr val="accent1"/>
              </a:lnRef>
              <a:fillRef idx="0">
                <a:schemeClr val="accent1"/>
              </a:fillRef>
              <a:effectRef idx="1">
                <a:schemeClr val="accent1"/>
              </a:effectRef>
              <a:fontRef idx="minor">
                <a:schemeClr val="tx1"/>
              </a:fontRef>
            </p:style>
          </p:cxnSp>
          <p:cxnSp>
            <p:nvCxnSpPr>
              <p:cNvPr id="96" name="Straight Arrow Connector 95">
                <a:extLst>
                  <a:ext uri="{FF2B5EF4-FFF2-40B4-BE49-F238E27FC236}">
                    <a16:creationId xmlns:a16="http://schemas.microsoft.com/office/drawing/2014/main" id="{CE128235-36F2-5F11-30A7-0DF3C090BF29}"/>
                  </a:ext>
                </a:extLst>
              </p:cNvPr>
              <p:cNvCxnSpPr>
                <a:cxnSpLocks/>
              </p:cNvCxnSpPr>
              <p:nvPr/>
            </p:nvCxnSpPr>
            <p:spPr>
              <a:xfrm>
                <a:off x="3759815" y="2194667"/>
                <a:ext cx="0" cy="2052708"/>
              </a:xfrm>
              <a:prstGeom prst="straightConnector1">
                <a:avLst/>
              </a:prstGeom>
              <a:ln>
                <a:solidFill>
                  <a:srgbClr val="008EA0"/>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97" name="Straight Connector 96">
                <a:extLst>
                  <a:ext uri="{FF2B5EF4-FFF2-40B4-BE49-F238E27FC236}">
                    <a16:creationId xmlns:a16="http://schemas.microsoft.com/office/drawing/2014/main" id="{F259D3B9-E553-4667-31AD-19CE7ED8FAE5}"/>
                  </a:ext>
                </a:extLst>
              </p:cNvPr>
              <p:cNvCxnSpPr>
                <a:cxnSpLocks/>
              </p:cNvCxnSpPr>
              <p:nvPr/>
            </p:nvCxnSpPr>
            <p:spPr>
              <a:xfrm flipH="1">
                <a:off x="1844386" y="4304216"/>
                <a:ext cx="1884239" cy="0"/>
              </a:xfrm>
              <a:prstGeom prst="line">
                <a:avLst/>
              </a:prstGeom>
              <a:ln>
                <a:solidFill>
                  <a:srgbClr val="008EA0"/>
                </a:solidFill>
                <a:prstDash val="dash"/>
              </a:ln>
            </p:spPr>
            <p:style>
              <a:lnRef idx="2">
                <a:schemeClr val="accent1"/>
              </a:lnRef>
              <a:fillRef idx="0">
                <a:schemeClr val="accent1"/>
              </a:fillRef>
              <a:effectRef idx="1">
                <a:schemeClr val="accent1"/>
              </a:effectRef>
              <a:fontRef idx="minor">
                <a:schemeClr val="tx1"/>
              </a:fontRef>
            </p:style>
          </p:cxnSp>
          <p:sp>
            <p:nvSpPr>
              <p:cNvPr id="98" name="TextBox 97">
                <a:extLst>
                  <a:ext uri="{FF2B5EF4-FFF2-40B4-BE49-F238E27FC236}">
                    <a16:creationId xmlns:a16="http://schemas.microsoft.com/office/drawing/2014/main" id="{3769FA4F-507A-D859-A858-76607648506D}"/>
                  </a:ext>
                </a:extLst>
              </p:cNvPr>
              <p:cNvSpPr txBox="1"/>
              <p:nvPr/>
            </p:nvSpPr>
            <p:spPr>
              <a:xfrm>
                <a:off x="2707870" y="2865657"/>
                <a:ext cx="999862" cy="1126397"/>
              </a:xfrm>
              <a:prstGeom prst="rect">
                <a:avLst/>
              </a:prstGeom>
              <a:noFill/>
              <a:ln>
                <a:noFill/>
              </a:ln>
            </p:spPr>
            <p:txBody>
              <a:bodyPr wrap="square" rtlCol="0">
                <a:spAutoFit/>
              </a:bodyPr>
              <a:lstStyle/>
              <a:p>
                <a:pPr algn="ctr" defTabSz="646618"/>
                <a:r>
                  <a:rPr lang="en-GB" sz="1697" dirty="0">
                    <a:solidFill>
                      <a:srgbClr val="00804B"/>
                    </a:solidFill>
                    <a:latin typeface="Arial" panose="020B0604020202020204" pitchFamily="34" charset="0"/>
                    <a:cs typeface="Arial" panose="020B0604020202020204" pitchFamily="34" charset="0"/>
                  </a:rPr>
                  <a:t>Carapace Length</a:t>
                </a:r>
              </a:p>
              <a:p>
                <a:pPr algn="ctr" defTabSz="646618"/>
                <a:endParaRPr lang="en-GB" sz="1609" dirty="0">
                  <a:solidFill>
                    <a:srgbClr val="4EA72E"/>
                  </a:solidFill>
                  <a:latin typeface="Arial" panose="020B0604020202020204" pitchFamily="34" charset="0"/>
                  <a:cs typeface="Arial" panose="020B0604020202020204" pitchFamily="34" charset="0"/>
                </a:endParaRPr>
              </a:p>
              <a:p>
                <a:pPr algn="ctr" defTabSz="646618"/>
                <a:endParaRPr lang="en-GB" sz="1609" dirty="0">
                  <a:solidFill>
                    <a:prstClr val="black"/>
                  </a:solidFill>
                  <a:latin typeface="Arial" panose="020B0604020202020204" pitchFamily="34" charset="0"/>
                  <a:cs typeface="Arial" panose="020B0604020202020204" pitchFamily="34" charset="0"/>
                </a:endParaRPr>
              </a:p>
              <a:p>
                <a:pPr algn="ctr" defTabSz="646618"/>
                <a:r>
                  <a:rPr lang="en-GB" sz="1609" dirty="0">
                    <a:solidFill>
                      <a:prstClr val="black"/>
                    </a:solidFill>
                    <a:latin typeface="Arial" panose="020B0604020202020204" pitchFamily="34" charset="0"/>
                    <a:cs typeface="Arial" panose="020B0604020202020204" pitchFamily="34" charset="0"/>
                  </a:rPr>
                  <a:t>______</a:t>
                </a:r>
                <a:r>
                  <a:rPr lang="en-GB" sz="1414" dirty="0">
                    <a:solidFill>
                      <a:srgbClr val="00804B"/>
                    </a:solidFill>
                    <a:latin typeface="Arial" panose="020B0604020202020204" pitchFamily="34" charset="0"/>
                    <a:cs typeface="Arial" panose="020B0604020202020204" pitchFamily="34" charset="0"/>
                  </a:rPr>
                  <a:t>cm</a:t>
                </a:r>
                <a:endParaRPr lang="en-AU" sz="1414" dirty="0">
                  <a:solidFill>
                    <a:srgbClr val="00804B"/>
                  </a:solidFill>
                  <a:latin typeface="Arial" panose="020B0604020202020204" pitchFamily="34" charset="0"/>
                  <a:cs typeface="Arial" panose="020B0604020202020204" pitchFamily="34" charset="0"/>
                </a:endParaRPr>
              </a:p>
            </p:txBody>
          </p:sp>
        </p:grpSp>
      </p:grpSp>
      <p:sp>
        <p:nvSpPr>
          <p:cNvPr id="123" name="TextBox 122">
            <a:extLst>
              <a:ext uri="{FF2B5EF4-FFF2-40B4-BE49-F238E27FC236}">
                <a16:creationId xmlns:a16="http://schemas.microsoft.com/office/drawing/2014/main" id="{BCB2DD60-622E-9F44-DB54-84114A40ED58}"/>
              </a:ext>
            </a:extLst>
          </p:cNvPr>
          <p:cNvSpPr txBox="1"/>
          <p:nvPr/>
        </p:nvSpPr>
        <p:spPr>
          <a:xfrm>
            <a:off x="7217615" y="6049289"/>
            <a:ext cx="967709" cy="397032"/>
          </a:xfrm>
          <a:prstGeom prst="rect">
            <a:avLst/>
          </a:prstGeom>
          <a:noFill/>
        </p:spPr>
        <p:txBody>
          <a:bodyPr wrap="square" rtlCol="0">
            <a:spAutoFit/>
          </a:bodyPr>
          <a:lstStyle/>
          <a:p>
            <a:pPr defTabSz="646618"/>
            <a:r>
              <a:rPr lang="en-GB" sz="1980" dirty="0">
                <a:solidFill>
                  <a:srgbClr val="00804B"/>
                </a:solidFill>
                <a:latin typeface="Arial" panose="020B0604020202020204" pitchFamily="34" charset="0"/>
                <a:cs typeface="Arial" panose="020B0604020202020204" pitchFamily="34" charset="0"/>
              </a:rPr>
              <a:t>Diet:</a:t>
            </a:r>
            <a:endParaRPr lang="en-AU" sz="1980" dirty="0">
              <a:solidFill>
                <a:srgbClr val="00804B"/>
              </a:solidFill>
              <a:latin typeface="Arial" panose="020B0604020202020204" pitchFamily="34" charset="0"/>
              <a:cs typeface="Arial" panose="020B0604020202020204" pitchFamily="34" charset="0"/>
            </a:endParaRPr>
          </a:p>
        </p:txBody>
      </p:sp>
      <p:sp>
        <p:nvSpPr>
          <p:cNvPr id="124" name="Rectangle 123">
            <a:extLst>
              <a:ext uri="{FF2B5EF4-FFF2-40B4-BE49-F238E27FC236}">
                <a16:creationId xmlns:a16="http://schemas.microsoft.com/office/drawing/2014/main" id="{6740488B-516E-94AE-B7AC-1770892E8595}"/>
              </a:ext>
            </a:extLst>
          </p:cNvPr>
          <p:cNvSpPr/>
          <p:nvPr/>
        </p:nvSpPr>
        <p:spPr>
          <a:xfrm>
            <a:off x="7204273" y="1630817"/>
            <a:ext cx="4623114" cy="7534758"/>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46618"/>
            <a:endParaRPr lang="en-AU" sz="2069" dirty="0">
              <a:solidFill>
                <a:prstClr val="black"/>
              </a:solidFill>
              <a:latin typeface="Aptos" panose="02110004020202020204"/>
            </a:endParaRPr>
          </a:p>
        </p:txBody>
      </p:sp>
      <p:sp>
        <p:nvSpPr>
          <p:cNvPr id="125" name="TextBox 124">
            <a:extLst>
              <a:ext uri="{FF2B5EF4-FFF2-40B4-BE49-F238E27FC236}">
                <a16:creationId xmlns:a16="http://schemas.microsoft.com/office/drawing/2014/main" id="{E10A6D33-FDD6-2E5B-B6A4-196EE6B77AEC}"/>
              </a:ext>
            </a:extLst>
          </p:cNvPr>
          <p:cNvSpPr txBox="1"/>
          <p:nvPr/>
        </p:nvSpPr>
        <p:spPr>
          <a:xfrm>
            <a:off x="7253494" y="1690872"/>
            <a:ext cx="4535445" cy="715452"/>
          </a:xfrm>
          <a:prstGeom prst="rect">
            <a:avLst/>
          </a:prstGeom>
          <a:noFill/>
        </p:spPr>
        <p:txBody>
          <a:bodyPr wrap="square" rtlCol="0">
            <a:spAutoFit/>
          </a:bodyPr>
          <a:lstStyle/>
          <a:p>
            <a:pPr defTabSz="646618"/>
            <a:r>
              <a:rPr lang="en-GB" sz="1980" dirty="0">
                <a:solidFill>
                  <a:prstClr val="black"/>
                </a:solidFill>
                <a:latin typeface="Arial" panose="020B0604020202020204" pitchFamily="34" charset="0"/>
                <a:cs typeface="Arial" panose="020B0604020202020204" pitchFamily="34" charset="0"/>
              </a:rPr>
              <a:t>Turtle 5.</a:t>
            </a:r>
            <a:r>
              <a:rPr lang="en-GB" sz="1980" dirty="0">
                <a:solidFill>
                  <a:srgbClr val="0F9ED5"/>
                </a:solidFill>
                <a:latin typeface="Arial" panose="020B0604020202020204" pitchFamily="34" charset="0"/>
                <a:cs typeface="Arial" panose="020B0604020202020204" pitchFamily="34" charset="0"/>
              </a:rPr>
              <a:t> </a:t>
            </a:r>
          </a:p>
          <a:p>
            <a:pPr defTabSz="646618"/>
            <a:r>
              <a:rPr lang="en-GB" sz="1980" i="1" dirty="0">
                <a:solidFill>
                  <a:srgbClr val="00804B"/>
                </a:solidFill>
                <a:latin typeface="Arial" panose="020B0604020202020204" pitchFamily="34" charset="0"/>
                <a:cs typeface="Arial" panose="020B0604020202020204" pitchFamily="34" charset="0"/>
              </a:rPr>
              <a:t>Name</a:t>
            </a:r>
            <a:r>
              <a:rPr lang="en-GB" sz="2069" dirty="0">
                <a:solidFill>
                  <a:prstClr val="black"/>
                </a:solidFill>
                <a:latin typeface="Arial" panose="020B0604020202020204" pitchFamily="34" charset="0"/>
                <a:cs typeface="Arial" panose="020B0604020202020204" pitchFamily="34" charset="0"/>
              </a:rPr>
              <a:t>_______________________ </a:t>
            </a:r>
            <a:endParaRPr lang="en-AU" sz="2069" dirty="0">
              <a:solidFill>
                <a:prstClr val="black"/>
              </a:solidFill>
              <a:latin typeface="Arial" panose="020B0604020202020204" pitchFamily="34" charset="0"/>
              <a:cs typeface="Arial" panose="020B0604020202020204" pitchFamily="34" charset="0"/>
            </a:endParaRPr>
          </a:p>
        </p:txBody>
      </p:sp>
      <p:sp>
        <p:nvSpPr>
          <p:cNvPr id="156" name="TextBox 155">
            <a:extLst>
              <a:ext uri="{FF2B5EF4-FFF2-40B4-BE49-F238E27FC236}">
                <a16:creationId xmlns:a16="http://schemas.microsoft.com/office/drawing/2014/main" id="{422CE48F-7904-6029-2912-EC106A455AE7}"/>
              </a:ext>
            </a:extLst>
          </p:cNvPr>
          <p:cNvSpPr txBox="1"/>
          <p:nvPr/>
        </p:nvSpPr>
        <p:spPr>
          <a:xfrm>
            <a:off x="12020533" y="6049287"/>
            <a:ext cx="967709" cy="410753"/>
          </a:xfrm>
          <a:prstGeom prst="rect">
            <a:avLst/>
          </a:prstGeom>
          <a:noFill/>
        </p:spPr>
        <p:txBody>
          <a:bodyPr wrap="square" rtlCol="0">
            <a:spAutoFit/>
          </a:bodyPr>
          <a:lstStyle/>
          <a:p>
            <a:pPr defTabSz="646618"/>
            <a:r>
              <a:rPr lang="en-GB" sz="1980" dirty="0">
                <a:solidFill>
                  <a:srgbClr val="00804B"/>
                </a:solidFill>
                <a:latin typeface="Arial" panose="020B0604020202020204" pitchFamily="34" charset="0"/>
                <a:cs typeface="Arial" panose="020B0604020202020204" pitchFamily="34" charset="0"/>
              </a:rPr>
              <a:t>Diet</a:t>
            </a:r>
            <a:r>
              <a:rPr lang="en-GB" sz="2069" dirty="0">
                <a:solidFill>
                  <a:srgbClr val="00804B"/>
                </a:solidFill>
                <a:latin typeface="Arial" panose="020B0604020202020204" pitchFamily="34" charset="0"/>
                <a:cs typeface="Arial" panose="020B0604020202020204" pitchFamily="34" charset="0"/>
              </a:rPr>
              <a:t>:</a:t>
            </a:r>
            <a:endParaRPr lang="en-AU" sz="2069" dirty="0">
              <a:solidFill>
                <a:srgbClr val="00804B"/>
              </a:solidFill>
              <a:latin typeface="Arial" panose="020B0604020202020204" pitchFamily="34" charset="0"/>
              <a:cs typeface="Arial" panose="020B0604020202020204" pitchFamily="34" charset="0"/>
            </a:endParaRPr>
          </a:p>
        </p:txBody>
      </p:sp>
      <p:sp>
        <p:nvSpPr>
          <p:cNvPr id="157" name="Rectangle 156">
            <a:extLst>
              <a:ext uri="{FF2B5EF4-FFF2-40B4-BE49-F238E27FC236}">
                <a16:creationId xmlns:a16="http://schemas.microsoft.com/office/drawing/2014/main" id="{F2310BC4-E94E-1EDE-702C-CBF49D66C7B1}"/>
              </a:ext>
            </a:extLst>
          </p:cNvPr>
          <p:cNvSpPr/>
          <p:nvPr/>
        </p:nvSpPr>
        <p:spPr>
          <a:xfrm>
            <a:off x="12014709" y="1630816"/>
            <a:ext cx="4623114" cy="7534758"/>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46618"/>
            <a:endParaRPr lang="en-AU" sz="2069" dirty="0">
              <a:solidFill>
                <a:prstClr val="black"/>
              </a:solidFill>
              <a:latin typeface="Aptos" panose="02110004020202020204"/>
            </a:endParaRPr>
          </a:p>
        </p:txBody>
      </p:sp>
      <p:sp>
        <p:nvSpPr>
          <p:cNvPr id="158" name="TextBox 157">
            <a:extLst>
              <a:ext uri="{FF2B5EF4-FFF2-40B4-BE49-F238E27FC236}">
                <a16:creationId xmlns:a16="http://schemas.microsoft.com/office/drawing/2014/main" id="{242D922B-6BE1-6B02-21A7-5CA57663CC34}"/>
              </a:ext>
            </a:extLst>
          </p:cNvPr>
          <p:cNvSpPr txBox="1"/>
          <p:nvPr/>
        </p:nvSpPr>
        <p:spPr>
          <a:xfrm>
            <a:off x="12071449" y="1690864"/>
            <a:ext cx="4535445" cy="729174"/>
          </a:xfrm>
          <a:prstGeom prst="rect">
            <a:avLst/>
          </a:prstGeom>
          <a:noFill/>
        </p:spPr>
        <p:txBody>
          <a:bodyPr wrap="square" rtlCol="0">
            <a:spAutoFit/>
          </a:bodyPr>
          <a:lstStyle/>
          <a:p>
            <a:pPr defTabSz="646618"/>
            <a:r>
              <a:rPr lang="en-GB" sz="2069" dirty="0">
                <a:solidFill>
                  <a:prstClr val="black"/>
                </a:solidFill>
                <a:latin typeface="Arial" panose="020B0604020202020204" pitchFamily="34" charset="0"/>
                <a:cs typeface="Arial" panose="020B0604020202020204" pitchFamily="34" charset="0"/>
              </a:rPr>
              <a:t>Turtle 6. </a:t>
            </a:r>
          </a:p>
          <a:p>
            <a:pPr defTabSz="646618"/>
            <a:r>
              <a:rPr lang="en-GB" sz="1980" i="1" dirty="0">
                <a:solidFill>
                  <a:srgbClr val="00804B"/>
                </a:solidFill>
                <a:latin typeface="Arial" panose="020B0604020202020204" pitchFamily="34" charset="0"/>
                <a:cs typeface="Arial" panose="020B0604020202020204" pitchFamily="34" charset="0"/>
              </a:rPr>
              <a:t>Name</a:t>
            </a:r>
            <a:r>
              <a:rPr lang="en-GB" sz="1609" i="1" dirty="0">
                <a:solidFill>
                  <a:prstClr val="black"/>
                </a:solidFill>
                <a:latin typeface="Arial" panose="020B0604020202020204" pitchFamily="34" charset="0"/>
                <a:cs typeface="Arial" panose="020B0604020202020204" pitchFamily="34" charset="0"/>
              </a:rPr>
              <a:t> </a:t>
            </a:r>
            <a:r>
              <a:rPr lang="en-GB" sz="2069" dirty="0">
                <a:solidFill>
                  <a:prstClr val="black"/>
                </a:solidFill>
                <a:latin typeface="Arial" panose="020B0604020202020204" pitchFamily="34" charset="0"/>
                <a:cs typeface="Arial" panose="020B0604020202020204" pitchFamily="34" charset="0"/>
              </a:rPr>
              <a:t>_______________________ </a:t>
            </a:r>
            <a:endParaRPr lang="en-AU" sz="2069" dirty="0">
              <a:solidFill>
                <a:prstClr val="black"/>
              </a:solidFill>
              <a:latin typeface="Arial" panose="020B0604020202020204" pitchFamily="34" charset="0"/>
              <a:cs typeface="Arial" panose="020B0604020202020204" pitchFamily="34" charset="0"/>
            </a:endParaRPr>
          </a:p>
        </p:txBody>
      </p:sp>
      <p:grpSp>
        <p:nvGrpSpPr>
          <p:cNvPr id="31" name="Group 30">
            <a:extLst>
              <a:ext uri="{FF2B5EF4-FFF2-40B4-BE49-F238E27FC236}">
                <a16:creationId xmlns:a16="http://schemas.microsoft.com/office/drawing/2014/main" id="{835BB643-E0E5-75EA-33BC-12C30A0EBC10}"/>
              </a:ext>
            </a:extLst>
          </p:cNvPr>
          <p:cNvGrpSpPr/>
          <p:nvPr/>
        </p:nvGrpSpPr>
        <p:grpSpPr>
          <a:xfrm>
            <a:off x="2274353" y="2399893"/>
            <a:ext cx="4721562" cy="3661929"/>
            <a:chOff x="10000135" y="1992743"/>
            <a:chExt cx="2995273" cy="2323064"/>
          </a:xfrm>
        </p:grpSpPr>
        <p:pic>
          <p:nvPicPr>
            <p:cNvPr id="57" name="Picture 56">
              <a:extLst>
                <a:ext uri="{FF2B5EF4-FFF2-40B4-BE49-F238E27FC236}">
                  <a16:creationId xmlns:a16="http://schemas.microsoft.com/office/drawing/2014/main" id="{C96F06C1-2236-8F30-C83A-DE4F69AB33F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00135" y="1992743"/>
              <a:ext cx="2379375" cy="2323064"/>
            </a:xfrm>
            <a:prstGeom prst="rect">
              <a:avLst/>
            </a:prstGeom>
          </p:spPr>
        </p:pic>
        <p:grpSp>
          <p:nvGrpSpPr>
            <p:cNvPr id="58" name="Group 57">
              <a:extLst>
                <a:ext uri="{FF2B5EF4-FFF2-40B4-BE49-F238E27FC236}">
                  <a16:creationId xmlns:a16="http://schemas.microsoft.com/office/drawing/2014/main" id="{F8EF8B30-0D03-72FC-4A74-6294C99D266C}"/>
                </a:ext>
              </a:extLst>
            </p:cNvPr>
            <p:cNvGrpSpPr/>
            <p:nvPr/>
          </p:nvGrpSpPr>
          <p:grpSpPr>
            <a:xfrm>
              <a:off x="11154123" y="2588967"/>
              <a:ext cx="1841285" cy="1620974"/>
              <a:chOff x="11175797" y="2095957"/>
              <a:chExt cx="2266199" cy="1620974"/>
            </a:xfrm>
          </p:grpSpPr>
          <p:cxnSp>
            <p:nvCxnSpPr>
              <p:cNvPr id="59" name="Straight Connector 58">
                <a:extLst>
                  <a:ext uri="{FF2B5EF4-FFF2-40B4-BE49-F238E27FC236}">
                    <a16:creationId xmlns:a16="http://schemas.microsoft.com/office/drawing/2014/main" id="{DE8913F6-29D5-CB0F-7A50-B738B6D48975}"/>
                  </a:ext>
                </a:extLst>
              </p:cNvPr>
              <p:cNvCxnSpPr>
                <a:cxnSpLocks/>
              </p:cNvCxnSpPr>
              <p:nvPr/>
            </p:nvCxnSpPr>
            <p:spPr>
              <a:xfrm flipH="1">
                <a:off x="11175797" y="2095957"/>
                <a:ext cx="1347303" cy="0"/>
              </a:xfrm>
              <a:prstGeom prst="line">
                <a:avLst/>
              </a:prstGeom>
              <a:ln>
                <a:solidFill>
                  <a:srgbClr val="008EA0"/>
                </a:solidFill>
                <a:prstDash val="dash"/>
              </a:ln>
            </p:spPr>
            <p:style>
              <a:lnRef idx="2">
                <a:schemeClr val="accent1"/>
              </a:lnRef>
              <a:fillRef idx="0">
                <a:schemeClr val="accent1"/>
              </a:fillRef>
              <a:effectRef idx="1">
                <a:schemeClr val="accent1"/>
              </a:effectRef>
              <a:fontRef idx="minor">
                <a:schemeClr val="tx1"/>
              </a:fontRef>
            </p:style>
          </p:cxnSp>
          <p:cxnSp>
            <p:nvCxnSpPr>
              <p:cNvPr id="60" name="Straight Arrow Connector 59">
                <a:extLst>
                  <a:ext uri="{FF2B5EF4-FFF2-40B4-BE49-F238E27FC236}">
                    <a16:creationId xmlns:a16="http://schemas.microsoft.com/office/drawing/2014/main" id="{D2BF8862-AFBD-AD89-1F1A-E468DFFCBD52}"/>
                  </a:ext>
                </a:extLst>
              </p:cNvPr>
              <p:cNvCxnSpPr>
                <a:cxnSpLocks/>
              </p:cNvCxnSpPr>
              <p:nvPr/>
            </p:nvCxnSpPr>
            <p:spPr>
              <a:xfrm>
                <a:off x="12532088" y="2095957"/>
                <a:ext cx="9680" cy="1596617"/>
              </a:xfrm>
              <a:prstGeom prst="straightConnector1">
                <a:avLst/>
              </a:prstGeom>
              <a:ln>
                <a:solidFill>
                  <a:srgbClr val="008EA0"/>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61" name="Straight Connector 60">
                <a:extLst>
                  <a:ext uri="{FF2B5EF4-FFF2-40B4-BE49-F238E27FC236}">
                    <a16:creationId xmlns:a16="http://schemas.microsoft.com/office/drawing/2014/main" id="{05EB8489-FD62-58A3-AB26-30D7029D8F1B}"/>
                  </a:ext>
                </a:extLst>
              </p:cNvPr>
              <p:cNvCxnSpPr>
                <a:cxnSpLocks/>
              </p:cNvCxnSpPr>
              <p:nvPr/>
            </p:nvCxnSpPr>
            <p:spPr>
              <a:xfrm flipH="1">
                <a:off x="11194294" y="3710268"/>
                <a:ext cx="1337795" cy="6663"/>
              </a:xfrm>
              <a:prstGeom prst="line">
                <a:avLst/>
              </a:prstGeom>
              <a:ln>
                <a:solidFill>
                  <a:srgbClr val="008EA0"/>
                </a:solidFill>
                <a:prstDash val="dash"/>
              </a:ln>
            </p:spPr>
            <p:style>
              <a:lnRef idx="2">
                <a:schemeClr val="accent1"/>
              </a:lnRef>
              <a:fillRef idx="0">
                <a:schemeClr val="accent1"/>
              </a:fillRef>
              <a:effectRef idx="1">
                <a:schemeClr val="accent1"/>
              </a:effectRef>
              <a:fontRef idx="minor">
                <a:schemeClr val="tx1"/>
              </a:fontRef>
            </p:style>
          </p:cxnSp>
          <p:sp>
            <p:nvSpPr>
              <p:cNvPr id="62" name="TextBox 107">
                <a:extLst>
                  <a:ext uri="{FF2B5EF4-FFF2-40B4-BE49-F238E27FC236}">
                    <a16:creationId xmlns:a16="http://schemas.microsoft.com/office/drawing/2014/main" id="{E890A685-0733-2CEF-C937-A0D228B3A7D3}"/>
                  </a:ext>
                </a:extLst>
              </p:cNvPr>
              <p:cNvSpPr txBox="1"/>
              <p:nvPr/>
            </p:nvSpPr>
            <p:spPr>
              <a:xfrm>
                <a:off x="12510253" y="2589246"/>
                <a:ext cx="931743" cy="86979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646618"/>
                <a:r>
                  <a:rPr lang="en-GB" sz="1697" dirty="0">
                    <a:solidFill>
                      <a:srgbClr val="00804B"/>
                    </a:solidFill>
                    <a:latin typeface="Arial" panose="020B0604020202020204" pitchFamily="34" charset="0"/>
                    <a:cs typeface="Arial" panose="020B0604020202020204" pitchFamily="34" charset="0"/>
                  </a:rPr>
                  <a:t>Carapace Length</a:t>
                </a:r>
              </a:p>
              <a:p>
                <a:pPr algn="ctr" defTabSz="646618"/>
                <a:endParaRPr lang="en-GB" sz="1697" dirty="0">
                  <a:solidFill>
                    <a:srgbClr val="4EA72E"/>
                  </a:solidFill>
                  <a:latin typeface="Arial" panose="020B0604020202020204" pitchFamily="34" charset="0"/>
                  <a:cs typeface="Arial" panose="020B0604020202020204" pitchFamily="34" charset="0"/>
                </a:endParaRPr>
              </a:p>
              <a:p>
                <a:pPr algn="ctr" defTabSz="646618"/>
                <a:endParaRPr lang="en-GB" sz="1609" dirty="0">
                  <a:solidFill>
                    <a:prstClr val="black"/>
                  </a:solidFill>
                  <a:latin typeface="Arial" panose="020B0604020202020204" pitchFamily="34" charset="0"/>
                  <a:cs typeface="Arial" panose="020B0604020202020204" pitchFamily="34" charset="0"/>
                </a:endParaRPr>
              </a:p>
              <a:p>
                <a:pPr algn="ctr" defTabSz="646618"/>
                <a:r>
                  <a:rPr lang="en-GB" sz="1609" dirty="0">
                    <a:solidFill>
                      <a:prstClr val="black"/>
                    </a:solidFill>
                    <a:latin typeface="Arial" panose="020B0604020202020204" pitchFamily="34" charset="0"/>
                    <a:cs typeface="Arial" panose="020B0604020202020204" pitchFamily="34" charset="0"/>
                  </a:rPr>
                  <a:t>_____ </a:t>
                </a:r>
                <a:r>
                  <a:rPr lang="en-GB" sz="1414" dirty="0">
                    <a:solidFill>
                      <a:srgbClr val="00804B"/>
                    </a:solidFill>
                    <a:latin typeface="Arial" panose="020B0604020202020204" pitchFamily="34" charset="0"/>
                    <a:cs typeface="Arial" panose="020B0604020202020204" pitchFamily="34" charset="0"/>
                  </a:rPr>
                  <a:t>cm</a:t>
                </a:r>
                <a:endParaRPr lang="en-AU" sz="1414" dirty="0">
                  <a:solidFill>
                    <a:srgbClr val="00804B"/>
                  </a:solidFill>
                  <a:latin typeface="Arial" panose="020B0604020202020204" pitchFamily="34" charset="0"/>
                  <a:cs typeface="Arial" panose="020B0604020202020204" pitchFamily="34" charset="0"/>
                </a:endParaRPr>
              </a:p>
            </p:txBody>
          </p:sp>
        </p:grpSp>
      </p:grpSp>
      <p:sp>
        <p:nvSpPr>
          <p:cNvPr id="32" name="TextBox 5">
            <a:extLst>
              <a:ext uri="{FF2B5EF4-FFF2-40B4-BE49-F238E27FC236}">
                <a16:creationId xmlns:a16="http://schemas.microsoft.com/office/drawing/2014/main" id="{E8438EBB-87BC-CB8E-C01B-50E8813EF440}"/>
              </a:ext>
            </a:extLst>
          </p:cNvPr>
          <p:cNvSpPr txBox="1"/>
          <p:nvPr/>
        </p:nvSpPr>
        <p:spPr>
          <a:xfrm>
            <a:off x="2402088" y="6048927"/>
            <a:ext cx="967709" cy="410753"/>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646618"/>
            <a:r>
              <a:rPr lang="en-GB" sz="1980" dirty="0">
                <a:solidFill>
                  <a:srgbClr val="00804B"/>
                </a:solidFill>
                <a:latin typeface="Arial" panose="020B0604020202020204" pitchFamily="34" charset="0"/>
                <a:cs typeface="Arial" panose="020B0604020202020204" pitchFamily="34" charset="0"/>
              </a:rPr>
              <a:t>Diet</a:t>
            </a:r>
            <a:r>
              <a:rPr lang="en-GB" sz="2069" dirty="0">
                <a:solidFill>
                  <a:srgbClr val="00804B"/>
                </a:solidFill>
                <a:latin typeface="Arial" panose="020B0604020202020204" pitchFamily="34" charset="0"/>
                <a:cs typeface="Arial" panose="020B0604020202020204" pitchFamily="34" charset="0"/>
              </a:rPr>
              <a:t>:</a:t>
            </a:r>
            <a:endParaRPr lang="en-AU" sz="2069" dirty="0">
              <a:solidFill>
                <a:srgbClr val="00804B"/>
              </a:solidFill>
              <a:latin typeface="Arial" panose="020B0604020202020204" pitchFamily="34" charset="0"/>
              <a:cs typeface="Arial" panose="020B0604020202020204" pitchFamily="34" charset="0"/>
            </a:endParaRPr>
          </a:p>
        </p:txBody>
      </p:sp>
      <p:sp>
        <p:nvSpPr>
          <p:cNvPr id="33" name="Rectangle 32">
            <a:extLst>
              <a:ext uri="{FF2B5EF4-FFF2-40B4-BE49-F238E27FC236}">
                <a16:creationId xmlns:a16="http://schemas.microsoft.com/office/drawing/2014/main" id="{F01FC17C-30B1-6A6C-2AB3-E9272D3DFA9F}"/>
              </a:ext>
            </a:extLst>
          </p:cNvPr>
          <p:cNvSpPr/>
          <p:nvPr/>
        </p:nvSpPr>
        <p:spPr>
          <a:xfrm>
            <a:off x="2396265" y="1630456"/>
            <a:ext cx="4623114" cy="753511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646618"/>
            <a:endParaRPr lang="en-AU" sz="2069" dirty="0">
              <a:solidFill>
                <a:prstClr val="black"/>
              </a:solidFill>
              <a:latin typeface="Aptos" panose="02110004020202020204"/>
            </a:endParaRPr>
          </a:p>
        </p:txBody>
      </p:sp>
      <p:sp>
        <p:nvSpPr>
          <p:cNvPr id="35" name="TextBox 14">
            <a:extLst>
              <a:ext uri="{FF2B5EF4-FFF2-40B4-BE49-F238E27FC236}">
                <a16:creationId xmlns:a16="http://schemas.microsoft.com/office/drawing/2014/main" id="{33C30386-B923-7BF0-A933-99CD44DB3218}"/>
              </a:ext>
            </a:extLst>
          </p:cNvPr>
          <p:cNvSpPr txBox="1"/>
          <p:nvPr/>
        </p:nvSpPr>
        <p:spPr>
          <a:xfrm>
            <a:off x="2422931" y="1690511"/>
            <a:ext cx="4535445" cy="753708"/>
          </a:xfrm>
          <a:prstGeom prst="rect">
            <a:avLst/>
          </a:prstGeom>
          <a:noFill/>
        </p:spPr>
        <p:txBody>
          <a:bodyPr wrap="square" lIns="129326" tIns="64663" rIns="129326" bIns="64663"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646618"/>
            <a:r>
              <a:rPr lang="en-GB" sz="1980" dirty="0">
                <a:solidFill>
                  <a:prstClr val="black"/>
                </a:solidFill>
                <a:latin typeface="Arial"/>
                <a:cs typeface="Arial"/>
              </a:rPr>
              <a:t>Turtle 4. </a:t>
            </a:r>
          </a:p>
          <a:p>
            <a:pPr defTabSz="646618"/>
            <a:r>
              <a:rPr lang="en-GB" sz="1980" i="1" dirty="0">
                <a:solidFill>
                  <a:srgbClr val="00804B"/>
                </a:solidFill>
                <a:latin typeface="Arial" panose="020B0604020202020204" pitchFamily="34" charset="0"/>
                <a:cs typeface="Arial" panose="020B0604020202020204" pitchFamily="34" charset="0"/>
              </a:rPr>
              <a:t>Name</a:t>
            </a:r>
            <a:r>
              <a:rPr lang="en-GB" sz="1609" i="1" dirty="0">
                <a:solidFill>
                  <a:prstClr val="black"/>
                </a:solidFill>
                <a:latin typeface="Arial" panose="020B0604020202020204" pitchFamily="34" charset="0"/>
                <a:cs typeface="Arial" panose="020B0604020202020204" pitchFamily="34" charset="0"/>
              </a:rPr>
              <a:t> </a:t>
            </a:r>
            <a:r>
              <a:rPr lang="en-GB" sz="2069" dirty="0">
                <a:solidFill>
                  <a:prstClr val="black"/>
                </a:solidFill>
                <a:latin typeface="Arial" panose="020B0604020202020204" pitchFamily="34" charset="0"/>
                <a:cs typeface="Arial" panose="020B0604020202020204" pitchFamily="34" charset="0"/>
              </a:rPr>
              <a:t>_______________________ </a:t>
            </a:r>
            <a:endParaRPr lang="en-AU" sz="2069" dirty="0">
              <a:solidFill>
                <a:prstClr val="black"/>
              </a:solidFill>
              <a:latin typeface="Arial" panose="020B0604020202020204" pitchFamily="34" charset="0"/>
              <a:cs typeface="Arial" panose="020B0604020202020204" pitchFamily="34" charset="0"/>
            </a:endParaRPr>
          </a:p>
        </p:txBody>
      </p:sp>
      <p:grpSp>
        <p:nvGrpSpPr>
          <p:cNvPr id="2" name="Group 1">
            <a:extLst>
              <a:ext uri="{FF2B5EF4-FFF2-40B4-BE49-F238E27FC236}">
                <a16:creationId xmlns:a16="http://schemas.microsoft.com/office/drawing/2014/main" id="{F5F25622-D357-83A7-DE74-658AFFCA6ED2}"/>
              </a:ext>
            </a:extLst>
          </p:cNvPr>
          <p:cNvGrpSpPr/>
          <p:nvPr/>
        </p:nvGrpSpPr>
        <p:grpSpPr>
          <a:xfrm>
            <a:off x="2413493" y="6471807"/>
            <a:ext cx="4690031" cy="2411850"/>
            <a:chOff x="124556" y="4671755"/>
            <a:chExt cx="3176921" cy="1633733"/>
          </a:xfrm>
        </p:grpSpPr>
        <p:grpSp>
          <p:nvGrpSpPr>
            <p:cNvPr id="3" name="Group 2">
              <a:extLst>
                <a:ext uri="{FF2B5EF4-FFF2-40B4-BE49-F238E27FC236}">
                  <a16:creationId xmlns:a16="http://schemas.microsoft.com/office/drawing/2014/main" id="{130E0809-0B46-9B9D-2A58-C7A8585EE280}"/>
                </a:ext>
              </a:extLst>
            </p:cNvPr>
            <p:cNvGrpSpPr/>
            <p:nvPr/>
          </p:nvGrpSpPr>
          <p:grpSpPr>
            <a:xfrm>
              <a:off x="1509471" y="5712161"/>
              <a:ext cx="1146734" cy="586548"/>
              <a:chOff x="1509471" y="5712161"/>
              <a:chExt cx="1146734" cy="586548"/>
            </a:xfrm>
          </p:grpSpPr>
          <p:pic>
            <p:nvPicPr>
              <p:cNvPr id="25" name="Picture 24">
                <a:extLst>
                  <a:ext uri="{FF2B5EF4-FFF2-40B4-BE49-F238E27FC236}">
                    <a16:creationId xmlns:a16="http://schemas.microsoft.com/office/drawing/2014/main" id="{8F095963-791D-2C4A-B4A9-DFA0CF4C34BD}"/>
                  </a:ext>
                </a:extLst>
              </p:cNvPr>
              <p:cNvPicPr>
                <a:picLocks noChangeAspect="1"/>
              </p:cNvPicPr>
              <p:nvPr/>
            </p:nvPicPr>
            <p:blipFill>
              <a:blip r:embed="rId6">
                <a:extLst>
                  <a:ext uri="{28A0092B-C50C-407E-A947-70E740481C1C}">
                    <a14:useLocalDpi xmlns:a14="http://schemas.microsoft.com/office/drawing/2010/main" val="0"/>
                  </a:ext>
                </a:extLst>
              </a:blip>
              <a:srcRect l="1325" t="2493" r="1" b="1"/>
              <a:stretch/>
            </p:blipFill>
            <p:spPr>
              <a:xfrm>
                <a:off x="1741304" y="5712161"/>
                <a:ext cx="719248" cy="280493"/>
              </a:xfrm>
              <a:prstGeom prst="rect">
                <a:avLst/>
              </a:prstGeom>
            </p:spPr>
          </p:pic>
          <p:sp>
            <p:nvSpPr>
              <p:cNvPr id="26" name="TextBox 25">
                <a:extLst>
                  <a:ext uri="{FF2B5EF4-FFF2-40B4-BE49-F238E27FC236}">
                    <a16:creationId xmlns:a16="http://schemas.microsoft.com/office/drawing/2014/main" id="{D13334B6-0C2E-D90C-F6D2-28E42E79DDE3}"/>
                  </a:ext>
                </a:extLst>
              </p:cNvPr>
              <p:cNvSpPr txBox="1"/>
              <p:nvPr/>
            </p:nvSpPr>
            <p:spPr>
              <a:xfrm>
                <a:off x="1509471" y="6000407"/>
                <a:ext cx="1146734" cy="298302"/>
              </a:xfrm>
              <a:prstGeom prst="rect">
                <a:avLst/>
              </a:prstGeom>
              <a:noFill/>
            </p:spPr>
            <p:txBody>
              <a:bodyPr wrap="square" rtlCol="0">
                <a:spAutoFit/>
              </a:bodyPr>
              <a:lstStyle/>
              <a:p>
                <a:pPr algn="ctr" defTabSz="646618"/>
                <a:r>
                  <a:rPr lang="en-GB" sz="1131" dirty="0">
                    <a:solidFill>
                      <a:prstClr val="black"/>
                    </a:solidFill>
                    <a:latin typeface="Arial" panose="020B0604020202020204" pitchFamily="34" charset="0"/>
                    <a:cs typeface="Arial" panose="020B0604020202020204" pitchFamily="34" charset="0"/>
                  </a:rPr>
                  <a:t>Sea </a:t>
                </a:r>
              </a:p>
              <a:p>
                <a:pPr algn="ctr" defTabSz="646618"/>
                <a:r>
                  <a:rPr lang="en-GB" sz="1131" dirty="0">
                    <a:solidFill>
                      <a:prstClr val="black"/>
                    </a:solidFill>
                    <a:latin typeface="Arial" panose="020B0604020202020204" pitchFamily="34" charset="0"/>
                    <a:cs typeface="Arial" panose="020B0604020202020204" pitchFamily="34" charset="0"/>
                  </a:rPr>
                  <a:t>cucumbers</a:t>
                </a:r>
                <a:endParaRPr lang="en-AU" sz="1131" dirty="0">
                  <a:solidFill>
                    <a:prstClr val="black"/>
                  </a:solidFill>
                  <a:latin typeface="Arial" panose="020B0604020202020204" pitchFamily="34" charset="0"/>
                  <a:cs typeface="Arial" panose="020B0604020202020204" pitchFamily="34" charset="0"/>
                </a:endParaRPr>
              </a:p>
            </p:txBody>
          </p:sp>
        </p:grpSp>
        <p:grpSp>
          <p:nvGrpSpPr>
            <p:cNvPr id="4" name="Group 3">
              <a:extLst>
                <a:ext uri="{FF2B5EF4-FFF2-40B4-BE49-F238E27FC236}">
                  <a16:creationId xmlns:a16="http://schemas.microsoft.com/office/drawing/2014/main" id="{7FA74C17-379B-23E4-9358-DF45DAAE6CDD}"/>
                </a:ext>
              </a:extLst>
            </p:cNvPr>
            <p:cNvGrpSpPr/>
            <p:nvPr/>
          </p:nvGrpSpPr>
          <p:grpSpPr>
            <a:xfrm>
              <a:off x="2451354" y="5467802"/>
              <a:ext cx="850123" cy="837686"/>
              <a:chOff x="2451354" y="5467802"/>
              <a:chExt cx="850123" cy="837686"/>
            </a:xfrm>
          </p:grpSpPr>
          <p:pic>
            <p:nvPicPr>
              <p:cNvPr id="23" name="Picture 22">
                <a:extLst>
                  <a:ext uri="{FF2B5EF4-FFF2-40B4-BE49-F238E27FC236}">
                    <a16:creationId xmlns:a16="http://schemas.microsoft.com/office/drawing/2014/main" id="{D26E5D31-922C-B666-916C-D4D6BA1F7ED2}"/>
                  </a:ext>
                </a:extLst>
              </p:cNvPr>
              <p:cNvPicPr>
                <a:picLocks noChangeAspect="1"/>
              </p:cNvPicPr>
              <p:nvPr/>
            </p:nvPicPr>
            <p:blipFill>
              <a:blip r:embed="rId7">
                <a:extLst>
                  <a:ext uri="{28A0092B-C50C-407E-A947-70E740481C1C}">
                    <a14:useLocalDpi xmlns:a14="http://schemas.microsoft.com/office/drawing/2010/main" val="0"/>
                  </a:ext>
                </a:extLst>
              </a:blip>
              <a:srcRect l="16236" t="20519" r="11118" b="3418"/>
              <a:stretch/>
            </p:blipFill>
            <p:spPr>
              <a:xfrm>
                <a:off x="2592621" y="5467802"/>
                <a:ext cx="567588" cy="537691"/>
              </a:xfrm>
              <a:prstGeom prst="rect">
                <a:avLst/>
              </a:prstGeom>
            </p:spPr>
          </p:pic>
          <p:sp>
            <p:nvSpPr>
              <p:cNvPr id="24" name="TextBox 23">
                <a:extLst>
                  <a:ext uri="{FF2B5EF4-FFF2-40B4-BE49-F238E27FC236}">
                    <a16:creationId xmlns:a16="http://schemas.microsoft.com/office/drawing/2014/main" id="{7F924332-7204-FD7E-2136-107857E4CB81}"/>
                  </a:ext>
                </a:extLst>
              </p:cNvPr>
              <p:cNvSpPr txBox="1"/>
              <p:nvPr/>
            </p:nvSpPr>
            <p:spPr>
              <a:xfrm>
                <a:off x="2451354" y="6007187"/>
                <a:ext cx="850123" cy="298301"/>
              </a:xfrm>
              <a:prstGeom prst="rect">
                <a:avLst/>
              </a:prstGeom>
              <a:noFill/>
            </p:spPr>
            <p:txBody>
              <a:bodyPr wrap="square" rtlCol="0">
                <a:spAutoFit/>
              </a:bodyPr>
              <a:lstStyle/>
              <a:p>
                <a:pPr algn="ctr" defTabSz="646618"/>
                <a:r>
                  <a:rPr lang="en-GB" sz="1131" dirty="0">
                    <a:solidFill>
                      <a:prstClr val="black"/>
                    </a:solidFill>
                    <a:latin typeface="Arial" panose="020B0604020202020204" pitchFamily="34" charset="0"/>
                    <a:cs typeface="Arial" panose="020B0604020202020204" pitchFamily="34" charset="0"/>
                  </a:rPr>
                  <a:t>Algae &amp; </a:t>
                </a:r>
              </a:p>
              <a:p>
                <a:pPr algn="ctr" defTabSz="646618"/>
                <a:r>
                  <a:rPr lang="en-GB" sz="1131" dirty="0">
                    <a:solidFill>
                      <a:prstClr val="black"/>
                    </a:solidFill>
                    <a:latin typeface="Arial" panose="020B0604020202020204" pitchFamily="34" charset="0"/>
                    <a:cs typeface="Arial" panose="020B0604020202020204" pitchFamily="34" charset="0"/>
                  </a:rPr>
                  <a:t>Seagrass</a:t>
                </a:r>
                <a:endParaRPr lang="en-AU" sz="1131" dirty="0">
                  <a:solidFill>
                    <a:prstClr val="black"/>
                  </a:solidFill>
                  <a:latin typeface="Arial" panose="020B0604020202020204" pitchFamily="34" charset="0"/>
                  <a:cs typeface="Arial" panose="020B0604020202020204" pitchFamily="34" charset="0"/>
                </a:endParaRPr>
              </a:p>
            </p:txBody>
          </p:sp>
        </p:grpSp>
        <p:grpSp>
          <p:nvGrpSpPr>
            <p:cNvPr id="5" name="Group 4">
              <a:extLst>
                <a:ext uri="{FF2B5EF4-FFF2-40B4-BE49-F238E27FC236}">
                  <a16:creationId xmlns:a16="http://schemas.microsoft.com/office/drawing/2014/main" id="{8179B43A-E88A-A2FF-54B1-1F3B8D265C92}"/>
                </a:ext>
              </a:extLst>
            </p:cNvPr>
            <p:cNvGrpSpPr/>
            <p:nvPr/>
          </p:nvGrpSpPr>
          <p:grpSpPr>
            <a:xfrm>
              <a:off x="972277" y="4671755"/>
              <a:ext cx="677143" cy="763725"/>
              <a:chOff x="972277" y="4671755"/>
              <a:chExt cx="677143" cy="763725"/>
            </a:xfrm>
          </p:grpSpPr>
          <p:pic>
            <p:nvPicPr>
              <p:cNvPr id="21" name="Picture 20">
                <a:extLst>
                  <a:ext uri="{FF2B5EF4-FFF2-40B4-BE49-F238E27FC236}">
                    <a16:creationId xmlns:a16="http://schemas.microsoft.com/office/drawing/2014/main" id="{9385446A-E1F1-7C4E-3C58-3769DA31722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52748" y="4671755"/>
                <a:ext cx="495454" cy="658509"/>
              </a:xfrm>
              <a:prstGeom prst="rect">
                <a:avLst/>
              </a:prstGeom>
            </p:spPr>
          </p:pic>
          <p:sp>
            <p:nvSpPr>
              <p:cNvPr id="22" name="TextBox 21">
                <a:extLst>
                  <a:ext uri="{FF2B5EF4-FFF2-40B4-BE49-F238E27FC236}">
                    <a16:creationId xmlns:a16="http://schemas.microsoft.com/office/drawing/2014/main" id="{779983D0-B83B-1469-64BE-78576829906F}"/>
                  </a:ext>
                </a:extLst>
              </p:cNvPr>
              <p:cNvSpPr txBox="1"/>
              <p:nvPr/>
            </p:nvSpPr>
            <p:spPr>
              <a:xfrm>
                <a:off x="972277" y="5255057"/>
                <a:ext cx="677143" cy="180423"/>
              </a:xfrm>
              <a:prstGeom prst="rect">
                <a:avLst/>
              </a:prstGeom>
              <a:noFill/>
            </p:spPr>
            <p:txBody>
              <a:bodyPr wrap="square" rtlCol="0">
                <a:spAutoFit/>
              </a:bodyPr>
              <a:lstStyle/>
              <a:p>
                <a:pPr algn="ctr" defTabSz="646618"/>
                <a:r>
                  <a:rPr lang="en-GB" sz="1131" dirty="0">
                    <a:solidFill>
                      <a:prstClr val="black"/>
                    </a:solidFill>
                    <a:latin typeface="Arial" panose="020B0604020202020204" pitchFamily="34" charset="0"/>
                    <a:cs typeface="Arial" panose="020B0604020202020204" pitchFamily="34" charset="0"/>
                  </a:rPr>
                  <a:t>Jellyfish</a:t>
                </a:r>
                <a:endParaRPr lang="en-AU" sz="1131" dirty="0">
                  <a:solidFill>
                    <a:prstClr val="black"/>
                  </a:solidFill>
                  <a:latin typeface="Arial" panose="020B0604020202020204" pitchFamily="34" charset="0"/>
                  <a:cs typeface="Arial" panose="020B0604020202020204" pitchFamily="34" charset="0"/>
                </a:endParaRPr>
              </a:p>
            </p:txBody>
          </p:sp>
        </p:grpSp>
        <p:grpSp>
          <p:nvGrpSpPr>
            <p:cNvPr id="6" name="Group 5">
              <a:extLst>
                <a:ext uri="{FF2B5EF4-FFF2-40B4-BE49-F238E27FC236}">
                  <a16:creationId xmlns:a16="http://schemas.microsoft.com/office/drawing/2014/main" id="{3DBBED18-ED58-495F-B7F1-7B6DECC9764D}"/>
                </a:ext>
              </a:extLst>
            </p:cNvPr>
            <p:cNvGrpSpPr/>
            <p:nvPr/>
          </p:nvGrpSpPr>
          <p:grpSpPr>
            <a:xfrm>
              <a:off x="258844" y="4799746"/>
              <a:ext cx="659297" cy="637974"/>
              <a:chOff x="380045" y="5045340"/>
              <a:chExt cx="659297" cy="637974"/>
            </a:xfrm>
          </p:grpSpPr>
          <p:sp>
            <p:nvSpPr>
              <p:cNvPr id="19" name="TextBox 18">
                <a:extLst>
                  <a:ext uri="{FF2B5EF4-FFF2-40B4-BE49-F238E27FC236}">
                    <a16:creationId xmlns:a16="http://schemas.microsoft.com/office/drawing/2014/main" id="{BAB20D31-3812-AA52-907D-DB619A3F421D}"/>
                  </a:ext>
                </a:extLst>
              </p:cNvPr>
              <p:cNvSpPr txBox="1"/>
              <p:nvPr/>
            </p:nvSpPr>
            <p:spPr>
              <a:xfrm>
                <a:off x="380045" y="5502891"/>
                <a:ext cx="659297" cy="180423"/>
              </a:xfrm>
              <a:prstGeom prst="rect">
                <a:avLst/>
              </a:prstGeom>
              <a:noFill/>
            </p:spPr>
            <p:txBody>
              <a:bodyPr wrap="square" rtlCol="0">
                <a:spAutoFit/>
              </a:bodyPr>
              <a:lstStyle/>
              <a:p>
                <a:pPr algn="ctr" defTabSz="646618"/>
                <a:r>
                  <a:rPr lang="en-GB" sz="1131" dirty="0">
                    <a:solidFill>
                      <a:prstClr val="black"/>
                    </a:solidFill>
                    <a:latin typeface="Arial" panose="020B0604020202020204" pitchFamily="34" charset="0"/>
                    <a:cs typeface="Arial" panose="020B0604020202020204" pitchFamily="34" charset="0"/>
                  </a:rPr>
                  <a:t>Sponges</a:t>
                </a:r>
                <a:endParaRPr lang="en-AU" sz="1131" dirty="0">
                  <a:solidFill>
                    <a:prstClr val="black"/>
                  </a:solidFill>
                  <a:latin typeface="Arial" panose="020B0604020202020204" pitchFamily="34" charset="0"/>
                  <a:cs typeface="Arial" panose="020B0604020202020204" pitchFamily="34" charset="0"/>
                </a:endParaRPr>
              </a:p>
            </p:txBody>
          </p:sp>
          <p:pic>
            <p:nvPicPr>
              <p:cNvPr id="20" name="Picture 19">
                <a:extLst>
                  <a:ext uri="{FF2B5EF4-FFF2-40B4-BE49-F238E27FC236}">
                    <a16:creationId xmlns:a16="http://schemas.microsoft.com/office/drawing/2014/main" id="{7BFD8BF3-9030-7521-CB97-06A2B986C09A}"/>
                  </a:ext>
                </a:extLst>
              </p:cNvPr>
              <p:cNvPicPr>
                <a:picLocks noChangeAspect="1"/>
              </p:cNvPicPr>
              <p:nvPr/>
            </p:nvPicPr>
            <p:blipFill>
              <a:blip r:embed="rId9">
                <a:extLst>
                  <a:ext uri="{BEBA8EAE-BF5A-486C-A8C5-ECC9F3942E4B}">
                    <a14:imgProps xmlns:a14="http://schemas.microsoft.com/office/drawing/2010/main">
                      <a14:imgLayer r:embed="rId10">
                        <a14:imgEffect>
                          <a14:brightnessContrast bright="20000" contrast="-40000"/>
                        </a14:imgEffect>
                      </a14:imgLayer>
                    </a14:imgProps>
                  </a:ext>
                </a:extLst>
              </a:blip>
              <a:stretch>
                <a:fillRect/>
              </a:stretch>
            </p:blipFill>
            <p:spPr>
              <a:xfrm>
                <a:off x="470410" y="5045340"/>
                <a:ext cx="478448" cy="444732"/>
              </a:xfrm>
              <a:prstGeom prst="rect">
                <a:avLst/>
              </a:prstGeom>
            </p:spPr>
          </p:pic>
        </p:grpSp>
        <p:grpSp>
          <p:nvGrpSpPr>
            <p:cNvPr id="7" name="Group 6">
              <a:extLst>
                <a:ext uri="{FF2B5EF4-FFF2-40B4-BE49-F238E27FC236}">
                  <a16:creationId xmlns:a16="http://schemas.microsoft.com/office/drawing/2014/main" id="{EF67FA2C-4123-EEF8-664F-1F225448C591}"/>
                </a:ext>
              </a:extLst>
            </p:cNvPr>
            <p:cNvGrpSpPr/>
            <p:nvPr/>
          </p:nvGrpSpPr>
          <p:grpSpPr>
            <a:xfrm>
              <a:off x="1661211" y="4782114"/>
              <a:ext cx="881109" cy="653366"/>
              <a:chOff x="1661211" y="4782114"/>
              <a:chExt cx="881109" cy="653366"/>
            </a:xfrm>
          </p:grpSpPr>
          <p:sp>
            <p:nvSpPr>
              <p:cNvPr id="17" name="TextBox 16">
                <a:extLst>
                  <a:ext uri="{FF2B5EF4-FFF2-40B4-BE49-F238E27FC236}">
                    <a16:creationId xmlns:a16="http://schemas.microsoft.com/office/drawing/2014/main" id="{5C1D7771-D54B-18D3-0CF4-1E2AD3F77B64}"/>
                  </a:ext>
                </a:extLst>
              </p:cNvPr>
              <p:cNvSpPr txBox="1"/>
              <p:nvPr/>
            </p:nvSpPr>
            <p:spPr>
              <a:xfrm>
                <a:off x="1661211" y="5255057"/>
                <a:ext cx="881109" cy="180423"/>
              </a:xfrm>
              <a:prstGeom prst="rect">
                <a:avLst/>
              </a:prstGeom>
              <a:noFill/>
            </p:spPr>
            <p:txBody>
              <a:bodyPr wrap="square" rtlCol="0">
                <a:spAutoFit/>
              </a:bodyPr>
              <a:lstStyle/>
              <a:p>
                <a:pPr algn="ctr" defTabSz="646618"/>
                <a:r>
                  <a:rPr lang="en-GB" sz="1131" dirty="0">
                    <a:solidFill>
                      <a:prstClr val="black"/>
                    </a:solidFill>
                    <a:latin typeface="Arial" panose="020B0604020202020204" pitchFamily="34" charset="0"/>
                    <a:cs typeface="Arial" panose="020B0604020202020204" pitchFamily="34" charset="0"/>
                  </a:rPr>
                  <a:t>Crustaceans</a:t>
                </a:r>
                <a:endParaRPr lang="en-AU" sz="1131" dirty="0">
                  <a:solidFill>
                    <a:prstClr val="black"/>
                  </a:solidFill>
                  <a:latin typeface="Arial" panose="020B0604020202020204" pitchFamily="34" charset="0"/>
                  <a:cs typeface="Arial" panose="020B0604020202020204" pitchFamily="34" charset="0"/>
                </a:endParaRPr>
              </a:p>
            </p:txBody>
          </p:sp>
          <p:pic>
            <p:nvPicPr>
              <p:cNvPr id="18" name="Picture 17" descr="A black and white drawing of a crab&#10;&#10;AI-generated content may be incorrect.">
                <a:extLst>
                  <a:ext uri="{FF2B5EF4-FFF2-40B4-BE49-F238E27FC236}">
                    <a16:creationId xmlns:a16="http://schemas.microsoft.com/office/drawing/2014/main" id="{9A6F8771-3EBC-213F-5B6A-E6B763120F1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692246" y="4782114"/>
                <a:ext cx="786152" cy="521732"/>
              </a:xfrm>
              <a:prstGeom prst="rect">
                <a:avLst/>
              </a:prstGeom>
            </p:spPr>
          </p:pic>
        </p:grpSp>
        <p:grpSp>
          <p:nvGrpSpPr>
            <p:cNvPr id="8" name="Group 7">
              <a:extLst>
                <a:ext uri="{FF2B5EF4-FFF2-40B4-BE49-F238E27FC236}">
                  <a16:creationId xmlns:a16="http://schemas.microsoft.com/office/drawing/2014/main" id="{B25EAC07-4B57-7B3E-D915-0D8534EA4D93}"/>
                </a:ext>
              </a:extLst>
            </p:cNvPr>
            <p:cNvGrpSpPr/>
            <p:nvPr/>
          </p:nvGrpSpPr>
          <p:grpSpPr>
            <a:xfrm>
              <a:off x="124556" y="5530403"/>
              <a:ext cx="850123" cy="750740"/>
              <a:chOff x="124556" y="5530403"/>
              <a:chExt cx="850123" cy="750740"/>
            </a:xfrm>
          </p:grpSpPr>
          <p:sp>
            <p:nvSpPr>
              <p:cNvPr id="15" name="TextBox 14">
                <a:extLst>
                  <a:ext uri="{FF2B5EF4-FFF2-40B4-BE49-F238E27FC236}">
                    <a16:creationId xmlns:a16="http://schemas.microsoft.com/office/drawing/2014/main" id="{96193F2A-8CA4-DE03-9BEB-40690F5C7EDF}"/>
                  </a:ext>
                </a:extLst>
              </p:cNvPr>
              <p:cNvSpPr txBox="1"/>
              <p:nvPr/>
            </p:nvSpPr>
            <p:spPr>
              <a:xfrm>
                <a:off x="124556" y="6100720"/>
                <a:ext cx="850123" cy="180423"/>
              </a:xfrm>
              <a:prstGeom prst="rect">
                <a:avLst/>
              </a:prstGeom>
              <a:noFill/>
            </p:spPr>
            <p:txBody>
              <a:bodyPr wrap="square" rtlCol="0">
                <a:spAutoFit/>
              </a:bodyPr>
              <a:lstStyle/>
              <a:p>
                <a:pPr algn="ctr" defTabSz="646618"/>
                <a:r>
                  <a:rPr lang="en-GB" sz="1131" dirty="0">
                    <a:solidFill>
                      <a:prstClr val="black"/>
                    </a:solidFill>
                    <a:latin typeface="Arial" panose="020B0604020202020204" pitchFamily="34" charset="0"/>
                    <a:cs typeface="Arial" panose="020B0604020202020204" pitchFamily="34" charset="0"/>
                  </a:rPr>
                  <a:t>Sea urchins</a:t>
                </a:r>
                <a:endParaRPr lang="en-AU" sz="1131" dirty="0">
                  <a:solidFill>
                    <a:prstClr val="black"/>
                  </a:solidFill>
                  <a:latin typeface="Arial" panose="020B0604020202020204" pitchFamily="34" charset="0"/>
                  <a:cs typeface="Arial" panose="020B0604020202020204" pitchFamily="34" charset="0"/>
                </a:endParaRPr>
              </a:p>
            </p:txBody>
          </p:sp>
          <p:pic>
            <p:nvPicPr>
              <p:cNvPr id="16" name="Picture 15" descr="A black and white drawing of a sea urchin&#10;&#10;AI-generated content may be incorrect.">
                <a:extLst>
                  <a:ext uri="{FF2B5EF4-FFF2-40B4-BE49-F238E27FC236}">
                    <a16:creationId xmlns:a16="http://schemas.microsoft.com/office/drawing/2014/main" id="{9F4AB675-7D1E-C96E-B039-DE60D6813BF3}"/>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22014" y="5530403"/>
                <a:ext cx="628856" cy="634718"/>
              </a:xfrm>
              <a:prstGeom prst="rect">
                <a:avLst/>
              </a:prstGeom>
            </p:spPr>
          </p:pic>
        </p:grpSp>
        <p:grpSp>
          <p:nvGrpSpPr>
            <p:cNvPr id="9" name="Group 8">
              <a:extLst>
                <a:ext uri="{FF2B5EF4-FFF2-40B4-BE49-F238E27FC236}">
                  <a16:creationId xmlns:a16="http://schemas.microsoft.com/office/drawing/2014/main" id="{3A47EE3D-89F9-42D0-CBDA-4CC3D75AB836}"/>
                </a:ext>
              </a:extLst>
            </p:cNvPr>
            <p:cNvGrpSpPr/>
            <p:nvPr/>
          </p:nvGrpSpPr>
          <p:grpSpPr>
            <a:xfrm>
              <a:off x="905924" y="5538227"/>
              <a:ext cx="850123" cy="742916"/>
              <a:chOff x="905924" y="5538227"/>
              <a:chExt cx="850123" cy="742916"/>
            </a:xfrm>
          </p:grpSpPr>
          <p:sp>
            <p:nvSpPr>
              <p:cNvPr id="13" name="TextBox 12">
                <a:extLst>
                  <a:ext uri="{FF2B5EF4-FFF2-40B4-BE49-F238E27FC236}">
                    <a16:creationId xmlns:a16="http://schemas.microsoft.com/office/drawing/2014/main" id="{E107DDC1-104D-3D6D-19B9-6536375E85B2}"/>
                  </a:ext>
                </a:extLst>
              </p:cNvPr>
              <p:cNvSpPr txBox="1"/>
              <p:nvPr/>
            </p:nvSpPr>
            <p:spPr>
              <a:xfrm>
                <a:off x="905924" y="6100720"/>
                <a:ext cx="850123" cy="180423"/>
              </a:xfrm>
              <a:prstGeom prst="rect">
                <a:avLst/>
              </a:prstGeom>
              <a:noFill/>
            </p:spPr>
            <p:txBody>
              <a:bodyPr wrap="square" rtlCol="0">
                <a:spAutoFit/>
              </a:bodyPr>
              <a:lstStyle/>
              <a:p>
                <a:pPr algn="ctr" defTabSz="646618"/>
                <a:r>
                  <a:rPr lang="en-GB" sz="1131" dirty="0">
                    <a:solidFill>
                      <a:prstClr val="black"/>
                    </a:solidFill>
                    <a:latin typeface="Arial" panose="020B0604020202020204" pitchFamily="34" charset="0"/>
                    <a:cs typeface="Arial" panose="020B0604020202020204" pitchFamily="34" charset="0"/>
                  </a:rPr>
                  <a:t>Soft corals</a:t>
                </a:r>
                <a:endParaRPr lang="en-AU" sz="1131" dirty="0">
                  <a:solidFill>
                    <a:prstClr val="black"/>
                  </a:solidFill>
                  <a:latin typeface="Arial" panose="020B0604020202020204" pitchFamily="34" charset="0"/>
                  <a:cs typeface="Arial" panose="020B0604020202020204" pitchFamily="34" charset="0"/>
                </a:endParaRPr>
              </a:p>
            </p:txBody>
          </p:sp>
          <p:pic>
            <p:nvPicPr>
              <p:cNvPr id="14" name="Picture 13" descr="A black and white silhouette of a plant&#10;&#10;AI-generated content may be incorrect.">
                <a:extLst>
                  <a:ext uri="{FF2B5EF4-FFF2-40B4-BE49-F238E27FC236}">
                    <a16:creationId xmlns:a16="http://schemas.microsoft.com/office/drawing/2014/main" id="{1833B248-2921-6433-87FB-6A03AA6A3A0A}"/>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66560" y="5538227"/>
                <a:ext cx="694651" cy="585754"/>
              </a:xfrm>
              <a:prstGeom prst="rect">
                <a:avLst/>
              </a:prstGeom>
            </p:spPr>
          </p:pic>
        </p:grpSp>
        <p:grpSp>
          <p:nvGrpSpPr>
            <p:cNvPr id="10" name="Group 9">
              <a:extLst>
                <a:ext uri="{FF2B5EF4-FFF2-40B4-BE49-F238E27FC236}">
                  <a16:creationId xmlns:a16="http://schemas.microsoft.com/office/drawing/2014/main" id="{E93F96E2-63EB-02F2-CA89-E0732C907C97}"/>
                </a:ext>
              </a:extLst>
            </p:cNvPr>
            <p:cNvGrpSpPr/>
            <p:nvPr/>
          </p:nvGrpSpPr>
          <p:grpSpPr>
            <a:xfrm>
              <a:off x="2529118" y="4915248"/>
              <a:ext cx="672377" cy="520232"/>
              <a:chOff x="2529118" y="4915248"/>
              <a:chExt cx="672377" cy="520232"/>
            </a:xfrm>
          </p:grpSpPr>
          <p:sp>
            <p:nvSpPr>
              <p:cNvPr id="11" name="TextBox 10">
                <a:extLst>
                  <a:ext uri="{FF2B5EF4-FFF2-40B4-BE49-F238E27FC236}">
                    <a16:creationId xmlns:a16="http://schemas.microsoft.com/office/drawing/2014/main" id="{AFDB2865-1762-FF41-133B-A89AE1685E5D}"/>
                  </a:ext>
                </a:extLst>
              </p:cNvPr>
              <p:cNvSpPr txBox="1"/>
              <p:nvPr/>
            </p:nvSpPr>
            <p:spPr>
              <a:xfrm>
                <a:off x="2544865" y="5255057"/>
                <a:ext cx="656630" cy="180423"/>
              </a:xfrm>
              <a:prstGeom prst="rect">
                <a:avLst/>
              </a:prstGeom>
              <a:noFill/>
            </p:spPr>
            <p:txBody>
              <a:bodyPr wrap="square" rtlCol="0">
                <a:spAutoFit/>
              </a:bodyPr>
              <a:lstStyle/>
              <a:p>
                <a:pPr algn="ctr" defTabSz="646618"/>
                <a:r>
                  <a:rPr lang="en-GB" sz="1131" dirty="0">
                    <a:solidFill>
                      <a:prstClr val="black"/>
                    </a:solidFill>
                    <a:latin typeface="Arial" panose="020B0604020202020204" pitchFamily="34" charset="0"/>
                    <a:cs typeface="Arial" panose="020B0604020202020204" pitchFamily="34" charset="0"/>
                  </a:rPr>
                  <a:t>Molluscs</a:t>
                </a:r>
                <a:endParaRPr lang="en-AU" sz="1131" dirty="0">
                  <a:solidFill>
                    <a:prstClr val="black"/>
                  </a:solidFill>
                  <a:latin typeface="Arial" panose="020B0604020202020204" pitchFamily="34" charset="0"/>
                  <a:cs typeface="Arial" panose="020B0604020202020204" pitchFamily="34" charset="0"/>
                </a:endParaRPr>
              </a:p>
            </p:txBody>
          </p:sp>
          <p:pic>
            <p:nvPicPr>
              <p:cNvPr id="12" name="Picture 11">
                <a:extLst>
                  <a:ext uri="{FF2B5EF4-FFF2-40B4-BE49-F238E27FC236}">
                    <a16:creationId xmlns:a16="http://schemas.microsoft.com/office/drawing/2014/main" id="{7C959EEA-46E7-A5F6-2B2F-89177AFE2C56}"/>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529118" y="4915248"/>
                <a:ext cx="611041" cy="319930"/>
              </a:xfrm>
              <a:prstGeom prst="rect">
                <a:avLst/>
              </a:prstGeom>
            </p:spPr>
          </p:pic>
        </p:grpSp>
      </p:grpSp>
      <p:grpSp>
        <p:nvGrpSpPr>
          <p:cNvPr id="27" name="Group 26">
            <a:extLst>
              <a:ext uri="{FF2B5EF4-FFF2-40B4-BE49-F238E27FC236}">
                <a16:creationId xmlns:a16="http://schemas.microsoft.com/office/drawing/2014/main" id="{835DC5FE-1E98-6DF4-A160-EC5F339551D8}"/>
              </a:ext>
            </a:extLst>
          </p:cNvPr>
          <p:cNvGrpSpPr/>
          <p:nvPr/>
        </p:nvGrpSpPr>
        <p:grpSpPr>
          <a:xfrm>
            <a:off x="7214351" y="6430643"/>
            <a:ext cx="4690031" cy="2411850"/>
            <a:chOff x="124556" y="4671755"/>
            <a:chExt cx="3176921" cy="1633733"/>
          </a:xfrm>
        </p:grpSpPr>
        <p:grpSp>
          <p:nvGrpSpPr>
            <p:cNvPr id="28" name="Group 27">
              <a:extLst>
                <a:ext uri="{FF2B5EF4-FFF2-40B4-BE49-F238E27FC236}">
                  <a16:creationId xmlns:a16="http://schemas.microsoft.com/office/drawing/2014/main" id="{6D6218A4-4F25-0EFA-6B1A-C5DAE4910A90}"/>
                </a:ext>
              </a:extLst>
            </p:cNvPr>
            <p:cNvGrpSpPr/>
            <p:nvPr/>
          </p:nvGrpSpPr>
          <p:grpSpPr>
            <a:xfrm>
              <a:off x="1509471" y="5712161"/>
              <a:ext cx="1146734" cy="586548"/>
              <a:chOff x="1509471" y="5712161"/>
              <a:chExt cx="1146734" cy="586548"/>
            </a:xfrm>
          </p:grpSpPr>
          <p:pic>
            <p:nvPicPr>
              <p:cNvPr id="82" name="Picture 81">
                <a:extLst>
                  <a:ext uri="{FF2B5EF4-FFF2-40B4-BE49-F238E27FC236}">
                    <a16:creationId xmlns:a16="http://schemas.microsoft.com/office/drawing/2014/main" id="{3CC24CCE-7C6B-D291-0C30-618FF68E9C69}"/>
                  </a:ext>
                </a:extLst>
              </p:cNvPr>
              <p:cNvPicPr>
                <a:picLocks noChangeAspect="1"/>
              </p:cNvPicPr>
              <p:nvPr/>
            </p:nvPicPr>
            <p:blipFill>
              <a:blip r:embed="rId6">
                <a:extLst>
                  <a:ext uri="{28A0092B-C50C-407E-A947-70E740481C1C}">
                    <a14:useLocalDpi xmlns:a14="http://schemas.microsoft.com/office/drawing/2010/main" val="0"/>
                  </a:ext>
                </a:extLst>
              </a:blip>
              <a:srcRect l="1325" t="2493" r="1" b="1"/>
              <a:stretch/>
            </p:blipFill>
            <p:spPr>
              <a:xfrm>
                <a:off x="1741304" y="5712161"/>
                <a:ext cx="719248" cy="280493"/>
              </a:xfrm>
              <a:prstGeom prst="rect">
                <a:avLst/>
              </a:prstGeom>
            </p:spPr>
          </p:pic>
          <p:sp>
            <p:nvSpPr>
              <p:cNvPr id="83" name="TextBox 82">
                <a:extLst>
                  <a:ext uri="{FF2B5EF4-FFF2-40B4-BE49-F238E27FC236}">
                    <a16:creationId xmlns:a16="http://schemas.microsoft.com/office/drawing/2014/main" id="{309EC932-D39C-5723-0F60-34A3FBB2675E}"/>
                  </a:ext>
                </a:extLst>
              </p:cNvPr>
              <p:cNvSpPr txBox="1"/>
              <p:nvPr/>
            </p:nvSpPr>
            <p:spPr>
              <a:xfrm>
                <a:off x="1509471" y="6000407"/>
                <a:ext cx="1146734" cy="298302"/>
              </a:xfrm>
              <a:prstGeom prst="rect">
                <a:avLst/>
              </a:prstGeom>
              <a:noFill/>
            </p:spPr>
            <p:txBody>
              <a:bodyPr wrap="square" rtlCol="0">
                <a:spAutoFit/>
              </a:bodyPr>
              <a:lstStyle/>
              <a:p>
                <a:pPr algn="ctr" defTabSz="646618"/>
                <a:r>
                  <a:rPr lang="en-GB" sz="1131" dirty="0">
                    <a:solidFill>
                      <a:prstClr val="black"/>
                    </a:solidFill>
                    <a:latin typeface="Arial" panose="020B0604020202020204" pitchFamily="34" charset="0"/>
                    <a:cs typeface="Arial" panose="020B0604020202020204" pitchFamily="34" charset="0"/>
                  </a:rPr>
                  <a:t>Sea </a:t>
                </a:r>
              </a:p>
              <a:p>
                <a:pPr algn="ctr" defTabSz="646618"/>
                <a:r>
                  <a:rPr lang="en-GB" sz="1131" dirty="0">
                    <a:solidFill>
                      <a:prstClr val="black"/>
                    </a:solidFill>
                    <a:latin typeface="Arial" panose="020B0604020202020204" pitchFamily="34" charset="0"/>
                    <a:cs typeface="Arial" panose="020B0604020202020204" pitchFamily="34" charset="0"/>
                  </a:rPr>
                  <a:t>cucumbers</a:t>
                </a:r>
                <a:endParaRPr lang="en-AU" sz="1131" dirty="0">
                  <a:solidFill>
                    <a:prstClr val="black"/>
                  </a:solidFill>
                  <a:latin typeface="Arial" panose="020B0604020202020204" pitchFamily="34" charset="0"/>
                  <a:cs typeface="Arial" panose="020B0604020202020204" pitchFamily="34" charset="0"/>
                </a:endParaRPr>
              </a:p>
            </p:txBody>
          </p:sp>
        </p:grpSp>
        <p:grpSp>
          <p:nvGrpSpPr>
            <p:cNvPr id="34" name="Group 33">
              <a:extLst>
                <a:ext uri="{FF2B5EF4-FFF2-40B4-BE49-F238E27FC236}">
                  <a16:creationId xmlns:a16="http://schemas.microsoft.com/office/drawing/2014/main" id="{E0D4807D-FFB9-5F16-FA20-0D19CEEBBF22}"/>
                </a:ext>
              </a:extLst>
            </p:cNvPr>
            <p:cNvGrpSpPr/>
            <p:nvPr/>
          </p:nvGrpSpPr>
          <p:grpSpPr>
            <a:xfrm>
              <a:off x="2451354" y="5467802"/>
              <a:ext cx="850123" cy="837686"/>
              <a:chOff x="2451354" y="5467802"/>
              <a:chExt cx="850123" cy="837686"/>
            </a:xfrm>
          </p:grpSpPr>
          <p:pic>
            <p:nvPicPr>
              <p:cNvPr id="80" name="Picture 79">
                <a:extLst>
                  <a:ext uri="{FF2B5EF4-FFF2-40B4-BE49-F238E27FC236}">
                    <a16:creationId xmlns:a16="http://schemas.microsoft.com/office/drawing/2014/main" id="{D5C15B7A-03CA-1FFE-A10D-42284680FECC}"/>
                  </a:ext>
                </a:extLst>
              </p:cNvPr>
              <p:cNvPicPr>
                <a:picLocks noChangeAspect="1"/>
              </p:cNvPicPr>
              <p:nvPr/>
            </p:nvPicPr>
            <p:blipFill>
              <a:blip r:embed="rId7">
                <a:extLst>
                  <a:ext uri="{28A0092B-C50C-407E-A947-70E740481C1C}">
                    <a14:useLocalDpi xmlns:a14="http://schemas.microsoft.com/office/drawing/2010/main" val="0"/>
                  </a:ext>
                </a:extLst>
              </a:blip>
              <a:srcRect l="16236" t="20519" r="11118" b="3418"/>
              <a:stretch/>
            </p:blipFill>
            <p:spPr>
              <a:xfrm>
                <a:off x="2592621" y="5467802"/>
                <a:ext cx="567588" cy="537691"/>
              </a:xfrm>
              <a:prstGeom prst="rect">
                <a:avLst/>
              </a:prstGeom>
            </p:spPr>
          </p:pic>
          <p:sp>
            <p:nvSpPr>
              <p:cNvPr id="81" name="TextBox 80">
                <a:extLst>
                  <a:ext uri="{FF2B5EF4-FFF2-40B4-BE49-F238E27FC236}">
                    <a16:creationId xmlns:a16="http://schemas.microsoft.com/office/drawing/2014/main" id="{57819570-1F9B-F480-B70E-0E618430DFB6}"/>
                  </a:ext>
                </a:extLst>
              </p:cNvPr>
              <p:cNvSpPr txBox="1"/>
              <p:nvPr/>
            </p:nvSpPr>
            <p:spPr>
              <a:xfrm>
                <a:off x="2451354" y="6007187"/>
                <a:ext cx="850123" cy="298301"/>
              </a:xfrm>
              <a:prstGeom prst="rect">
                <a:avLst/>
              </a:prstGeom>
              <a:noFill/>
            </p:spPr>
            <p:txBody>
              <a:bodyPr wrap="square" rtlCol="0">
                <a:spAutoFit/>
              </a:bodyPr>
              <a:lstStyle/>
              <a:p>
                <a:pPr algn="ctr" defTabSz="646618"/>
                <a:r>
                  <a:rPr lang="en-GB" sz="1131" dirty="0">
                    <a:solidFill>
                      <a:prstClr val="black"/>
                    </a:solidFill>
                    <a:latin typeface="Arial" panose="020B0604020202020204" pitchFamily="34" charset="0"/>
                    <a:cs typeface="Arial" panose="020B0604020202020204" pitchFamily="34" charset="0"/>
                  </a:rPr>
                  <a:t>Algae &amp; </a:t>
                </a:r>
              </a:p>
              <a:p>
                <a:pPr algn="ctr" defTabSz="646618"/>
                <a:r>
                  <a:rPr lang="en-GB" sz="1131" dirty="0">
                    <a:solidFill>
                      <a:prstClr val="black"/>
                    </a:solidFill>
                    <a:latin typeface="Arial" panose="020B0604020202020204" pitchFamily="34" charset="0"/>
                    <a:cs typeface="Arial" panose="020B0604020202020204" pitchFamily="34" charset="0"/>
                  </a:rPr>
                  <a:t>Seagrass</a:t>
                </a:r>
                <a:endParaRPr lang="en-AU" sz="1131" dirty="0">
                  <a:solidFill>
                    <a:prstClr val="black"/>
                  </a:solidFill>
                  <a:latin typeface="Arial" panose="020B0604020202020204" pitchFamily="34" charset="0"/>
                  <a:cs typeface="Arial" panose="020B0604020202020204" pitchFamily="34" charset="0"/>
                </a:endParaRPr>
              </a:p>
            </p:txBody>
          </p:sp>
        </p:grpSp>
        <p:grpSp>
          <p:nvGrpSpPr>
            <p:cNvPr id="37" name="Group 36">
              <a:extLst>
                <a:ext uri="{FF2B5EF4-FFF2-40B4-BE49-F238E27FC236}">
                  <a16:creationId xmlns:a16="http://schemas.microsoft.com/office/drawing/2014/main" id="{D29E09AB-3D3B-D236-3F26-E8DEC4CE08E0}"/>
                </a:ext>
              </a:extLst>
            </p:cNvPr>
            <p:cNvGrpSpPr/>
            <p:nvPr/>
          </p:nvGrpSpPr>
          <p:grpSpPr>
            <a:xfrm>
              <a:off x="972277" y="4671755"/>
              <a:ext cx="677143" cy="763725"/>
              <a:chOff x="972277" y="4671755"/>
              <a:chExt cx="677143" cy="763725"/>
            </a:xfrm>
          </p:grpSpPr>
          <p:pic>
            <p:nvPicPr>
              <p:cNvPr id="78" name="Picture 77">
                <a:extLst>
                  <a:ext uri="{FF2B5EF4-FFF2-40B4-BE49-F238E27FC236}">
                    <a16:creationId xmlns:a16="http://schemas.microsoft.com/office/drawing/2014/main" id="{BBCC0768-B42E-F33F-EAF3-0B7A0D42216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52748" y="4671755"/>
                <a:ext cx="495454" cy="658509"/>
              </a:xfrm>
              <a:prstGeom prst="rect">
                <a:avLst/>
              </a:prstGeom>
            </p:spPr>
          </p:pic>
          <p:sp>
            <p:nvSpPr>
              <p:cNvPr id="79" name="TextBox 78">
                <a:extLst>
                  <a:ext uri="{FF2B5EF4-FFF2-40B4-BE49-F238E27FC236}">
                    <a16:creationId xmlns:a16="http://schemas.microsoft.com/office/drawing/2014/main" id="{97B101D2-2AB6-6E11-0D8B-50CDAAF7281C}"/>
                  </a:ext>
                </a:extLst>
              </p:cNvPr>
              <p:cNvSpPr txBox="1"/>
              <p:nvPr/>
            </p:nvSpPr>
            <p:spPr>
              <a:xfrm>
                <a:off x="972277" y="5255057"/>
                <a:ext cx="677143" cy="180423"/>
              </a:xfrm>
              <a:prstGeom prst="rect">
                <a:avLst/>
              </a:prstGeom>
              <a:noFill/>
            </p:spPr>
            <p:txBody>
              <a:bodyPr wrap="square" rtlCol="0">
                <a:spAutoFit/>
              </a:bodyPr>
              <a:lstStyle/>
              <a:p>
                <a:pPr algn="ctr" defTabSz="646618"/>
                <a:r>
                  <a:rPr lang="en-GB" sz="1131" dirty="0">
                    <a:solidFill>
                      <a:prstClr val="black"/>
                    </a:solidFill>
                    <a:latin typeface="Arial" panose="020B0604020202020204" pitchFamily="34" charset="0"/>
                    <a:cs typeface="Arial" panose="020B0604020202020204" pitchFamily="34" charset="0"/>
                  </a:rPr>
                  <a:t>Jellyfish</a:t>
                </a:r>
                <a:endParaRPr lang="en-AU" sz="1131" dirty="0">
                  <a:solidFill>
                    <a:prstClr val="black"/>
                  </a:solidFill>
                  <a:latin typeface="Arial" panose="020B0604020202020204" pitchFamily="34" charset="0"/>
                  <a:cs typeface="Arial" panose="020B0604020202020204" pitchFamily="34" charset="0"/>
                </a:endParaRPr>
              </a:p>
            </p:txBody>
          </p:sp>
        </p:grpSp>
        <p:grpSp>
          <p:nvGrpSpPr>
            <p:cNvPr id="63" name="Group 62">
              <a:extLst>
                <a:ext uri="{FF2B5EF4-FFF2-40B4-BE49-F238E27FC236}">
                  <a16:creationId xmlns:a16="http://schemas.microsoft.com/office/drawing/2014/main" id="{6A972C73-C970-EB30-D824-58F7588B1522}"/>
                </a:ext>
              </a:extLst>
            </p:cNvPr>
            <p:cNvGrpSpPr/>
            <p:nvPr/>
          </p:nvGrpSpPr>
          <p:grpSpPr>
            <a:xfrm>
              <a:off x="258844" y="4799746"/>
              <a:ext cx="659297" cy="637974"/>
              <a:chOff x="380045" y="5045340"/>
              <a:chExt cx="659297" cy="637974"/>
            </a:xfrm>
          </p:grpSpPr>
          <p:sp>
            <p:nvSpPr>
              <p:cNvPr id="76" name="TextBox 75">
                <a:extLst>
                  <a:ext uri="{FF2B5EF4-FFF2-40B4-BE49-F238E27FC236}">
                    <a16:creationId xmlns:a16="http://schemas.microsoft.com/office/drawing/2014/main" id="{CB31C1A9-2D7B-45D6-125D-2AE32D7537C6}"/>
                  </a:ext>
                </a:extLst>
              </p:cNvPr>
              <p:cNvSpPr txBox="1"/>
              <p:nvPr/>
            </p:nvSpPr>
            <p:spPr>
              <a:xfrm>
                <a:off x="380045" y="5502891"/>
                <a:ext cx="659297" cy="180423"/>
              </a:xfrm>
              <a:prstGeom prst="rect">
                <a:avLst/>
              </a:prstGeom>
              <a:noFill/>
            </p:spPr>
            <p:txBody>
              <a:bodyPr wrap="square" rtlCol="0">
                <a:spAutoFit/>
              </a:bodyPr>
              <a:lstStyle/>
              <a:p>
                <a:pPr algn="ctr" defTabSz="646618"/>
                <a:r>
                  <a:rPr lang="en-GB" sz="1131" dirty="0">
                    <a:solidFill>
                      <a:prstClr val="black"/>
                    </a:solidFill>
                    <a:latin typeface="Arial" panose="020B0604020202020204" pitchFamily="34" charset="0"/>
                    <a:cs typeface="Arial" panose="020B0604020202020204" pitchFamily="34" charset="0"/>
                  </a:rPr>
                  <a:t>Sponges</a:t>
                </a:r>
                <a:endParaRPr lang="en-AU" sz="1131" dirty="0">
                  <a:solidFill>
                    <a:prstClr val="black"/>
                  </a:solidFill>
                  <a:latin typeface="Arial" panose="020B0604020202020204" pitchFamily="34" charset="0"/>
                  <a:cs typeface="Arial" panose="020B0604020202020204" pitchFamily="34" charset="0"/>
                </a:endParaRPr>
              </a:p>
            </p:txBody>
          </p:sp>
          <p:pic>
            <p:nvPicPr>
              <p:cNvPr id="77" name="Picture 76">
                <a:extLst>
                  <a:ext uri="{FF2B5EF4-FFF2-40B4-BE49-F238E27FC236}">
                    <a16:creationId xmlns:a16="http://schemas.microsoft.com/office/drawing/2014/main" id="{F69803CB-4441-02C0-8458-C24549C85D7F}"/>
                  </a:ext>
                </a:extLst>
              </p:cNvPr>
              <p:cNvPicPr>
                <a:picLocks noChangeAspect="1"/>
              </p:cNvPicPr>
              <p:nvPr/>
            </p:nvPicPr>
            <p:blipFill>
              <a:blip r:embed="rId9">
                <a:extLst>
                  <a:ext uri="{BEBA8EAE-BF5A-486C-A8C5-ECC9F3942E4B}">
                    <a14:imgProps xmlns:a14="http://schemas.microsoft.com/office/drawing/2010/main">
                      <a14:imgLayer r:embed="rId10">
                        <a14:imgEffect>
                          <a14:brightnessContrast bright="20000" contrast="-40000"/>
                        </a14:imgEffect>
                      </a14:imgLayer>
                    </a14:imgProps>
                  </a:ext>
                </a:extLst>
              </a:blip>
              <a:stretch>
                <a:fillRect/>
              </a:stretch>
            </p:blipFill>
            <p:spPr>
              <a:xfrm>
                <a:off x="470410" y="5045340"/>
                <a:ext cx="478448" cy="444732"/>
              </a:xfrm>
              <a:prstGeom prst="rect">
                <a:avLst/>
              </a:prstGeom>
            </p:spPr>
          </p:pic>
        </p:grpSp>
        <p:grpSp>
          <p:nvGrpSpPr>
            <p:cNvPr id="64" name="Group 63">
              <a:extLst>
                <a:ext uri="{FF2B5EF4-FFF2-40B4-BE49-F238E27FC236}">
                  <a16:creationId xmlns:a16="http://schemas.microsoft.com/office/drawing/2014/main" id="{B7076F07-2E24-0665-5884-3E0BBCAB59B9}"/>
                </a:ext>
              </a:extLst>
            </p:cNvPr>
            <p:cNvGrpSpPr/>
            <p:nvPr/>
          </p:nvGrpSpPr>
          <p:grpSpPr>
            <a:xfrm>
              <a:off x="1661211" y="4782114"/>
              <a:ext cx="881109" cy="653366"/>
              <a:chOff x="1661211" y="4782114"/>
              <a:chExt cx="881109" cy="653366"/>
            </a:xfrm>
          </p:grpSpPr>
          <p:sp>
            <p:nvSpPr>
              <p:cNvPr id="74" name="TextBox 73">
                <a:extLst>
                  <a:ext uri="{FF2B5EF4-FFF2-40B4-BE49-F238E27FC236}">
                    <a16:creationId xmlns:a16="http://schemas.microsoft.com/office/drawing/2014/main" id="{BAD1D79A-E6FD-4746-C304-50441BAF7909}"/>
                  </a:ext>
                </a:extLst>
              </p:cNvPr>
              <p:cNvSpPr txBox="1"/>
              <p:nvPr/>
            </p:nvSpPr>
            <p:spPr>
              <a:xfrm>
                <a:off x="1661211" y="5255057"/>
                <a:ext cx="881109" cy="180423"/>
              </a:xfrm>
              <a:prstGeom prst="rect">
                <a:avLst/>
              </a:prstGeom>
              <a:noFill/>
            </p:spPr>
            <p:txBody>
              <a:bodyPr wrap="square" rtlCol="0">
                <a:spAutoFit/>
              </a:bodyPr>
              <a:lstStyle/>
              <a:p>
                <a:pPr algn="ctr" defTabSz="646618"/>
                <a:r>
                  <a:rPr lang="en-GB" sz="1131" dirty="0">
                    <a:solidFill>
                      <a:prstClr val="black"/>
                    </a:solidFill>
                    <a:latin typeface="Arial" panose="020B0604020202020204" pitchFamily="34" charset="0"/>
                    <a:cs typeface="Arial" panose="020B0604020202020204" pitchFamily="34" charset="0"/>
                  </a:rPr>
                  <a:t>Crustaceans</a:t>
                </a:r>
                <a:endParaRPr lang="en-AU" sz="1131" dirty="0">
                  <a:solidFill>
                    <a:prstClr val="black"/>
                  </a:solidFill>
                  <a:latin typeface="Arial" panose="020B0604020202020204" pitchFamily="34" charset="0"/>
                  <a:cs typeface="Arial" panose="020B0604020202020204" pitchFamily="34" charset="0"/>
                </a:endParaRPr>
              </a:p>
            </p:txBody>
          </p:sp>
          <p:pic>
            <p:nvPicPr>
              <p:cNvPr id="75" name="Picture 74" descr="A black and white drawing of a crab&#10;&#10;AI-generated content may be incorrect.">
                <a:extLst>
                  <a:ext uri="{FF2B5EF4-FFF2-40B4-BE49-F238E27FC236}">
                    <a16:creationId xmlns:a16="http://schemas.microsoft.com/office/drawing/2014/main" id="{B66B1DF2-93CE-7563-66A4-199F70EA017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692246" y="4782114"/>
                <a:ext cx="786152" cy="521732"/>
              </a:xfrm>
              <a:prstGeom prst="rect">
                <a:avLst/>
              </a:prstGeom>
            </p:spPr>
          </p:pic>
        </p:grpSp>
        <p:grpSp>
          <p:nvGrpSpPr>
            <p:cNvPr id="65" name="Group 64">
              <a:extLst>
                <a:ext uri="{FF2B5EF4-FFF2-40B4-BE49-F238E27FC236}">
                  <a16:creationId xmlns:a16="http://schemas.microsoft.com/office/drawing/2014/main" id="{F82C8DFE-5DC2-434C-BBB5-55F383CC987C}"/>
                </a:ext>
              </a:extLst>
            </p:cNvPr>
            <p:cNvGrpSpPr/>
            <p:nvPr/>
          </p:nvGrpSpPr>
          <p:grpSpPr>
            <a:xfrm>
              <a:off x="124556" y="5530403"/>
              <a:ext cx="850123" cy="750740"/>
              <a:chOff x="124556" y="5530403"/>
              <a:chExt cx="850123" cy="750740"/>
            </a:xfrm>
          </p:grpSpPr>
          <p:sp>
            <p:nvSpPr>
              <p:cNvPr id="72" name="TextBox 71">
                <a:extLst>
                  <a:ext uri="{FF2B5EF4-FFF2-40B4-BE49-F238E27FC236}">
                    <a16:creationId xmlns:a16="http://schemas.microsoft.com/office/drawing/2014/main" id="{387F7A9E-2951-9FA7-ADF9-158EB044BDFE}"/>
                  </a:ext>
                </a:extLst>
              </p:cNvPr>
              <p:cNvSpPr txBox="1"/>
              <p:nvPr/>
            </p:nvSpPr>
            <p:spPr>
              <a:xfrm>
                <a:off x="124556" y="6100720"/>
                <a:ext cx="850123" cy="180423"/>
              </a:xfrm>
              <a:prstGeom prst="rect">
                <a:avLst/>
              </a:prstGeom>
              <a:noFill/>
            </p:spPr>
            <p:txBody>
              <a:bodyPr wrap="square" rtlCol="0">
                <a:spAutoFit/>
              </a:bodyPr>
              <a:lstStyle/>
              <a:p>
                <a:pPr algn="ctr" defTabSz="646618"/>
                <a:r>
                  <a:rPr lang="en-GB" sz="1131" dirty="0">
                    <a:solidFill>
                      <a:prstClr val="black"/>
                    </a:solidFill>
                    <a:latin typeface="Arial" panose="020B0604020202020204" pitchFamily="34" charset="0"/>
                    <a:cs typeface="Arial" panose="020B0604020202020204" pitchFamily="34" charset="0"/>
                  </a:rPr>
                  <a:t>Sea urchins</a:t>
                </a:r>
                <a:endParaRPr lang="en-AU" sz="1131" dirty="0">
                  <a:solidFill>
                    <a:prstClr val="black"/>
                  </a:solidFill>
                  <a:latin typeface="Arial" panose="020B0604020202020204" pitchFamily="34" charset="0"/>
                  <a:cs typeface="Arial" panose="020B0604020202020204" pitchFamily="34" charset="0"/>
                </a:endParaRPr>
              </a:p>
            </p:txBody>
          </p:sp>
          <p:pic>
            <p:nvPicPr>
              <p:cNvPr id="73" name="Picture 72" descr="A black and white drawing of a sea urchin&#10;&#10;AI-generated content may be incorrect.">
                <a:extLst>
                  <a:ext uri="{FF2B5EF4-FFF2-40B4-BE49-F238E27FC236}">
                    <a16:creationId xmlns:a16="http://schemas.microsoft.com/office/drawing/2014/main" id="{D1E15C24-877D-FEF6-2CCF-A05FBC835E19}"/>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22014" y="5530403"/>
                <a:ext cx="628856" cy="634718"/>
              </a:xfrm>
              <a:prstGeom prst="rect">
                <a:avLst/>
              </a:prstGeom>
            </p:spPr>
          </p:pic>
        </p:grpSp>
        <p:grpSp>
          <p:nvGrpSpPr>
            <p:cNvPr id="66" name="Group 65">
              <a:extLst>
                <a:ext uri="{FF2B5EF4-FFF2-40B4-BE49-F238E27FC236}">
                  <a16:creationId xmlns:a16="http://schemas.microsoft.com/office/drawing/2014/main" id="{437564C5-C6A9-594D-6947-77BF18FFB415}"/>
                </a:ext>
              </a:extLst>
            </p:cNvPr>
            <p:cNvGrpSpPr/>
            <p:nvPr/>
          </p:nvGrpSpPr>
          <p:grpSpPr>
            <a:xfrm>
              <a:off x="905924" y="5538227"/>
              <a:ext cx="850123" cy="742916"/>
              <a:chOff x="905924" y="5538227"/>
              <a:chExt cx="850123" cy="742916"/>
            </a:xfrm>
          </p:grpSpPr>
          <p:sp>
            <p:nvSpPr>
              <p:cNvPr id="70" name="TextBox 69">
                <a:extLst>
                  <a:ext uri="{FF2B5EF4-FFF2-40B4-BE49-F238E27FC236}">
                    <a16:creationId xmlns:a16="http://schemas.microsoft.com/office/drawing/2014/main" id="{D0107619-E09C-9ED2-949F-DE1437BB662B}"/>
                  </a:ext>
                </a:extLst>
              </p:cNvPr>
              <p:cNvSpPr txBox="1"/>
              <p:nvPr/>
            </p:nvSpPr>
            <p:spPr>
              <a:xfrm>
                <a:off x="905924" y="6100720"/>
                <a:ext cx="850123" cy="180423"/>
              </a:xfrm>
              <a:prstGeom prst="rect">
                <a:avLst/>
              </a:prstGeom>
              <a:noFill/>
            </p:spPr>
            <p:txBody>
              <a:bodyPr wrap="square" rtlCol="0">
                <a:spAutoFit/>
              </a:bodyPr>
              <a:lstStyle/>
              <a:p>
                <a:pPr algn="ctr" defTabSz="646618"/>
                <a:r>
                  <a:rPr lang="en-GB" sz="1131" dirty="0">
                    <a:solidFill>
                      <a:prstClr val="black"/>
                    </a:solidFill>
                    <a:latin typeface="Arial" panose="020B0604020202020204" pitchFamily="34" charset="0"/>
                    <a:cs typeface="Arial" panose="020B0604020202020204" pitchFamily="34" charset="0"/>
                  </a:rPr>
                  <a:t>Soft corals</a:t>
                </a:r>
                <a:endParaRPr lang="en-AU" sz="1131" dirty="0">
                  <a:solidFill>
                    <a:prstClr val="black"/>
                  </a:solidFill>
                  <a:latin typeface="Arial" panose="020B0604020202020204" pitchFamily="34" charset="0"/>
                  <a:cs typeface="Arial" panose="020B0604020202020204" pitchFamily="34" charset="0"/>
                </a:endParaRPr>
              </a:p>
            </p:txBody>
          </p:sp>
          <p:pic>
            <p:nvPicPr>
              <p:cNvPr id="71" name="Picture 70" descr="A black and white silhouette of a plant&#10;&#10;AI-generated content may be incorrect.">
                <a:extLst>
                  <a:ext uri="{FF2B5EF4-FFF2-40B4-BE49-F238E27FC236}">
                    <a16:creationId xmlns:a16="http://schemas.microsoft.com/office/drawing/2014/main" id="{7E72C8B1-F6EC-D823-2113-B16EE50E39FA}"/>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66560" y="5538227"/>
                <a:ext cx="694651" cy="585754"/>
              </a:xfrm>
              <a:prstGeom prst="rect">
                <a:avLst/>
              </a:prstGeom>
            </p:spPr>
          </p:pic>
        </p:grpSp>
        <p:grpSp>
          <p:nvGrpSpPr>
            <p:cNvPr id="67" name="Group 66">
              <a:extLst>
                <a:ext uri="{FF2B5EF4-FFF2-40B4-BE49-F238E27FC236}">
                  <a16:creationId xmlns:a16="http://schemas.microsoft.com/office/drawing/2014/main" id="{22E22D61-F2E5-AB65-BA13-8075877E6328}"/>
                </a:ext>
              </a:extLst>
            </p:cNvPr>
            <p:cNvGrpSpPr/>
            <p:nvPr/>
          </p:nvGrpSpPr>
          <p:grpSpPr>
            <a:xfrm>
              <a:off x="2529118" y="4915248"/>
              <a:ext cx="672377" cy="520232"/>
              <a:chOff x="2529118" y="4915248"/>
              <a:chExt cx="672377" cy="520232"/>
            </a:xfrm>
          </p:grpSpPr>
          <p:sp>
            <p:nvSpPr>
              <p:cNvPr id="68" name="TextBox 67">
                <a:extLst>
                  <a:ext uri="{FF2B5EF4-FFF2-40B4-BE49-F238E27FC236}">
                    <a16:creationId xmlns:a16="http://schemas.microsoft.com/office/drawing/2014/main" id="{23452248-98ED-B37B-F00C-9D8E9D4EFBE2}"/>
                  </a:ext>
                </a:extLst>
              </p:cNvPr>
              <p:cNvSpPr txBox="1"/>
              <p:nvPr/>
            </p:nvSpPr>
            <p:spPr>
              <a:xfrm>
                <a:off x="2544865" y="5255057"/>
                <a:ext cx="656630" cy="180423"/>
              </a:xfrm>
              <a:prstGeom prst="rect">
                <a:avLst/>
              </a:prstGeom>
              <a:noFill/>
            </p:spPr>
            <p:txBody>
              <a:bodyPr wrap="square" rtlCol="0">
                <a:spAutoFit/>
              </a:bodyPr>
              <a:lstStyle/>
              <a:p>
                <a:pPr algn="ctr" defTabSz="646618"/>
                <a:r>
                  <a:rPr lang="en-GB" sz="1131" dirty="0">
                    <a:solidFill>
                      <a:prstClr val="black"/>
                    </a:solidFill>
                    <a:latin typeface="Arial" panose="020B0604020202020204" pitchFamily="34" charset="0"/>
                    <a:cs typeface="Arial" panose="020B0604020202020204" pitchFamily="34" charset="0"/>
                  </a:rPr>
                  <a:t>Molluscs</a:t>
                </a:r>
                <a:endParaRPr lang="en-AU" sz="1131" dirty="0">
                  <a:solidFill>
                    <a:prstClr val="black"/>
                  </a:solidFill>
                  <a:latin typeface="Arial" panose="020B0604020202020204" pitchFamily="34" charset="0"/>
                  <a:cs typeface="Arial" panose="020B0604020202020204" pitchFamily="34" charset="0"/>
                </a:endParaRPr>
              </a:p>
            </p:txBody>
          </p:sp>
          <p:pic>
            <p:nvPicPr>
              <p:cNvPr id="69" name="Picture 68">
                <a:extLst>
                  <a:ext uri="{FF2B5EF4-FFF2-40B4-BE49-F238E27FC236}">
                    <a16:creationId xmlns:a16="http://schemas.microsoft.com/office/drawing/2014/main" id="{4FBFB30C-6C36-C19E-B6BA-34AB037C1CE6}"/>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529118" y="4915248"/>
                <a:ext cx="611041" cy="319930"/>
              </a:xfrm>
              <a:prstGeom prst="rect">
                <a:avLst/>
              </a:prstGeom>
            </p:spPr>
          </p:pic>
        </p:grpSp>
      </p:grpSp>
      <p:grpSp>
        <p:nvGrpSpPr>
          <p:cNvPr id="84" name="Group 83">
            <a:extLst>
              <a:ext uri="{FF2B5EF4-FFF2-40B4-BE49-F238E27FC236}">
                <a16:creationId xmlns:a16="http://schemas.microsoft.com/office/drawing/2014/main" id="{388BCF8D-0612-98DB-ACBE-9FD9675710D0}"/>
              </a:ext>
            </a:extLst>
          </p:cNvPr>
          <p:cNvGrpSpPr/>
          <p:nvPr/>
        </p:nvGrpSpPr>
        <p:grpSpPr>
          <a:xfrm>
            <a:off x="11981249" y="6430643"/>
            <a:ext cx="4690031" cy="2411850"/>
            <a:chOff x="124556" y="4671755"/>
            <a:chExt cx="3176921" cy="1633733"/>
          </a:xfrm>
        </p:grpSpPr>
        <p:grpSp>
          <p:nvGrpSpPr>
            <p:cNvPr id="85" name="Group 84">
              <a:extLst>
                <a:ext uri="{FF2B5EF4-FFF2-40B4-BE49-F238E27FC236}">
                  <a16:creationId xmlns:a16="http://schemas.microsoft.com/office/drawing/2014/main" id="{994D2AAB-524E-DC1F-2973-DAA1E9854807}"/>
                </a:ext>
              </a:extLst>
            </p:cNvPr>
            <p:cNvGrpSpPr/>
            <p:nvPr/>
          </p:nvGrpSpPr>
          <p:grpSpPr>
            <a:xfrm>
              <a:off x="1509471" y="5712161"/>
              <a:ext cx="1146734" cy="586548"/>
              <a:chOff x="1509471" y="5712161"/>
              <a:chExt cx="1146734" cy="586548"/>
            </a:xfrm>
          </p:grpSpPr>
          <p:pic>
            <p:nvPicPr>
              <p:cNvPr id="119" name="Picture 118">
                <a:extLst>
                  <a:ext uri="{FF2B5EF4-FFF2-40B4-BE49-F238E27FC236}">
                    <a16:creationId xmlns:a16="http://schemas.microsoft.com/office/drawing/2014/main" id="{7ADD85A7-65A7-DF47-CF46-530910D465EC}"/>
                  </a:ext>
                </a:extLst>
              </p:cNvPr>
              <p:cNvPicPr>
                <a:picLocks noChangeAspect="1"/>
              </p:cNvPicPr>
              <p:nvPr/>
            </p:nvPicPr>
            <p:blipFill>
              <a:blip r:embed="rId6">
                <a:extLst>
                  <a:ext uri="{28A0092B-C50C-407E-A947-70E740481C1C}">
                    <a14:useLocalDpi xmlns:a14="http://schemas.microsoft.com/office/drawing/2010/main" val="0"/>
                  </a:ext>
                </a:extLst>
              </a:blip>
              <a:srcRect l="1325" t="2493" r="1" b="1"/>
              <a:stretch/>
            </p:blipFill>
            <p:spPr>
              <a:xfrm>
                <a:off x="1741304" y="5712161"/>
                <a:ext cx="719248" cy="280493"/>
              </a:xfrm>
              <a:prstGeom prst="rect">
                <a:avLst/>
              </a:prstGeom>
            </p:spPr>
          </p:pic>
          <p:sp>
            <p:nvSpPr>
              <p:cNvPr id="120" name="TextBox 119">
                <a:extLst>
                  <a:ext uri="{FF2B5EF4-FFF2-40B4-BE49-F238E27FC236}">
                    <a16:creationId xmlns:a16="http://schemas.microsoft.com/office/drawing/2014/main" id="{32731AB4-0B9F-02B3-0959-204C402D22E6}"/>
                  </a:ext>
                </a:extLst>
              </p:cNvPr>
              <p:cNvSpPr txBox="1"/>
              <p:nvPr/>
            </p:nvSpPr>
            <p:spPr>
              <a:xfrm>
                <a:off x="1509471" y="6000407"/>
                <a:ext cx="1146734" cy="298302"/>
              </a:xfrm>
              <a:prstGeom prst="rect">
                <a:avLst/>
              </a:prstGeom>
              <a:noFill/>
            </p:spPr>
            <p:txBody>
              <a:bodyPr wrap="square" rtlCol="0">
                <a:spAutoFit/>
              </a:bodyPr>
              <a:lstStyle/>
              <a:p>
                <a:pPr algn="ctr" defTabSz="646618"/>
                <a:r>
                  <a:rPr lang="en-GB" sz="1131" dirty="0">
                    <a:solidFill>
                      <a:prstClr val="black"/>
                    </a:solidFill>
                    <a:latin typeface="Arial" panose="020B0604020202020204" pitchFamily="34" charset="0"/>
                    <a:cs typeface="Arial" panose="020B0604020202020204" pitchFamily="34" charset="0"/>
                  </a:rPr>
                  <a:t>Sea </a:t>
                </a:r>
              </a:p>
              <a:p>
                <a:pPr algn="ctr" defTabSz="646618"/>
                <a:r>
                  <a:rPr lang="en-GB" sz="1131" dirty="0">
                    <a:solidFill>
                      <a:prstClr val="black"/>
                    </a:solidFill>
                    <a:latin typeface="Arial" panose="020B0604020202020204" pitchFamily="34" charset="0"/>
                    <a:cs typeface="Arial" panose="020B0604020202020204" pitchFamily="34" charset="0"/>
                  </a:rPr>
                  <a:t>cucumbers</a:t>
                </a:r>
                <a:endParaRPr lang="en-AU" sz="1131" dirty="0">
                  <a:solidFill>
                    <a:prstClr val="black"/>
                  </a:solidFill>
                  <a:latin typeface="Arial" panose="020B0604020202020204" pitchFamily="34" charset="0"/>
                  <a:cs typeface="Arial" panose="020B0604020202020204" pitchFamily="34" charset="0"/>
                </a:endParaRPr>
              </a:p>
            </p:txBody>
          </p:sp>
        </p:grpSp>
        <p:grpSp>
          <p:nvGrpSpPr>
            <p:cNvPr id="86" name="Group 85">
              <a:extLst>
                <a:ext uri="{FF2B5EF4-FFF2-40B4-BE49-F238E27FC236}">
                  <a16:creationId xmlns:a16="http://schemas.microsoft.com/office/drawing/2014/main" id="{D4034E4B-C7C4-8057-4DE3-83F9220B2060}"/>
                </a:ext>
              </a:extLst>
            </p:cNvPr>
            <p:cNvGrpSpPr/>
            <p:nvPr/>
          </p:nvGrpSpPr>
          <p:grpSpPr>
            <a:xfrm>
              <a:off x="2451354" y="5467802"/>
              <a:ext cx="850123" cy="837686"/>
              <a:chOff x="2451354" y="5467802"/>
              <a:chExt cx="850123" cy="837686"/>
            </a:xfrm>
          </p:grpSpPr>
          <p:pic>
            <p:nvPicPr>
              <p:cNvPr id="116" name="Picture 115">
                <a:extLst>
                  <a:ext uri="{FF2B5EF4-FFF2-40B4-BE49-F238E27FC236}">
                    <a16:creationId xmlns:a16="http://schemas.microsoft.com/office/drawing/2014/main" id="{EFF8F0FE-B387-AF59-8818-C600DC669382}"/>
                  </a:ext>
                </a:extLst>
              </p:cNvPr>
              <p:cNvPicPr>
                <a:picLocks noChangeAspect="1"/>
              </p:cNvPicPr>
              <p:nvPr/>
            </p:nvPicPr>
            <p:blipFill>
              <a:blip r:embed="rId7">
                <a:extLst>
                  <a:ext uri="{28A0092B-C50C-407E-A947-70E740481C1C}">
                    <a14:useLocalDpi xmlns:a14="http://schemas.microsoft.com/office/drawing/2010/main" val="0"/>
                  </a:ext>
                </a:extLst>
              </a:blip>
              <a:srcRect l="16236" t="20519" r="11118" b="3418"/>
              <a:stretch/>
            </p:blipFill>
            <p:spPr>
              <a:xfrm>
                <a:off x="2592621" y="5467802"/>
                <a:ext cx="567588" cy="537691"/>
              </a:xfrm>
              <a:prstGeom prst="rect">
                <a:avLst/>
              </a:prstGeom>
            </p:spPr>
          </p:pic>
          <p:sp>
            <p:nvSpPr>
              <p:cNvPr id="118" name="TextBox 117">
                <a:extLst>
                  <a:ext uri="{FF2B5EF4-FFF2-40B4-BE49-F238E27FC236}">
                    <a16:creationId xmlns:a16="http://schemas.microsoft.com/office/drawing/2014/main" id="{DAB6A8FA-49CB-A90B-A383-304015283873}"/>
                  </a:ext>
                </a:extLst>
              </p:cNvPr>
              <p:cNvSpPr txBox="1"/>
              <p:nvPr/>
            </p:nvSpPr>
            <p:spPr>
              <a:xfrm>
                <a:off x="2451354" y="6007187"/>
                <a:ext cx="850123" cy="298301"/>
              </a:xfrm>
              <a:prstGeom prst="rect">
                <a:avLst/>
              </a:prstGeom>
              <a:noFill/>
            </p:spPr>
            <p:txBody>
              <a:bodyPr wrap="square" rtlCol="0">
                <a:spAutoFit/>
              </a:bodyPr>
              <a:lstStyle/>
              <a:p>
                <a:pPr algn="ctr" defTabSz="646618"/>
                <a:r>
                  <a:rPr lang="en-GB" sz="1131" dirty="0">
                    <a:solidFill>
                      <a:prstClr val="black"/>
                    </a:solidFill>
                    <a:latin typeface="Arial" panose="020B0604020202020204" pitchFamily="34" charset="0"/>
                    <a:cs typeface="Arial" panose="020B0604020202020204" pitchFamily="34" charset="0"/>
                  </a:rPr>
                  <a:t>Algae &amp; </a:t>
                </a:r>
              </a:p>
              <a:p>
                <a:pPr algn="ctr" defTabSz="646618"/>
                <a:r>
                  <a:rPr lang="en-GB" sz="1131" dirty="0">
                    <a:solidFill>
                      <a:prstClr val="black"/>
                    </a:solidFill>
                    <a:latin typeface="Arial" panose="020B0604020202020204" pitchFamily="34" charset="0"/>
                    <a:cs typeface="Arial" panose="020B0604020202020204" pitchFamily="34" charset="0"/>
                  </a:rPr>
                  <a:t>Seagrass</a:t>
                </a:r>
                <a:endParaRPr lang="en-AU" sz="1131" dirty="0">
                  <a:solidFill>
                    <a:prstClr val="black"/>
                  </a:solidFill>
                  <a:latin typeface="Arial" panose="020B0604020202020204" pitchFamily="34" charset="0"/>
                  <a:cs typeface="Arial" panose="020B0604020202020204" pitchFamily="34" charset="0"/>
                </a:endParaRPr>
              </a:p>
            </p:txBody>
          </p:sp>
        </p:grpSp>
        <p:grpSp>
          <p:nvGrpSpPr>
            <p:cNvPr id="87" name="Group 86">
              <a:extLst>
                <a:ext uri="{FF2B5EF4-FFF2-40B4-BE49-F238E27FC236}">
                  <a16:creationId xmlns:a16="http://schemas.microsoft.com/office/drawing/2014/main" id="{64009444-6C62-944B-E67D-93A76BBD338E}"/>
                </a:ext>
              </a:extLst>
            </p:cNvPr>
            <p:cNvGrpSpPr/>
            <p:nvPr/>
          </p:nvGrpSpPr>
          <p:grpSpPr>
            <a:xfrm>
              <a:off x="972277" y="4671755"/>
              <a:ext cx="677143" cy="763725"/>
              <a:chOff x="972277" y="4671755"/>
              <a:chExt cx="677143" cy="763725"/>
            </a:xfrm>
          </p:grpSpPr>
          <p:pic>
            <p:nvPicPr>
              <p:cNvPr id="114" name="Picture 113">
                <a:extLst>
                  <a:ext uri="{FF2B5EF4-FFF2-40B4-BE49-F238E27FC236}">
                    <a16:creationId xmlns:a16="http://schemas.microsoft.com/office/drawing/2014/main" id="{5B4C5679-63FB-321B-0A1C-68DC687FBEA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52748" y="4671755"/>
                <a:ext cx="495454" cy="658509"/>
              </a:xfrm>
              <a:prstGeom prst="rect">
                <a:avLst/>
              </a:prstGeom>
            </p:spPr>
          </p:pic>
          <p:sp>
            <p:nvSpPr>
              <p:cNvPr id="115" name="TextBox 114">
                <a:extLst>
                  <a:ext uri="{FF2B5EF4-FFF2-40B4-BE49-F238E27FC236}">
                    <a16:creationId xmlns:a16="http://schemas.microsoft.com/office/drawing/2014/main" id="{F25779D5-A237-CBCC-FB51-20133186F957}"/>
                  </a:ext>
                </a:extLst>
              </p:cNvPr>
              <p:cNvSpPr txBox="1"/>
              <p:nvPr/>
            </p:nvSpPr>
            <p:spPr>
              <a:xfrm>
                <a:off x="972277" y="5255057"/>
                <a:ext cx="677143" cy="180423"/>
              </a:xfrm>
              <a:prstGeom prst="rect">
                <a:avLst/>
              </a:prstGeom>
              <a:noFill/>
            </p:spPr>
            <p:txBody>
              <a:bodyPr wrap="square" rtlCol="0">
                <a:spAutoFit/>
              </a:bodyPr>
              <a:lstStyle/>
              <a:p>
                <a:pPr algn="ctr" defTabSz="646618"/>
                <a:r>
                  <a:rPr lang="en-GB" sz="1131" dirty="0">
                    <a:solidFill>
                      <a:prstClr val="black"/>
                    </a:solidFill>
                    <a:latin typeface="Arial" panose="020B0604020202020204" pitchFamily="34" charset="0"/>
                    <a:cs typeface="Arial" panose="020B0604020202020204" pitchFamily="34" charset="0"/>
                  </a:rPr>
                  <a:t>Jellyfish</a:t>
                </a:r>
                <a:endParaRPr lang="en-AU" sz="1131" dirty="0">
                  <a:solidFill>
                    <a:prstClr val="black"/>
                  </a:solidFill>
                  <a:latin typeface="Arial" panose="020B0604020202020204" pitchFamily="34" charset="0"/>
                  <a:cs typeface="Arial" panose="020B0604020202020204" pitchFamily="34" charset="0"/>
                </a:endParaRPr>
              </a:p>
            </p:txBody>
          </p:sp>
        </p:grpSp>
        <p:grpSp>
          <p:nvGrpSpPr>
            <p:cNvPr id="88" name="Group 87">
              <a:extLst>
                <a:ext uri="{FF2B5EF4-FFF2-40B4-BE49-F238E27FC236}">
                  <a16:creationId xmlns:a16="http://schemas.microsoft.com/office/drawing/2014/main" id="{36E71275-678D-5C84-C0C9-782701587C74}"/>
                </a:ext>
              </a:extLst>
            </p:cNvPr>
            <p:cNvGrpSpPr/>
            <p:nvPr/>
          </p:nvGrpSpPr>
          <p:grpSpPr>
            <a:xfrm>
              <a:off x="258844" y="4799746"/>
              <a:ext cx="659297" cy="637974"/>
              <a:chOff x="380045" y="5045340"/>
              <a:chExt cx="659297" cy="637974"/>
            </a:xfrm>
          </p:grpSpPr>
          <p:sp>
            <p:nvSpPr>
              <p:cNvPr id="112" name="TextBox 111">
                <a:extLst>
                  <a:ext uri="{FF2B5EF4-FFF2-40B4-BE49-F238E27FC236}">
                    <a16:creationId xmlns:a16="http://schemas.microsoft.com/office/drawing/2014/main" id="{2F6A87E9-B1C0-ABA9-4EC6-063875D300B7}"/>
                  </a:ext>
                </a:extLst>
              </p:cNvPr>
              <p:cNvSpPr txBox="1"/>
              <p:nvPr/>
            </p:nvSpPr>
            <p:spPr>
              <a:xfrm>
                <a:off x="380045" y="5502891"/>
                <a:ext cx="659297" cy="180423"/>
              </a:xfrm>
              <a:prstGeom prst="rect">
                <a:avLst/>
              </a:prstGeom>
              <a:noFill/>
            </p:spPr>
            <p:txBody>
              <a:bodyPr wrap="square" rtlCol="0">
                <a:spAutoFit/>
              </a:bodyPr>
              <a:lstStyle/>
              <a:p>
                <a:pPr algn="ctr" defTabSz="646618"/>
                <a:r>
                  <a:rPr lang="en-GB" sz="1131" dirty="0">
                    <a:solidFill>
                      <a:prstClr val="black"/>
                    </a:solidFill>
                    <a:latin typeface="Arial" panose="020B0604020202020204" pitchFamily="34" charset="0"/>
                    <a:cs typeface="Arial" panose="020B0604020202020204" pitchFamily="34" charset="0"/>
                  </a:rPr>
                  <a:t>Sponges</a:t>
                </a:r>
                <a:endParaRPr lang="en-AU" sz="1131" dirty="0">
                  <a:solidFill>
                    <a:prstClr val="black"/>
                  </a:solidFill>
                  <a:latin typeface="Arial" panose="020B0604020202020204" pitchFamily="34" charset="0"/>
                  <a:cs typeface="Arial" panose="020B0604020202020204" pitchFamily="34" charset="0"/>
                </a:endParaRPr>
              </a:p>
            </p:txBody>
          </p:sp>
          <p:pic>
            <p:nvPicPr>
              <p:cNvPr id="113" name="Picture 112">
                <a:extLst>
                  <a:ext uri="{FF2B5EF4-FFF2-40B4-BE49-F238E27FC236}">
                    <a16:creationId xmlns:a16="http://schemas.microsoft.com/office/drawing/2014/main" id="{D93832F4-D1FB-6B66-CC64-E5DC1687F68E}"/>
                  </a:ext>
                </a:extLst>
              </p:cNvPr>
              <p:cNvPicPr>
                <a:picLocks noChangeAspect="1"/>
              </p:cNvPicPr>
              <p:nvPr/>
            </p:nvPicPr>
            <p:blipFill>
              <a:blip r:embed="rId9">
                <a:extLst>
                  <a:ext uri="{BEBA8EAE-BF5A-486C-A8C5-ECC9F3942E4B}">
                    <a14:imgProps xmlns:a14="http://schemas.microsoft.com/office/drawing/2010/main">
                      <a14:imgLayer r:embed="rId10">
                        <a14:imgEffect>
                          <a14:brightnessContrast bright="20000" contrast="-40000"/>
                        </a14:imgEffect>
                      </a14:imgLayer>
                    </a14:imgProps>
                  </a:ext>
                </a:extLst>
              </a:blip>
              <a:stretch>
                <a:fillRect/>
              </a:stretch>
            </p:blipFill>
            <p:spPr>
              <a:xfrm>
                <a:off x="470410" y="5045340"/>
                <a:ext cx="478448" cy="444732"/>
              </a:xfrm>
              <a:prstGeom prst="rect">
                <a:avLst/>
              </a:prstGeom>
            </p:spPr>
          </p:pic>
        </p:grpSp>
        <p:grpSp>
          <p:nvGrpSpPr>
            <p:cNvPr id="99" name="Group 98">
              <a:extLst>
                <a:ext uri="{FF2B5EF4-FFF2-40B4-BE49-F238E27FC236}">
                  <a16:creationId xmlns:a16="http://schemas.microsoft.com/office/drawing/2014/main" id="{DDF9CDCC-28A2-9A25-2E16-D4562B5AAE03}"/>
                </a:ext>
              </a:extLst>
            </p:cNvPr>
            <p:cNvGrpSpPr/>
            <p:nvPr/>
          </p:nvGrpSpPr>
          <p:grpSpPr>
            <a:xfrm>
              <a:off x="1661211" y="4782114"/>
              <a:ext cx="881109" cy="653366"/>
              <a:chOff x="1661211" y="4782114"/>
              <a:chExt cx="881109" cy="653366"/>
            </a:xfrm>
          </p:grpSpPr>
          <p:sp>
            <p:nvSpPr>
              <p:cNvPr id="110" name="TextBox 109">
                <a:extLst>
                  <a:ext uri="{FF2B5EF4-FFF2-40B4-BE49-F238E27FC236}">
                    <a16:creationId xmlns:a16="http://schemas.microsoft.com/office/drawing/2014/main" id="{FD8B3C66-A5AC-A4B3-3F54-F80F3AE3C200}"/>
                  </a:ext>
                </a:extLst>
              </p:cNvPr>
              <p:cNvSpPr txBox="1"/>
              <p:nvPr/>
            </p:nvSpPr>
            <p:spPr>
              <a:xfrm>
                <a:off x="1661211" y="5255057"/>
                <a:ext cx="881109" cy="180423"/>
              </a:xfrm>
              <a:prstGeom prst="rect">
                <a:avLst/>
              </a:prstGeom>
              <a:noFill/>
            </p:spPr>
            <p:txBody>
              <a:bodyPr wrap="square" rtlCol="0">
                <a:spAutoFit/>
              </a:bodyPr>
              <a:lstStyle/>
              <a:p>
                <a:pPr algn="ctr" defTabSz="646618"/>
                <a:r>
                  <a:rPr lang="en-GB" sz="1131" dirty="0">
                    <a:solidFill>
                      <a:prstClr val="black"/>
                    </a:solidFill>
                    <a:latin typeface="Arial" panose="020B0604020202020204" pitchFamily="34" charset="0"/>
                    <a:cs typeface="Arial" panose="020B0604020202020204" pitchFamily="34" charset="0"/>
                  </a:rPr>
                  <a:t>Crustaceans</a:t>
                </a:r>
                <a:endParaRPr lang="en-AU" sz="1131" dirty="0">
                  <a:solidFill>
                    <a:prstClr val="black"/>
                  </a:solidFill>
                  <a:latin typeface="Arial" panose="020B0604020202020204" pitchFamily="34" charset="0"/>
                  <a:cs typeface="Arial" panose="020B0604020202020204" pitchFamily="34" charset="0"/>
                </a:endParaRPr>
              </a:p>
            </p:txBody>
          </p:sp>
          <p:pic>
            <p:nvPicPr>
              <p:cNvPr id="111" name="Picture 110" descr="A black and white drawing of a crab&#10;&#10;AI-generated content may be incorrect.">
                <a:extLst>
                  <a:ext uri="{FF2B5EF4-FFF2-40B4-BE49-F238E27FC236}">
                    <a16:creationId xmlns:a16="http://schemas.microsoft.com/office/drawing/2014/main" id="{8419AC92-40A2-4486-1522-7D734F28B93A}"/>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692246" y="4782114"/>
                <a:ext cx="786152" cy="521732"/>
              </a:xfrm>
              <a:prstGeom prst="rect">
                <a:avLst/>
              </a:prstGeom>
            </p:spPr>
          </p:pic>
        </p:grpSp>
        <p:grpSp>
          <p:nvGrpSpPr>
            <p:cNvPr id="100" name="Group 99">
              <a:extLst>
                <a:ext uri="{FF2B5EF4-FFF2-40B4-BE49-F238E27FC236}">
                  <a16:creationId xmlns:a16="http://schemas.microsoft.com/office/drawing/2014/main" id="{B7640CC3-DFA8-264D-766F-D2E06FBFDB25}"/>
                </a:ext>
              </a:extLst>
            </p:cNvPr>
            <p:cNvGrpSpPr/>
            <p:nvPr/>
          </p:nvGrpSpPr>
          <p:grpSpPr>
            <a:xfrm>
              <a:off x="124556" y="5530403"/>
              <a:ext cx="850123" cy="750740"/>
              <a:chOff x="124556" y="5530403"/>
              <a:chExt cx="850123" cy="750740"/>
            </a:xfrm>
          </p:grpSpPr>
          <p:sp>
            <p:nvSpPr>
              <p:cNvPr id="108" name="TextBox 107">
                <a:extLst>
                  <a:ext uri="{FF2B5EF4-FFF2-40B4-BE49-F238E27FC236}">
                    <a16:creationId xmlns:a16="http://schemas.microsoft.com/office/drawing/2014/main" id="{C18E944B-C971-9E97-873F-C675A2B16693}"/>
                  </a:ext>
                </a:extLst>
              </p:cNvPr>
              <p:cNvSpPr txBox="1"/>
              <p:nvPr/>
            </p:nvSpPr>
            <p:spPr>
              <a:xfrm>
                <a:off x="124556" y="6100720"/>
                <a:ext cx="850123" cy="180423"/>
              </a:xfrm>
              <a:prstGeom prst="rect">
                <a:avLst/>
              </a:prstGeom>
              <a:noFill/>
            </p:spPr>
            <p:txBody>
              <a:bodyPr wrap="square" rtlCol="0">
                <a:spAutoFit/>
              </a:bodyPr>
              <a:lstStyle/>
              <a:p>
                <a:pPr algn="ctr" defTabSz="646618"/>
                <a:r>
                  <a:rPr lang="en-GB" sz="1131" dirty="0">
                    <a:solidFill>
                      <a:prstClr val="black"/>
                    </a:solidFill>
                    <a:latin typeface="Arial" panose="020B0604020202020204" pitchFamily="34" charset="0"/>
                    <a:cs typeface="Arial" panose="020B0604020202020204" pitchFamily="34" charset="0"/>
                  </a:rPr>
                  <a:t>Sea urchins</a:t>
                </a:r>
                <a:endParaRPr lang="en-AU" sz="1131" dirty="0">
                  <a:solidFill>
                    <a:prstClr val="black"/>
                  </a:solidFill>
                  <a:latin typeface="Arial" panose="020B0604020202020204" pitchFamily="34" charset="0"/>
                  <a:cs typeface="Arial" panose="020B0604020202020204" pitchFamily="34" charset="0"/>
                </a:endParaRPr>
              </a:p>
            </p:txBody>
          </p:sp>
          <p:pic>
            <p:nvPicPr>
              <p:cNvPr id="109" name="Picture 108" descr="A black and white drawing of a sea urchin&#10;&#10;AI-generated content may be incorrect.">
                <a:extLst>
                  <a:ext uri="{FF2B5EF4-FFF2-40B4-BE49-F238E27FC236}">
                    <a16:creationId xmlns:a16="http://schemas.microsoft.com/office/drawing/2014/main" id="{E0862168-CEDE-D3DB-DF8A-40AE01D52964}"/>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22014" y="5530403"/>
                <a:ext cx="628856" cy="634718"/>
              </a:xfrm>
              <a:prstGeom prst="rect">
                <a:avLst/>
              </a:prstGeom>
            </p:spPr>
          </p:pic>
        </p:grpSp>
        <p:grpSp>
          <p:nvGrpSpPr>
            <p:cNvPr id="101" name="Group 100">
              <a:extLst>
                <a:ext uri="{FF2B5EF4-FFF2-40B4-BE49-F238E27FC236}">
                  <a16:creationId xmlns:a16="http://schemas.microsoft.com/office/drawing/2014/main" id="{21AD1EC4-1A8D-7811-DC73-E2313D33AC6C}"/>
                </a:ext>
              </a:extLst>
            </p:cNvPr>
            <p:cNvGrpSpPr/>
            <p:nvPr/>
          </p:nvGrpSpPr>
          <p:grpSpPr>
            <a:xfrm>
              <a:off x="905924" y="5538227"/>
              <a:ext cx="850123" cy="742916"/>
              <a:chOff x="905924" y="5538227"/>
              <a:chExt cx="850123" cy="742916"/>
            </a:xfrm>
          </p:grpSpPr>
          <p:sp>
            <p:nvSpPr>
              <p:cNvPr id="106" name="TextBox 105">
                <a:extLst>
                  <a:ext uri="{FF2B5EF4-FFF2-40B4-BE49-F238E27FC236}">
                    <a16:creationId xmlns:a16="http://schemas.microsoft.com/office/drawing/2014/main" id="{6B0C882C-24E1-4674-B14F-7746DC128F82}"/>
                  </a:ext>
                </a:extLst>
              </p:cNvPr>
              <p:cNvSpPr txBox="1"/>
              <p:nvPr/>
            </p:nvSpPr>
            <p:spPr>
              <a:xfrm>
                <a:off x="905924" y="6100720"/>
                <a:ext cx="850123" cy="180423"/>
              </a:xfrm>
              <a:prstGeom prst="rect">
                <a:avLst/>
              </a:prstGeom>
              <a:noFill/>
            </p:spPr>
            <p:txBody>
              <a:bodyPr wrap="square" rtlCol="0">
                <a:spAutoFit/>
              </a:bodyPr>
              <a:lstStyle/>
              <a:p>
                <a:pPr algn="ctr" defTabSz="646618"/>
                <a:r>
                  <a:rPr lang="en-GB" sz="1131" dirty="0">
                    <a:solidFill>
                      <a:prstClr val="black"/>
                    </a:solidFill>
                    <a:latin typeface="Arial" panose="020B0604020202020204" pitchFamily="34" charset="0"/>
                    <a:cs typeface="Arial" panose="020B0604020202020204" pitchFamily="34" charset="0"/>
                  </a:rPr>
                  <a:t>Soft corals</a:t>
                </a:r>
                <a:endParaRPr lang="en-AU" sz="1131" dirty="0">
                  <a:solidFill>
                    <a:prstClr val="black"/>
                  </a:solidFill>
                  <a:latin typeface="Arial" panose="020B0604020202020204" pitchFamily="34" charset="0"/>
                  <a:cs typeface="Arial" panose="020B0604020202020204" pitchFamily="34" charset="0"/>
                </a:endParaRPr>
              </a:p>
            </p:txBody>
          </p:sp>
          <p:pic>
            <p:nvPicPr>
              <p:cNvPr id="107" name="Picture 106" descr="A black and white silhouette of a plant&#10;&#10;AI-generated content may be incorrect.">
                <a:extLst>
                  <a:ext uri="{FF2B5EF4-FFF2-40B4-BE49-F238E27FC236}">
                    <a16:creationId xmlns:a16="http://schemas.microsoft.com/office/drawing/2014/main" id="{7B8B9167-FF77-11FE-B90F-1A1264EEF10C}"/>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66560" y="5538227"/>
                <a:ext cx="694651" cy="585754"/>
              </a:xfrm>
              <a:prstGeom prst="rect">
                <a:avLst/>
              </a:prstGeom>
            </p:spPr>
          </p:pic>
        </p:grpSp>
        <p:grpSp>
          <p:nvGrpSpPr>
            <p:cNvPr id="102" name="Group 101">
              <a:extLst>
                <a:ext uri="{FF2B5EF4-FFF2-40B4-BE49-F238E27FC236}">
                  <a16:creationId xmlns:a16="http://schemas.microsoft.com/office/drawing/2014/main" id="{664E7241-201C-DBBE-06AD-805E5B9C6494}"/>
                </a:ext>
              </a:extLst>
            </p:cNvPr>
            <p:cNvGrpSpPr/>
            <p:nvPr/>
          </p:nvGrpSpPr>
          <p:grpSpPr>
            <a:xfrm>
              <a:off x="2529118" y="4915248"/>
              <a:ext cx="672377" cy="520232"/>
              <a:chOff x="2529118" y="4915248"/>
              <a:chExt cx="672377" cy="520232"/>
            </a:xfrm>
          </p:grpSpPr>
          <p:sp>
            <p:nvSpPr>
              <p:cNvPr id="103" name="TextBox 102">
                <a:extLst>
                  <a:ext uri="{FF2B5EF4-FFF2-40B4-BE49-F238E27FC236}">
                    <a16:creationId xmlns:a16="http://schemas.microsoft.com/office/drawing/2014/main" id="{101C2E30-1611-77BA-5638-5CDDD4FA87B0}"/>
                  </a:ext>
                </a:extLst>
              </p:cNvPr>
              <p:cNvSpPr txBox="1"/>
              <p:nvPr/>
            </p:nvSpPr>
            <p:spPr>
              <a:xfrm>
                <a:off x="2544865" y="5255057"/>
                <a:ext cx="656630" cy="180423"/>
              </a:xfrm>
              <a:prstGeom prst="rect">
                <a:avLst/>
              </a:prstGeom>
              <a:noFill/>
            </p:spPr>
            <p:txBody>
              <a:bodyPr wrap="square" rtlCol="0">
                <a:spAutoFit/>
              </a:bodyPr>
              <a:lstStyle/>
              <a:p>
                <a:pPr algn="ctr" defTabSz="646618"/>
                <a:r>
                  <a:rPr lang="en-GB" sz="1131" dirty="0">
                    <a:solidFill>
                      <a:prstClr val="black"/>
                    </a:solidFill>
                    <a:latin typeface="Arial" panose="020B0604020202020204" pitchFamily="34" charset="0"/>
                    <a:cs typeface="Arial" panose="020B0604020202020204" pitchFamily="34" charset="0"/>
                  </a:rPr>
                  <a:t>Molluscs</a:t>
                </a:r>
                <a:endParaRPr lang="en-AU" sz="1131" dirty="0">
                  <a:solidFill>
                    <a:prstClr val="black"/>
                  </a:solidFill>
                  <a:latin typeface="Arial" panose="020B0604020202020204" pitchFamily="34" charset="0"/>
                  <a:cs typeface="Arial" panose="020B0604020202020204" pitchFamily="34" charset="0"/>
                </a:endParaRPr>
              </a:p>
            </p:txBody>
          </p:sp>
          <p:pic>
            <p:nvPicPr>
              <p:cNvPr id="104" name="Picture 103">
                <a:extLst>
                  <a:ext uri="{FF2B5EF4-FFF2-40B4-BE49-F238E27FC236}">
                    <a16:creationId xmlns:a16="http://schemas.microsoft.com/office/drawing/2014/main" id="{C58B6D89-BC50-E78D-CED5-107226459782}"/>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529118" y="4915248"/>
                <a:ext cx="611041" cy="319930"/>
              </a:xfrm>
              <a:prstGeom prst="rect">
                <a:avLst/>
              </a:prstGeom>
            </p:spPr>
          </p:pic>
        </p:grpSp>
      </p:grpSp>
      <p:pic>
        <p:nvPicPr>
          <p:cNvPr id="30" name="Picture 29" descr="A logo with text overlay&#10;&#10;AI-generated content may be incorrect.">
            <a:extLst>
              <a:ext uri="{FF2B5EF4-FFF2-40B4-BE49-F238E27FC236}">
                <a16:creationId xmlns:a16="http://schemas.microsoft.com/office/drawing/2014/main" id="{C7EDDC71-D8FE-7A11-870B-F19D3A956118}"/>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411222" y="419410"/>
            <a:ext cx="4053794" cy="846051"/>
          </a:xfrm>
          <a:prstGeom prst="rect">
            <a:avLst/>
          </a:prstGeom>
        </p:spPr>
      </p:pic>
      <p:sp>
        <p:nvSpPr>
          <p:cNvPr id="36" name="TextBox 35">
            <a:extLst>
              <a:ext uri="{FF2B5EF4-FFF2-40B4-BE49-F238E27FC236}">
                <a16:creationId xmlns:a16="http://schemas.microsoft.com/office/drawing/2014/main" id="{19734358-9053-B853-5B4C-1AF5E7245D22}"/>
              </a:ext>
            </a:extLst>
          </p:cNvPr>
          <p:cNvSpPr txBox="1"/>
          <p:nvPr/>
        </p:nvSpPr>
        <p:spPr>
          <a:xfrm>
            <a:off x="7217510" y="482752"/>
            <a:ext cx="6865442" cy="684587"/>
          </a:xfrm>
          <a:prstGeom prst="rect">
            <a:avLst/>
          </a:prstGeom>
          <a:noFill/>
        </p:spPr>
        <p:txBody>
          <a:bodyPr wrap="square" lIns="129326" tIns="64663" rIns="129326" bIns="64663" rtlCol="0" anchor="t">
            <a:spAutoFit/>
          </a:bodyPr>
          <a:lstStyle/>
          <a:p>
            <a:pPr defTabSz="646618"/>
            <a:r>
              <a:rPr lang="en-GB" sz="3600" b="1" dirty="0">
                <a:solidFill>
                  <a:srgbClr val="008EA0"/>
                </a:solidFill>
                <a:latin typeface="Arial"/>
                <a:cs typeface="Arial"/>
              </a:rPr>
              <a:t>Turtle Investigation Activity </a:t>
            </a:r>
          </a:p>
        </p:txBody>
      </p:sp>
    </p:spTree>
    <p:extLst>
      <p:ext uri="{BB962C8B-B14F-4D97-AF65-F5344CB8AC3E}">
        <p14:creationId xmlns:p14="http://schemas.microsoft.com/office/powerpoint/2010/main" val="9536335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17561A-E8AC-BE4E-3A64-8AA77F0FFCF1}"/>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C5028B10-67E4-7AA9-DD49-7700A08A6EBC}"/>
              </a:ext>
            </a:extLst>
          </p:cNvPr>
          <p:cNvSpPr>
            <a:spLocks noGrp="1"/>
          </p:cNvSpPr>
          <p:nvPr>
            <p:ph type="body" sz="quarter" idx="15"/>
          </p:nvPr>
        </p:nvSpPr>
        <p:spPr>
          <a:xfrm>
            <a:off x="176541" y="459091"/>
            <a:ext cx="6652615" cy="861874"/>
          </a:xfrm>
        </p:spPr>
        <p:txBody>
          <a:bodyPr>
            <a:normAutofit/>
          </a:bodyPr>
          <a:lstStyle/>
          <a:p>
            <a:r>
              <a:rPr lang="en-GB" sz="4800" b="1" dirty="0">
                <a:solidFill>
                  <a:srgbClr val="00A4B8"/>
                </a:solidFill>
                <a:latin typeface="Arial" panose="020B0604020202020204" pitchFamily="34" charset="0"/>
              </a:rPr>
              <a:t>LEARNING INTENT:</a:t>
            </a:r>
          </a:p>
          <a:p>
            <a:endParaRPr lang="en-GB" sz="2800" dirty="0">
              <a:latin typeface="+mj-lt"/>
            </a:endParaRPr>
          </a:p>
        </p:txBody>
      </p:sp>
      <p:sp>
        <p:nvSpPr>
          <p:cNvPr id="2" name="Footer Placeholder 1">
            <a:extLst>
              <a:ext uri="{FF2B5EF4-FFF2-40B4-BE49-F238E27FC236}">
                <a16:creationId xmlns:a16="http://schemas.microsoft.com/office/drawing/2014/main" id="{4EC1AD2C-9B29-6B5F-6F37-DC6E6980D625}"/>
              </a:ext>
            </a:extLst>
          </p:cNvPr>
          <p:cNvSpPr>
            <a:spLocks noGrp="1"/>
          </p:cNvSpPr>
          <p:nvPr>
            <p:ph type="ftr" sz="quarter" idx="3"/>
          </p:nvPr>
        </p:nvSpPr>
        <p:spPr>
          <a:xfrm>
            <a:off x="5539054" y="9909727"/>
            <a:ext cx="7929030" cy="276999"/>
          </a:xfrm>
        </p:spPr>
        <p:txBody>
          <a:bodyPr wrap="none">
            <a:spAutoFit/>
          </a:bodyPr>
          <a:lstStyle/>
          <a:p>
            <a:r>
              <a:rPr lang="en-GB" dirty="0">
                <a:solidFill>
                  <a:srgbClr val="00A3B8"/>
                </a:solidFill>
              </a:rPr>
              <a:t>REEFED.EDU.AU                 CARE – LEARN – ACT – SHARE = STEWARDS                                                                                  </a:t>
            </a:r>
            <a:endParaRPr lang="en-AU" dirty="0">
              <a:solidFill>
                <a:srgbClr val="00A3B8"/>
              </a:solidFill>
            </a:endParaRPr>
          </a:p>
        </p:txBody>
      </p:sp>
      <p:pic>
        <p:nvPicPr>
          <p:cNvPr id="13" name="Picture 12">
            <a:extLst>
              <a:ext uri="{FF2B5EF4-FFF2-40B4-BE49-F238E27FC236}">
                <a16:creationId xmlns:a16="http://schemas.microsoft.com/office/drawing/2014/main" id="{65333004-0B38-1086-BEAA-016603687D60}"/>
              </a:ext>
            </a:extLst>
          </p:cNvPr>
          <p:cNvPicPr>
            <a:picLocks noChangeAspect="1"/>
          </p:cNvPicPr>
          <p:nvPr/>
        </p:nvPicPr>
        <p:blipFill>
          <a:blip r:embed="rId3"/>
          <a:stretch>
            <a:fillRect/>
          </a:stretch>
        </p:blipFill>
        <p:spPr>
          <a:xfrm>
            <a:off x="527615" y="2065503"/>
            <a:ext cx="5134155" cy="7527125"/>
          </a:xfrm>
          <a:prstGeom prst="rect">
            <a:avLst/>
          </a:prstGeom>
          <a:ln w="34925">
            <a:solidFill>
              <a:srgbClr val="414042"/>
            </a:solidFill>
          </a:ln>
        </p:spPr>
      </p:pic>
      <p:pic>
        <p:nvPicPr>
          <p:cNvPr id="19" name="Picture 18">
            <a:extLst>
              <a:ext uri="{FF2B5EF4-FFF2-40B4-BE49-F238E27FC236}">
                <a16:creationId xmlns:a16="http://schemas.microsoft.com/office/drawing/2014/main" id="{8FE86420-60C1-F45C-BB9E-191FDF971146}"/>
              </a:ext>
            </a:extLst>
          </p:cNvPr>
          <p:cNvPicPr>
            <a:picLocks noChangeAspect="1"/>
          </p:cNvPicPr>
          <p:nvPr/>
        </p:nvPicPr>
        <p:blipFill>
          <a:blip r:embed="rId4"/>
          <a:stretch>
            <a:fillRect/>
          </a:stretch>
        </p:blipFill>
        <p:spPr>
          <a:xfrm>
            <a:off x="13343730" y="1696756"/>
            <a:ext cx="5359314" cy="8054421"/>
          </a:xfrm>
          <a:prstGeom prst="rect">
            <a:avLst/>
          </a:prstGeom>
        </p:spPr>
      </p:pic>
      <p:sp>
        <p:nvSpPr>
          <p:cNvPr id="21" name="TextBox 20">
            <a:extLst>
              <a:ext uri="{FF2B5EF4-FFF2-40B4-BE49-F238E27FC236}">
                <a16:creationId xmlns:a16="http://schemas.microsoft.com/office/drawing/2014/main" id="{A6DC998B-BDC0-2DBC-7D83-F82D223292ED}"/>
              </a:ext>
            </a:extLst>
          </p:cNvPr>
          <p:cNvSpPr txBox="1"/>
          <p:nvPr/>
        </p:nvSpPr>
        <p:spPr>
          <a:xfrm>
            <a:off x="5951753" y="1991235"/>
            <a:ext cx="7393617" cy="830997"/>
          </a:xfrm>
          <a:prstGeom prst="rect">
            <a:avLst/>
          </a:prstGeom>
          <a:noFill/>
        </p:spPr>
        <p:txBody>
          <a:bodyPr wrap="square" rtlCol="0">
            <a:spAutoFit/>
          </a:bodyPr>
          <a:lstStyle/>
          <a:p>
            <a:r>
              <a:rPr lang="en-GB" sz="4800" b="1" dirty="0">
                <a:solidFill>
                  <a:srgbClr val="00A4B8"/>
                </a:solidFill>
                <a:latin typeface="Arial" panose="020B0604020202020204" pitchFamily="34" charset="0"/>
              </a:rPr>
              <a:t>SUCCESS CRITERIA:</a:t>
            </a:r>
            <a:endParaRPr lang="en-AU" sz="4800" dirty="0"/>
          </a:p>
        </p:txBody>
      </p:sp>
      <p:sp>
        <p:nvSpPr>
          <p:cNvPr id="9" name="TextBox 8">
            <a:extLst>
              <a:ext uri="{FF2B5EF4-FFF2-40B4-BE49-F238E27FC236}">
                <a16:creationId xmlns:a16="http://schemas.microsoft.com/office/drawing/2014/main" id="{E7BF276E-2647-A899-AA14-80A36D0239BC}"/>
              </a:ext>
            </a:extLst>
          </p:cNvPr>
          <p:cNvSpPr txBox="1"/>
          <p:nvPr/>
        </p:nvSpPr>
        <p:spPr>
          <a:xfrm>
            <a:off x="6120410" y="382609"/>
            <a:ext cx="12111932"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dirty="0">
                <a:latin typeface="Arial" panose="020B0604020202020204" pitchFamily="34" charset="0"/>
                <a:ea typeface="Calibri"/>
                <a:cs typeface="Arial" panose="020B0604020202020204" pitchFamily="34" charset="0"/>
              </a:rPr>
              <a:t>Investigate the morphology (physical features), diets and identification of six species of Australian sea turtles.</a:t>
            </a:r>
          </a:p>
        </p:txBody>
      </p:sp>
      <p:sp>
        <p:nvSpPr>
          <p:cNvPr id="7" name="TextBox 6">
            <a:extLst>
              <a:ext uri="{FF2B5EF4-FFF2-40B4-BE49-F238E27FC236}">
                <a16:creationId xmlns:a16="http://schemas.microsoft.com/office/drawing/2014/main" id="{CD8FDEB3-313E-F1E0-6474-3CC8FCD65E36}"/>
              </a:ext>
            </a:extLst>
          </p:cNvPr>
          <p:cNvSpPr txBox="1"/>
          <p:nvPr/>
        </p:nvSpPr>
        <p:spPr>
          <a:xfrm>
            <a:off x="5951753" y="3112389"/>
            <a:ext cx="4253449" cy="646331"/>
          </a:xfrm>
          <a:prstGeom prst="rect">
            <a:avLst/>
          </a:prstGeom>
          <a:noFill/>
        </p:spPr>
        <p:txBody>
          <a:bodyPr wrap="square" rtlCol="0">
            <a:spAutoFit/>
          </a:bodyPr>
          <a:lstStyle/>
          <a:p>
            <a:r>
              <a:rPr lang="en-GB" sz="3600" dirty="0">
                <a:latin typeface="Arial" panose="020B0604020202020204" pitchFamily="34" charset="0"/>
                <a:cs typeface="Arial" panose="020B0604020202020204" pitchFamily="34" charset="0"/>
              </a:rPr>
              <a:t>For each turtle: </a:t>
            </a:r>
            <a:endParaRPr lang="en-AU" sz="3600"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A20BB20C-F34A-B683-D98F-7D86D07C15DB}"/>
              </a:ext>
            </a:extLst>
          </p:cNvPr>
          <p:cNvSpPr txBox="1"/>
          <p:nvPr/>
        </p:nvSpPr>
        <p:spPr>
          <a:xfrm>
            <a:off x="6049972" y="5494883"/>
            <a:ext cx="7195539" cy="696024"/>
          </a:xfrm>
          <a:prstGeom prst="rect">
            <a:avLst/>
          </a:prstGeom>
          <a:noFill/>
          <a:ln>
            <a:solidFill>
              <a:srgbClr val="000000"/>
            </a:solidFill>
          </a:ln>
        </p:spPr>
        <p:txBody>
          <a:bodyPr wrap="square" lIns="91440" tIns="45720" rIns="91440" bIns="45720" anchor="t">
            <a:spAutoFit/>
          </a:bodyPr>
          <a:lstStyle/>
          <a:p>
            <a:pPr>
              <a:lnSpc>
                <a:spcPct val="120000"/>
              </a:lnSpc>
              <a:spcBef>
                <a:spcPts val="1800"/>
              </a:spcBef>
            </a:pPr>
            <a:r>
              <a:rPr lang="en-AU" sz="3600" kern="100" dirty="0">
                <a:solidFill>
                  <a:srgbClr val="414042"/>
                </a:solidFill>
                <a:latin typeface="Arial"/>
                <a:ea typeface="Arial" panose="020B0604020202020204" pitchFamily="34" charset="0"/>
                <a:cs typeface="Arial"/>
              </a:rPr>
              <a:t>2. Measure carapace (shell) in cm</a:t>
            </a:r>
            <a:r>
              <a:rPr lang="en-AU" sz="3600" b="1" kern="100" dirty="0">
                <a:solidFill>
                  <a:srgbClr val="414042"/>
                </a:solidFill>
                <a:latin typeface="Arial"/>
                <a:ea typeface="Arial" panose="020B0604020202020204" pitchFamily="34" charset="0"/>
                <a:cs typeface="Arial"/>
              </a:rPr>
              <a:t>. </a:t>
            </a:r>
          </a:p>
        </p:txBody>
      </p:sp>
      <p:sp>
        <p:nvSpPr>
          <p:cNvPr id="17" name="TextBox 16">
            <a:extLst>
              <a:ext uri="{FF2B5EF4-FFF2-40B4-BE49-F238E27FC236}">
                <a16:creationId xmlns:a16="http://schemas.microsoft.com/office/drawing/2014/main" id="{AC114952-5876-EAA2-6383-109743982C42}"/>
              </a:ext>
            </a:extLst>
          </p:cNvPr>
          <p:cNvSpPr txBox="1"/>
          <p:nvPr/>
        </p:nvSpPr>
        <p:spPr>
          <a:xfrm>
            <a:off x="6049972" y="4158557"/>
            <a:ext cx="7149597" cy="737574"/>
          </a:xfrm>
          <a:prstGeom prst="rect">
            <a:avLst/>
          </a:prstGeom>
          <a:noFill/>
          <a:ln>
            <a:solidFill>
              <a:srgbClr val="000000"/>
            </a:solidFill>
          </a:ln>
        </p:spPr>
        <p:txBody>
          <a:bodyPr wrap="square">
            <a:spAutoFit/>
          </a:bodyPr>
          <a:lstStyle/>
          <a:p>
            <a:pPr>
              <a:lnSpc>
                <a:spcPct val="130000"/>
              </a:lnSpc>
            </a:pPr>
            <a:r>
              <a:rPr lang="en-GB" sz="3600" dirty="0">
                <a:solidFill>
                  <a:srgbClr val="414042"/>
                </a:solidFill>
                <a:latin typeface="Arial" panose="020B0604020202020204" pitchFamily="34" charset="0"/>
              </a:rPr>
              <a:t>1. Identify species.</a:t>
            </a:r>
          </a:p>
        </p:txBody>
      </p:sp>
      <p:sp>
        <p:nvSpPr>
          <p:cNvPr id="5" name="TextBox 4">
            <a:extLst>
              <a:ext uri="{FF2B5EF4-FFF2-40B4-BE49-F238E27FC236}">
                <a16:creationId xmlns:a16="http://schemas.microsoft.com/office/drawing/2014/main" id="{9B5673F0-8141-33E3-A4FC-5BC3B942894C}"/>
              </a:ext>
            </a:extLst>
          </p:cNvPr>
          <p:cNvSpPr txBox="1"/>
          <p:nvPr/>
        </p:nvSpPr>
        <p:spPr>
          <a:xfrm>
            <a:off x="6049973" y="6734816"/>
            <a:ext cx="7195539" cy="696024"/>
          </a:xfrm>
          <a:prstGeom prst="rect">
            <a:avLst/>
          </a:prstGeom>
          <a:noFill/>
          <a:ln>
            <a:solidFill>
              <a:srgbClr val="000000"/>
            </a:solidFill>
          </a:ln>
        </p:spPr>
        <p:txBody>
          <a:bodyPr wrap="square" lIns="91440" tIns="45720" rIns="91440" bIns="45720" anchor="t">
            <a:spAutoFit/>
          </a:bodyPr>
          <a:lstStyle/>
          <a:p>
            <a:pPr>
              <a:lnSpc>
                <a:spcPct val="120000"/>
              </a:lnSpc>
              <a:spcBef>
                <a:spcPts val="1800"/>
              </a:spcBef>
            </a:pPr>
            <a:r>
              <a:rPr lang="en-AU" sz="3600" kern="100" dirty="0">
                <a:solidFill>
                  <a:srgbClr val="414042"/>
                </a:solidFill>
                <a:latin typeface="Arial"/>
                <a:ea typeface="Arial" panose="020B0604020202020204" pitchFamily="34" charset="0"/>
                <a:cs typeface="Arial"/>
              </a:rPr>
              <a:t>3. Identify the diet.</a:t>
            </a:r>
            <a:endParaRPr lang="en-AU" sz="3600" kern="100" dirty="0">
              <a:solidFill>
                <a:srgbClr val="414042"/>
              </a:solidFill>
              <a:latin typeface="Arial"/>
              <a:ea typeface="Aptos" panose="020B0004020202020204" pitchFamily="34" charset="0"/>
              <a:cs typeface="Arial"/>
            </a:endParaRPr>
          </a:p>
        </p:txBody>
      </p:sp>
      <p:sp>
        <p:nvSpPr>
          <p:cNvPr id="16" name="TextBox 15">
            <a:extLst>
              <a:ext uri="{FF2B5EF4-FFF2-40B4-BE49-F238E27FC236}">
                <a16:creationId xmlns:a16="http://schemas.microsoft.com/office/drawing/2014/main" id="{7876638E-2F3B-B96B-4D31-52B05E18F092}"/>
              </a:ext>
            </a:extLst>
          </p:cNvPr>
          <p:cNvSpPr txBox="1"/>
          <p:nvPr/>
        </p:nvSpPr>
        <p:spPr>
          <a:xfrm>
            <a:off x="6049972" y="8125985"/>
            <a:ext cx="7195540" cy="737574"/>
          </a:xfrm>
          <a:prstGeom prst="rect">
            <a:avLst/>
          </a:prstGeom>
          <a:noFill/>
          <a:ln>
            <a:solidFill>
              <a:srgbClr val="000000"/>
            </a:solidFill>
          </a:ln>
        </p:spPr>
        <p:txBody>
          <a:bodyPr wrap="square">
            <a:spAutoFit/>
          </a:bodyPr>
          <a:lstStyle/>
          <a:p>
            <a:pPr>
              <a:lnSpc>
                <a:spcPct val="130000"/>
              </a:lnSpc>
            </a:pPr>
            <a:r>
              <a:rPr lang="en-GB" sz="3600" dirty="0">
                <a:solidFill>
                  <a:srgbClr val="414042"/>
                </a:solidFill>
                <a:latin typeface="Arial" panose="020B0604020202020204" pitchFamily="34" charset="0"/>
              </a:rPr>
              <a:t>4. Record results on task sheet.</a:t>
            </a:r>
          </a:p>
        </p:txBody>
      </p:sp>
    </p:spTree>
    <p:extLst>
      <p:ext uri="{BB962C8B-B14F-4D97-AF65-F5344CB8AC3E}">
        <p14:creationId xmlns:p14="http://schemas.microsoft.com/office/powerpoint/2010/main" val="11898373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AC93EE-9FEC-43DB-6AF9-165D6681773B}"/>
            </a:ext>
          </a:extLst>
        </p:cNvPr>
        <p:cNvGrpSpPr/>
        <p:nvPr/>
      </p:nvGrpSpPr>
      <p:grpSpPr>
        <a:xfrm>
          <a:off x="0" y="0"/>
          <a:ext cx="0" cy="0"/>
          <a:chOff x="0" y="0"/>
          <a:chExt cx="0" cy="0"/>
        </a:xfrm>
      </p:grpSpPr>
      <p:sp>
        <p:nvSpPr>
          <p:cNvPr id="8" name="Text Placeholder 3">
            <a:extLst>
              <a:ext uri="{FF2B5EF4-FFF2-40B4-BE49-F238E27FC236}">
                <a16:creationId xmlns:a16="http://schemas.microsoft.com/office/drawing/2014/main" id="{E17D2AE5-EB32-415F-230D-FDD497AFC2B8}"/>
              </a:ext>
            </a:extLst>
          </p:cNvPr>
          <p:cNvSpPr txBox="1">
            <a:spLocks/>
          </p:cNvSpPr>
          <p:nvPr/>
        </p:nvSpPr>
        <p:spPr>
          <a:xfrm>
            <a:off x="2695997" y="2642654"/>
            <a:ext cx="7351510" cy="2330508"/>
          </a:xfrm>
          <a:prstGeom prst="rect">
            <a:avLst/>
          </a:prstGeom>
        </p:spPr>
        <p:txBody>
          <a:bodyPr lIns="113395" tIns="56698" rIns="113395" bIns="56698" anchor="t"/>
          <a:lstStyle>
            <a:lvl1pPr marL="228600" indent="-228600" algn="l" defTabSz="914400" rtl="0" eaLnBrk="1" latinLnBrk="0" hangingPunct="1">
              <a:lnSpc>
                <a:spcPct val="90000"/>
              </a:lnSpc>
              <a:spcBef>
                <a:spcPts val="1000"/>
              </a:spcBef>
              <a:buFont typeface="Arial" panose="020B0604020202020204" pitchFamily="34" charset="0"/>
              <a:buChar char="•"/>
              <a:defRPr sz="1600" b="0" i="0" kern="1200">
                <a:solidFill>
                  <a:schemeClr val="tx1"/>
                </a:solidFill>
                <a:latin typeface="Clarity City Light"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Clarity City Light" pitchFamily="2" charset="77"/>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b="0" i="0" kern="1200">
                <a:solidFill>
                  <a:schemeClr val="tx1"/>
                </a:solidFill>
                <a:latin typeface="Clarity City Light" pitchFamily="2" charset="77"/>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b="0" i="0" kern="1200">
                <a:solidFill>
                  <a:schemeClr val="tx1"/>
                </a:solidFill>
                <a:latin typeface="Clarity City Light" pitchFamily="2" charset="77"/>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b="0" i="0" kern="1200">
                <a:solidFill>
                  <a:schemeClr val="tx1"/>
                </a:solidFill>
                <a:latin typeface="Clarity City Light" pitchFamily="2" charset="77"/>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sz="3472" dirty="0">
              <a:solidFill>
                <a:srgbClr val="414042"/>
              </a:solidFill>
              <a:latin typeface="Arial" panose="020B0604020202020204" pitchFamily="34" charset="0"/>
            </a:endParaRPr>
          </a:p>
          <a:p>
            <a:pPr marL="0" indent="0">
              <a:buNone/>
            </a:pPr>
            <a:endParaRPr lang="en-GB" sz="3472" dirty="0">
              <a:solidFill>
                <a:srgbClr val="414042"/>
              </a:solidFill>
              <a:latin typeface="Arial"/>
              <a:cs typeface="Arial"/>
            </a:endParaRPr>
          </a:p>
          <a:p>
            <a:pPr marL="0" indent="0">
              <a:buNone/>
            </a:pPr>
            <a:endParaRPr lang="en-AU" sz="3472" dirty="0">
              <a:solidFill>
                <a:srgbClr val="414042"/>
              </a:solidFill>
              <a:latin typeface="Arial"/>
              <a:cs typeface="Arial"/>
            </a:endParaRPr>
          </a:p>
        </p:txBody>
      </p:sp>
      <p:sp>
        <p:nvSpPr>
          <p:cNvPr id="10" name="TextBox 9">
            <a:extLst>
              <a:ext uri="{FF2B5EF4-FFF2-40B4-BE49-F238E27FC236}">
                <a16:creationId xmlns:a16="http://schemas.microsoft.com/office/drawing/2014/main" id="{18F3FDDC-5493-C204-A8E8-94535706A9FA}"/>
              </a:ext>
            </a:extLst>
          </p:cNvPr>
          <p:cNvSpPr txBox="1"/>
          <p:nvPr/>
        </p:nvSpPr>
        <p:spPr>
          <a:xfrm>
            <a:off x="3983242" y="109028"/>
            <a:ext cx="9770546" cy="1569660"/>
          </a:xfrm>
          <a:prstGeom prst="rect">
            <a:avLst/>
          </a:prstGeom>
          <a:noFill/>
        </p:spPr>
        <p:txBody>
          <a:bodyPr wrap="square" lIns="91440" tIns="45720" rIns="91440" bIns="45720" anchor="t">
            <a:spAutoFit/>
          </a:bodyPr>
          <a:lstStyle/>
          <a:p>
            <a:pPr algn="ctr"/>
            <a:r>
              <a:rPr lang="en-GB" sz="4800" b="1" dirty="0">
                <a:solidFill>
                  <a:srgbClr val="00A3B8"/>
                </a:solidFill>
                <a:latin typeface="Arial"/>
                <a:cs typeface="Arial"/>
              </a:rPr>
              <a:t>THE SIX SEA TURTLE SPECIES IN AUSTRALIAN WATERS</a:t>
            </a:r>
          </a:p>
        </p:txBody>
      </p:sp>
      <p:grpSp>
        <p:nvGrpSpPr>
          <p:cNvPr id="11" name="Group 10">
            <a:extLst>
              <a:ext uri="{FF2B5EF4-FFF2-40B4-BE49-F238E27FC236}">
                <a16:creationId xmlns:a16="http://schemas.microsoft.com/office/drawing/2014/main" id="{BE4B3C7F-A22C-AC06-CA81-6A86E3E71EB3}"/>
              </a:ext>
            </a:extLst>
          </p:cNvPr>
          <p:cNvGrpSpPr/>
          <p:nvPr/>
        </p:nvGrpSpPr>
        <p:grpSpPr>
          <a:xfrm>
            <a:off x="325965" y="1828696"/>
            <a:ext cx="3657280" cy="7845582"/>
            <a:chOff x="2842994" y="1678317"/>
            <a:chExt cx="3404874" cy="7335179"/>
          </a:xfrm>
        </p:grpSpPr>
        <p:pic>
          <p:nvPicPr>
            <p:cNvPr id="15" name="Picture 14" descr="A sea turtle swimming underwater&#10;&#10;AI-generated content may be incorrect.">
              <a:extLst>
                <a:ext uri="{FF2B5EF4-FFF2-40B4-BE49-F238E27FC236}">
                  <a16:creationId xmlns:a16="http://schemas.microsoft.com/office/drawing/2014/main" id="{BEE12983-2D83-8BCD-8678-18A14BB5B00B}"/>
                </a:ext>
              </a:extLst>
            </p:cNvPr>
            <p:cNvPicPr>
              <a:picLocks noChangeAspect="1"/>
            </p:cNvPicPr>
            <p:nvPr/>
          </p:nvPicPr>
          <p:blipFill>
            <a:blip r:embed="rId3">
              <a:extLst>
                <a:ext uri="{28A0092B-C50C-407E-A947-70E740481C1C}">
                  <a14:useLocalDpi xmlns:a14="http://schemas.microsoft.com/office/drawing/2010/main" val="0"/>
                </a:ext>
              </a:extLst>
            </a:blip>
            <a:srcRect l="14398"/>
            <a:stretch/>
          </p:blipFill>
          <p:spPr>
            <a:xfrm>
              <a:off x="2842998" y="1678317"/>
              <a:ext cx="3404870" cy="2237388"/>
            </a:xfrm>
            <a:prstGeom prst="rect">
              <a:avLst/>
            </a:prstGeom>
          </p:spPr>
        </p:pic>
        <p:pic>
          <p:nvPicPr>
            <p:cNvPr id="17" name="Picture 16" descr="A turtle swimming in the water&#10;&#10;AI-generated content may be incorrect.">
              <a:extLst>
                <a:ext uri="{FF2B5EF4-FFF2-40B4-BE49-F238E27FC236}">
                  <a16:creationId xmlns:a16="http://schemas.microsoft.com/office/drawing/2014/main" id="{3FA59533-4BF8-02BC-9545-9A7D2FF0272F}"/>
                </a:ext>
              </a:extLst>
            </p:cNvPr>
            <p:cNvPicPr>
              <a:picLocks noChangeAspect="1"/>
            </p:cNvPicPr>
            <p:nvPr/>
          </p:nvPicPr>
          <p:blipFill>
            <a:blip r:embed="rId4">
              <a:extLst>
                <a:ext uri="{28A0092B-C50C-407E-A947-70E740481C1C}">
                  <a14:useLocalDpi xmlns:a14="http://schemas.microsoft.com/office/drawing/2010/main" val="0"/>
                </a:ext>
              </a:extLst>
            </a:blip>
            <a:srcRect l="12499"/>
            <a:stretch/>
          </p:blipFill>
          <p:spPr>
            <a:xfrm>
              <a:off x="2842994" y="6419372"/>
              <a:ext cx="3404874" cy="2594124"/>
            </a:xfrm>
            <a:prstGeom prst="rect">
              <a:avLst/>
            </a:prstGeom>
          </p:spPr>
        </p:pic>
        <p:pic>
          <p:nvPicPr>
            <p:cNvPr id="18" name="Picture 17" descr="A turtle on the beach&#10;&#10;AI-generated content may be incorrect.">
              <a:extLst>
                <a:ext uri="{FF2B5EF4-FFF2-40B4-BE49-F238E27FC236}">
                  <a16:creationId xmlns:a16="http://schemas.microsoft.com/office/drawing/2014/main" id="{B9B1ACA0-94F9-5518-4829-4CAC7D3977CF}"/>
                </a:ext>
              </a:extLst>
            </p:cNvPr>
            <p:cNvPicPr>
              <a:picLocks noChangeAspect="1"/>
            </p:cNvPicPr>
            <p:nvPr/>
          </p:nvPicPr>
          <p:blipFill>
            <a:blip r:embed="rId5">
              <a:extLst>
                <a:ext uri="{28A0092B-C50C-407E-A947-70E740481C1C}">
                  <a14:useLocalDpi xmlns:a14="http://schemas.microsoft.com/office/drawing/2010/main" val="0"/>
                </a:ext>
              </a:extLst>
            </a:blip>
            <a:srcRect t="8441" r="5834"/>
            <a:stretch/>
          </p:blipFill>
          <p:spPr>
            <a:xfrm>
              <a:off x="2842994" y="4063991"/>
              <a:ext cx="3404870" cy="2207094"/>
            </a:xfrm>
            <a:prstGeom prst="rect">
              <a:avLst/>
            </a:prstGeom>
          </p:spPr>
        </p:pic>
      </p:grpSp>
      <p:grpSp>
        <p:nvGrpSpPr>
          <p:cNvPr id="19" name="Group 18">
            <a:extLst>
              <a:ext uri="{FF2B5EF4-FFF2-40B4-BE49-F238E27FC236}">
                <a16:creationId xmlns:a16="http://schemas.microsoft.com/office/drawing/2014/main" id="{D08A9F19-C1D1-0BCA-017B-B8F311AAC73A}"/>
              </a:ext>
            </a:extLst>
          </p:cNvPr>
          <p:cNvGrpSpPr/>
          <p:nvPr/>
        </p:nvGrpSpPr>
        <p:grpSpPr>
          <a:xfrm>
            <a:off x="14489191" y="1678874"/>
            <a:ext cx="3913430" cy="7911256"/>
            <a:chOff x="12429424" y="1661628"/>
            <a:chExt cx="3620973" cy="7351867"/>
          </a:xfrm>
        </p:grpSpPr>
        <p:pic>
          <p:nvPicPr>
            <p:cNvPr id="20" name="Picture 19" descr="A turtle on the beach&#10;&#10;AI-generated content may be incorrect.">
              <a:extLst>
                <a:ext uri="{FF2B5EF4-FFF2-40B4-BE49-F238E27FC236}">
                  <a16:creationId xmlns:a16="http://schemas.microsoft.com/office/drawing/2014/main" id="{C530B454-B769-53C7-3274-A64C676A20C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429424" y="6599511"/>
              <a:ext cx="3620973" cy="2413984"/>
            </a:xfrm>
            <a:prstGeom prst="rect">
              <a:avLst/>
            </a:prstGeom>
          </p:spPr>
        </p:pic>
        <p:pic>
          <p:nvPicPr>
            <p:cNvPr id="21" name="Picture 20" descr="A turtle on the sand&#10;&#10;AI-generated content may be incorrect.">
              <a:extLst>
                <a:ext uri="{FF2B5EF4-FFF2-40B4-BE49-F238E27FC236}">
                  <a16:creationId xmlns:a16="http://schemas.microsoft.com/office/drawing/2014/main" id="{5905C213-0385-3440-F576-D6B52679CE9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429424" y="1661628"/>
              <a:ext cx="3584664" cy="2370026"/>
            </a:xfrm>
            <a:prstGeom prst="rect">
              <a:avLst/>
            </a:prstGeom>
          </p:spPr>
        </p:pic>
        <p:pic>
          <p:nvPicPr>
            <p:cNvPr id="22" name="Picture 21">
              <a:extLst>
                <a:ext uri="{FF2B5EF4-FFF2-40B4-BE49-F238E27FC236}">
                  <a16:creationId xmlns:a16="http://schemas.microsoft.com/office/drawing/2014/main" id="{91BEBDBD-545A-88F0-A581-4924F47FBC5B}"/>
                </a:ext>
              </a:extLst>
            </p:cNvPr>
            <p:cNvPicPr>
              <a:picLocks noChangeAspect="1"/>
            </p:cNvPicPr>
            <p:nvPr/>
          </p:nvPicPr>
          <p:blipFill>
            <a:blip r:embed="rId8"/>
            <a:srcRect l="27413" t="7653" r="2946" b="23448"/>
            <a:stretch>
              <a:fillRect/>
            </a:stretch>
          </p:blipFill>
          <p:spPr>
            <a:xfrm>
              <a:off x="12429424" y="4180064"/>
              <a:ext cx="3584666" cy="2271036"/>
            </a:xfrm>
            <a:prstGeom prst="rect">
              <a:avLst/>
            </a:prstGeom>
          </p:spPr>
        </p:pic>
      </p:grpSp>
      <p:sp>
        <p:nvSpPr>
          <p:cNvPr id="4" name="TextBox 3">
            <a:extLst>
              <a:ext uri="{FF2B5EF4-FFF2-40B4-BE49-F238E27FC236}">
                <a16:creationId xmlns:a16="http://schemas.microsoft.com/office/drawing/2014/main" id="{954C969A-A397-7DE7-72E0-7214C8049053}"/>
              </a:ext>
            </a:extLst>
          </p:cNvPr>
          <p:cNvSpPr txBox="1"/>
          <p:nvPr/>
        </p:nvSpPr>
        <p:spPr>
          <a:xfrm>
            <a:off x="4997189" y="1678874"/>
            <a:ext cx="8756598" cy="1815882"/>
          </a:xfrm>
          <a:prstGeom prst="rect">
            <a:avLst/>
          </a:prstGeom>
          <a:noFill/>
        </p:spPr>
        <p:txBody>
          <a:bodyPr wrap="square" lIns="91440" tIns="45720" rIns="91440" bIns="45720" rtlCol="0" anchor="t">
            <a:spAutoFit/>
          </a:bodyPr>
          <a:lstStyle/>
          <a:p>
            <a:endParaRPr lang="en-GB" sz="2800" dirty="0">
              <a:latin typeface="Arial" panose="020B0604020202020204" pitchFamily="34" charset="0"/>
              <a:cs typeface="Arial" panose="020B0604020202020204" pitchFamily="34" charset="0"/>
            </a:endParaRPr>
          </a:p>
          <a:p>
            <a:endParaRPr lang="en-GB" sz="2800" dirty="0">
              <a:latin typeface="Arial" panose="020B0604020202020204" pitchFamily="34" charset="0"/>
              <a:cs typeface="Arial" panose="020B0604020202020204" pitchFamily="34" charset="0"/>
            </a:endParaRPr>
          </a:p>
          <a:p>
            <a:endParaRPr lang="en-GB" sz="28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GB" sz="2800" i="1" dirty="0">
              <a:latin typeface="Arial" panose="020B0604020202020204" pitchFamily="34" charset="0"/>
              <a:cs typeface="Arial" panose="020B0604020202020204" pitchFamily="34" charset="0"/>
            </a:endParaRPr>
          </a:p>
        </p:txBody>
      </p:sp>
      <p:graphicFrame>
        <p:nvGraphicFramePr>
          <p:cNvPr id="5" name="Table 4">
            <a:extLst>
              <a:ext uri="{FF2B5EF4-FFF2-40B4-BE49-F238E27FC236}">
                <a16:creationId xmlns:a16="http://schemas.microsoft.com/office/drawing/2014/main" id="{C6012946-5CF8-7E3F-5A3D-9E097D5BDAA9}"/>
              </a:ext>
            </a:extLst>
          </p:cNvPr>
          <p:cNvGraphicFramePr>
            <a:graphicFrameLocks noGrp="1"/>
          </p:cNvGraphicFramePr>
          <p:nvPr>
            <p:extLst>
              <p:ext uri="{D42A27DB-BD31-4B8C-83A1-F6EECF244321}">
                <p14:modId xmlns:p14="http://schemas.microsoft.com/office/powerpoint/2010/main" val="3170754461"/>
              </p:ext>
            </p:extLst>
          </p:nvPr>
        </p:nvGraphicFramePr>
        <p:xfrm>
          <a:off x="4718644" y="1859072"/>
          <a:ext cx="8987483" cy="7911255"/>
        </p:xfrm>
        <a:graphic>
          <a:graphicData uri="http://schemas.openxmlformats.org/drawingml/2006/table">
            <a:tbl>
              <a:tblPr firstRow="1" bandRow="1">
                <a:tableStyleId>{21E4AEA4-8DFA-4A89-87EB-49C32662AFE0}</a:tableStyleId>
              </a:tblPr>
              <a:tblGrid>
                <a:gridCol w="3858893">
                  <a:extLst>
                    <a:ext uri="{9D8B030D-6E8A-4147-A177-3AD203B41FA5}">
                      <a16:colId xmlns:a16="http://schemas.microsoft.com/office/drawing/2014/main" val="4004317075"/>
                    </a:ext>
                  </a:extLst>
                </a:gridCol>
                <a:gridCol w="5128590">
                  <a:extLst>
                    <a:ext uri="{9D8B030D-6E8A-4147-A177-3AD203B41FA5}">
                      <a16:colId xmlns:a16="http://schemas.microsoft.com/office/drawing/2014/main" val="4280265035"/>
                    </a:ext>
                  </a:extLst>
                </a:gridCol>
              </a:tblGrid>
              <a:tr h="1040563">
                <a:tc>
                  <a:txBody>
                    <a:bodyPr/>
                    <a:lstStyle/>
                    <a:p>
                      <a:r>
                        <a:rPr lang="en-GB" sz="3600" dirty="0">
                          <a:latin typeface="Arial" panose="020B0604020202020204" pitchFamily="34" charset="0"/>
                          <a:cs typeface="Arial" panose="020B0604020202020204" pitchFamily="34" charset="0"/>
                        </a:rPr>
                        <a:t>Common name</a:t>
                      </a:r>
                      <a:endParaRPr lang="en-AU" sz="3600" dirty="0">
                        <a:latin typeface="Arial" panose="020B0604020202020204" pitchFamily="34" charset="0"/>
                        <a:cs typeface="Arial" panose="020B0604020202020204" pitchFamily="34" charset="0"/>
                      </a:endParaRPr>
                    </a:p>
                  </a:txBody>
                  <a:tcPr/>
                </a:tc>
                <a:tc>
                  <a:txBody>
                    <a:bodyPr/>
                    <a:lstStyle/>
                    <a:p>
                      <a:r>
                        <a:rPr lang="en-GB" sz="3600" dirty="0">
                          <a:latin typeface="Arial" panose="020B0604020202020204" pitchFamily="34" charset="0"/>
                          <a:cs typeface="Arial" panose="020B0604020202020204" pitchFamily="34" charset="0"/>
                        </a:rPr>
                        <a:t>Scientific name </a:t>
                      </a:r>
                    </a:p>
                    <a:p>
                      <a:r>
                        <a:rPr lang="en-GB" sz="3600" dirty="0">
                          <a:latin typeface="Arial" panose="020B0604020202020204" pitchFamily="34" charset="0"/>
                          <a:cs typeface="Arial" panose="020B0604020202020204" pitchFamily="34" charset="0"/>
                        </a:rPr>
                        <a:t>(</a:t>
                      </a:r>
                      <a:r>
                        <a:rPr lang="en-GB" sz="3600" i="1" dirty="0">
                          <a:latin typeface="Arial" panose="020B0604020202020204" pitchFamily="34" charset="0"/>
                          <a:cs typeface="Arial" panose="020B0604020202020204" pitchFamily="34" charset="0"/>
                        </a:rPr>
                        <a:t>Genus species</a:t>
                      </a:r>
                      <a:r>
                        <a:rPr lang="en-GB" sz="3600" dirty="0">
                          <a:latin typeface="Arial" panose="020B0604020202020204" pitchFamily="34" charset="0"/>
                          <a:cs typeface="Arial" panose="020B0604020202020204" pitchFamily="34" charset="0"/>
                        </a:rPr>
                        <a:t>)</a:t>
                      </a:r>
                      <a:endParaRPr lang="en-AU" sz="3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617533927"/>
                  </a:ext>
                </a:extLst>
              </a:tr>
              <a:tr h="1052125">
                <a:tc>
                  <a:txBody>
                    <a:bodyPr/>
                    <a:lstStyle/>
                    <a:p>
                      <a:r>
                        <a:rPr lang="en-GB" sz="3600" dirty="0">
                          <a:latin typeface="Arial" panose="020B0604020202020204" pitchFamily="34" charset="0"/>
                          <a:cs typeface="Arial" panose="020B0604020202020204" pitchFamily="34" charset="0"/>
                        </a:rPr>
                        <a:t>Green </a:t>
                      </a:r>
                      <a:endParaRPr lang="en-AU" sz="3600"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3600" i="1" dirty="0">
                          <a:latin typeface="Arial" panose="020B0604020202020204" pitchFamily="34" charset="0"/>
                          <a:cs typeface="Arial" panose="020B0604020202020204" pitchFamily="34" charset="0"/>
                        </a:rPr>
                        <a:t>Chelonia mydas</a:t>
                      </a:r>
                    </a:p>
                  </a:txBody>
                  <a:tcPr/>
                </a:tc>
                <a:extLst>
                  <a:ext uri="{0D108BD9-81ED-4DB2-BD59-A6C34878D82A}">
                    <a16:rowId xmlns:a16="http://schemas.microsoft.com/office/drawing/2014/main" val="3327336423"/>
                  </a:ext>
                </a:extLst>
              </a:tr>
              <a:tr h="1052125">
                <a:tc>
                  <a:txBody>
                    <a:bodyPr/>
                    <a:lstStyle/>
                    <a:p>
                      <a:r>
                        <a:rPr lang="en-GB" sz="3600" dirty="0">
                          <a:latin typeface="Arial" panose="020B0604020202020204" pitchFamily="34" charset="0"/>
                          <a:cs typeface="Arial" panose="020B0604020202020204" pitchFamily="34" charset="0"/>
                        </a:rPr>
                        <a:t>Hawksbill</a:t>
                      </a:r>
                      <a:endParaRPr lang="en-AU" sz="3600"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3600" i="1" dirty="0">
                          <a:latin typeface="Arial" panose="020B0604020202020204" pitchFamily="34" charset="0"/>
                          <a:cs typeface="Arial" panose="020B0604020202020204" pitchFamily="34" charset="0"/>
                        </a:rPr>
                        <a:t>Eretmochelys imbricata</a:t>
                      </a:r>
                    </a:p>
                  </a:txBody>
                  <a:tcPr/>
                </a:tc>
                <a:extLst>
                  <a:ext uri="{0D108BD9-81ED-4DB2-BD59-A6C34878D82A}">
                    <a16:rowId xmlns:a16="http://schemas.microsoft.com/office/drawing/2014/main" val="4153763978"/>
                  </a:ext>
                </a:extLst>
              </a:tr>
              <a:tr h="609565">
                <a:tc>
                  <a:txBody>
                    <a:bodyPr/>
                    <a:lstStyle/>
                    <a:p>
                      <a:r>
                        <a:rPr lang="en-GB" sz="3600" dirty="0">
                          <a:latin typeface="Arial" panose="020B0604020202020204" pitchFamily="34" charset="0"/>
                          <a:cs typeface="Arial" panose="020B0604020202020204" pitchFamily="34" charset="0"/>
                        </a:rPr>
                        <a:t>Leatherback</a:t>
                      </a:r>
                      <a:endParaRPr lang="en-AU" sz="3600" dirty="0">
                        <a:latin typeface="Arial" panose="020B0604020202020204" pitchFamily="34" charset="0"/>
                        <a:cs typeface="Arial" panose="020B0604020202020204" pitchFamily="34" charset="0"/>
                      </a:endParaRPr>
                    </a:p>
                  </a:txBody>
                  <a:tcPr/>
                </a:tc>
                <a:tc>
                  <a:txBody>
                    <a:bodyPr/>
                    <a:lstStyle/>
                    <a:p>
                      <a:r>
                        <a:rPr lang="en-GB" sz="3600" i="1" dirty="0">
                          <a:latin typeface="Arial" panose="020B0604020202020204" pitchFamily="34" charset="0"/>
                          <a:cs typeface="Arial" panose="020B0604020202020204" pitchFamily="34" charset="0"/>
                        </a:rPr>
                        <a:t>Dermochelys coriacea</a:t>
                      </a:r>
                      <a:endParaRPr lang="en-AU" sz="3600" i="1" dirty="0">
                        <a:latin typeface="Arial" panose="020B0604020202020204" pitchFamily="34" charset="0"/>
                        <a:cs typeface="Arial" panose="020B0604020202020204" pitchFamily="34" charset="0"/>
                      </a:endParaRPr>
                    </a:p>
                    <a:p>
                      <a:endParaRPr lang="en-GB" sz="3600" i="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837233894"/>
                  </a:ext>
                </a:extLst>
              </a:tr>
              <a:tr h="105212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3600" dirty="0">
                          <a:latin typeface="Arial" panose="020B0604020202020204" pitchFamily="34" charset="0"/>
                          <a:cs typeface="Arial" panose="020B0604020202020204" pitchFamily="34" charset="0"/>
                        </a:rPr>
                        <a:t>Olive Ridley</a:t>
                      </a:r>
                      <a:endParaRPr lang="en-GB" sz="3600" i="1" dirty="0">
                        <a:latin typeface="Arial" panose="020B0604020202020204" pitchFamily="34" charset="0"/>
                        <a:cs typeface="Arial" panose="020B0604020202020204" pitchFamily="34" charset="0"/>
                      </a:endParaRPr>
                    </a:p>
                    <a:p>
                      <a:endParaRPr lang="en-AU" sz="3600" dirty="0">
                        <a:latin typeface="Arial" panose="020B0604020202020204" pitchFamily="34" charset="0"/>
                        <a:cs typeface="Arial" panose="020B0604020202020204" pitchFamily="34" charset="0"/>
                      </a:endParaRPr>
                    </a:p>
                  </a:txBody>
                  <a:tcPr/>
                </a:tc>
                <a:tc>
                  <a:txBody>
                    <a:bodyPr/>
                    <a:lstStyle/>
                    <a:p>
                      <a:r>
                        <a:rPr lang="en-GB" sz="3600" i="1" dirty="0">
                          <a:latin typeface="Arial" panose="020B0604020202020204" pitchFamily="34" charset="0"/>
                          <a:cs typeface="Arial" panose="020B0604020202020204" pitchFamily="34" charset="0"/>
                        </a:rPr>
                        <a:t>Lepidochelys olivacea</a:t>
                      </a:r>
                      <a:endParaRPr lang="en-AU" sz="3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655629293"/>
                  </a:ext>
                </a:extLst>
              </a:tr>
              <a:tr h="1052125">
                <a:tc>
                  <a:txBody>
                    <a:bodyPr/>
                    <a:lstStyle/>
                    <a:p>
                      <a:r>
                        <a:rPr lang="en-GB" sz="3600" dirty="0">
                          <a:latin typeface="Arial" panose="020B0604020202020204" pitchFamily="34" charset="0"/>
                          <a:cs typeface="Arial" panose="020B0604020202020204" pitchFamily="34" charset="0"/>
                        </a:rPr>
                        <a:t>Loggerhead</a:t>
                      </a:r>
                      <a:endParaRPr lang="en-AU" sz="3600"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3600" i="1" dirty="0">
                          <a:latin typeface="Arial" panose="020B0604020202020204" pitchFamily="34" charset="0"/>
                          <a:cs typeface="Arial" panose="020B0604020202020204" pitchFamily="34" charset="0"/>
                        </a:rPr>
                        <a:t>Caretta caretta</a:t>
                      </a:r>
                    </a:p>
                  </a:txBody>
                  <a:tcPr/>
                </a:tc>
                <a:extLst>
                  <a:ext uri="{0D108BD9-81ED-4DB2-BD59-A6C34878D82A}">
                    <a16:rowId xmlns:a16="http://schemas.microsoft.com/office/drawing/2014/main" val="3196114675"/>
                  </a:ext>
                </a:extLst>
              </a:tr>
              <a:tr h="105212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3600" dirty="0">
                          <a:latin typeface="Arial" panose="020B0604020202020204" pitchFamily="34" charset="0"/>
                          <a:cs typeface="Arial" panose="020B0604020202020204" pitchFamily="34" charset="0"/>
                        </a:rPr>
                        <a:t>Flatback</a:t>
                      </a:r>
                    </a:p>
                    <a:p>
                      <a:endParaRPr lang="en-AU" sz="3600"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3600" i="1" dirty="0">
                          <a:latin typeface="Arial" panose="020B0604020202020204" pitchFamily="34" charset="0"/>
                          <a:cs typeface="Arial" panose="020B0604020202020204" pitchFamily="34" charset="0"/>
                        </a:rPr>
                        <a:t>Natator depressus</a:t>
                      </a:r>
                    </a:p>
                  </a:txBody>
                  <a:tcPr/>
                </a:tc>
                <a:extLst>
                  <a:ext uri="{0D108BD9-81ED-4DB2-BD59-A6C34878D82A}">
                    <a16:rowId xmlns:a16="http://schemas.microsoft.com/office/drawing/2014/main" val="2812919842"/>
                  </a:ext>
                </a:extLst>
              </a:tr>
            </a:tbl>
          </a:graphicData>
        </a:graphic>
      </p:graphicFrame>
    </p:spTree>
    <p:extLst>
      <p:ext uri="{BB962C8B-B14F-4D97-AF65-F5344CB8AC3E}">
        <p14:creationId xmlns:p14="http://schemas.microsoft.com/office/powerpoint/2010/main" val="8807814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8058A6-D858-185E-AFB8-0A25FEC7553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D4A8212-4755-F78A-97C1-4677BC46E6DC}"/>
              </a:ext>
            </a:extLst>
          </p:cNvPr>
          <p:cNvSpPr>
            <a:spLocks noGrp="1"/>
          </p:cNvSpPr>
          <p:nvPr>
            <p:ph type="title"/>
          </p:nvPr>
        </p:nvSpPr>
        <p:spPr>
          <a:xfrm>
            <a:off x="0" y="472635"/>
            <a:ext cx="19007138" cy="782481"/>
          </a:xfrm>
        </p:spPr>
        <p:txBody>
          <a:bodyPr>
            <a:normAutofit/>
          </a:bodyPr>
          <a:lstStyle/>
          <a:p>
            <a:pPr algn="ctr"/>
            <a:r>
              <a:rPr lang="en-GB" sz="4800" b="1" dirty="0">
                <a:latin typeface="Arial" panose="020B0604020202020204" pitchFamily="34" charset="0"/>
              </a:rPr>
              <a:t>SEA TURTLE RESEARCH</a:t>
            </a:r>
            <a:endParaRPr lang="en-AU" sz="4800" b="1" dirty="0">
              <a:latin typeface="Arial" panose="020B0604020202020204" pitchFamily="34" charset="0"/>
            </a:endParaRPr>
          </a:p>
        </p:txBody>
      </p:sp>
      <p:sp>
        <p:nvSpPr>
          <p:cNvPr id="8" name="TextBox 7">
            <a:extLst>
              <a:ext uri="{FF2B5EF4-FFF2-40B4-BE49-F238E27FC236}">
                <a16:creationId xmlns:a16="http://schemas.microsoft.com/office/drawing/2014/main" id="{7B7B9EB7-3611-E9D0-D6E6-3E7BC70008EF}"/>
              </a:ext>
            </a:extLst>
          </p:cNvPr>
          <p:cNvSpPr txBox="1"/>
          <p:nvPr/>
        </p:nvSpPr>
        <p:spPr>
          <a:xfrm>
            <a:off x="10155512" y="8808106"/>
            <a:ext cx="7479694" cy="646331"/>
          </a:xfrm>
          <a:prstGeom prst="rect">
            <a:avLst/>
          </a:prstGeom>
          <a:noFill/>
        </p:spPr>
        <p:txBody>
          <a:bodyPr wrap="square" lIns="91440" tIns="45720" rIns="91440" bIns="45720" rtlCol="0" anchor="t">
            <a:spAutoFit/>
          </a:bodyPr>
          <a:lstStyle/>
          <a:p>
            <a:r>
              <a:rPr lang="en-GB" sz="3600" dirty="0">
                <a:solidFill>
                  <a:srgbClr val="000000"/>
                </a:solidFill>
                <a:latin typeface="Arial"/>
                <a:cs typeface="Arial"/>
              </a:rPr>
              <a:t>Can you collate the data today?</a:t>
            </a:r>
            <a:endParaRPr lang="en-AU" sz="3600" dirty="0">
              <a:solidFill>
                <a:srgbClr val="000000"/>
              </a:solidFill>
              <a:latin typeface="Arial"/>
              <a:cs typeface="Arial"/>
            </a:endParaRPr>
          </a:p>
        </p:txBody>
      </p:sp>
      <p:sp>
        <p:nvSpPr>
          <p:cNvPr id="11" name="TextBox 10">
            <a:extLst>
              <a:ext uri="{FF2B5EF4-FFF2-40B4-BE49-F238E27FC236}">
                <a16:creationId xmlns:a16="http://schemas.microsoft.com/office/drawing/2014/main" id="{16BDEE85-0258-BB64-846F-9871BB4A2F5C}"/>
              </a:ext>
            </a:extLst>
          </p:cNvPr>
          <p:cNvSpPr txBox="1"/>
          <p:nvPr/>
        </p:nvSpPr>
        <p:spPr>
          <a:xfrm>
            <a:off x="1006975" y="2163136"/>
            <a:ext cx="7712738" cy="4832092"/>
          </a:xfrm>
          <a:prstGeom prst="rect">
            <a:avLst/>
          </a:prstGeom>
          <a:noFill/>
        </p:spPr>
        <p:txBody>
          <a:bodyPr wrap="square" lIns="91440" tIns="45720" rIns="91440" bIns="45720" rtlCol="0" anchor="t">
            <a:spAutoFit/>
          </a:bodyPr>
          <a:lstStyle/>
          <a:p>
            <a:r>
              <a:rPr lang="en-GB" sz="3600" dirty="0">
                <a:latin typeface="Arial"/>
                <a:cs typeface="Arial"/>
              </a:rPr>
              <a:t>To help understand turtle populations, researchers may record information such as;</a:t>
            </a:r>
          </a:p>
          <a:p>
            <a:endParaRPr lang="en-GB" sz="3600"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GB" sz="3600" dirty="0">
                <a:latin typeface="Arial"/>
                <a:cs typeface="Arial"/>
              </a:rPr>
              <a:t>Identification </a:t>
            </a:r>
            <a:endParaRPr lang="en-GB" sz="3600"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GB" sz="3600" dirty="0">
                <a:latin typeface="Arial"/>
                <a:cs typeface="Arial"/>
              </a:rPr>
              <a:t>Diet</a:t>
            </a:r>
            <a:endParaRPr lang="en-GB" sz="3600" dirty="0">
              <a:latin typeface="Arial" panose="020B0604020202020204" pitchFamily="34" charset="0"/>
              <a:cs typeface="Arial" panose="020B0604020202020204" pitchFamily="34" charset="0"/>
            </a:endParaRPr>
          </a:p>
          <a:p>
            <a:pPr marL="457200" indent="-457200">
              <a:buFont typeface="Arial"/>
              <a:buChar char="•"/>
            </a:pPr>
            <a:r>
              <a:rPr lang="en-GB" sz="3600" dirty="0">
                <a:latin typeface="Arial"/>
                <a:cs typeface="Arial"/>
              </a:rPr>
              <a:t>Carapace (shell) length</a:t>
            </a:r>
            <a:endParaRPr lang="en-GB" sz="3600"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endParaRPr lang="en-GB" sz="2800" dirty="0">
              <a:latin typeface="Arial" panose="020B0604020202020204" pitchFamily="34" charset="0"/>
              <a:cs typeface="Arial" panose="020B0604020202020204" pitchFamily="34" charset="0"/>
            </a:endParaRPr>
          </a:p>
          <a:p>
            <a:endParaRPr lang="en-GB" sz="2800"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89576F47-8FE2-3E71-98D6-2378191D2234}"/>
              </a:ext>
            </a:extLst>
          </p:cNvPr>
          <p:cNvPicPr>
            <a:picLocks noChangeAspect="1"/>
          </p:cNvPicPr>
          <p:nvPr/>
        </p:nvPicPr>
        <p:blipFill>
          <a:blip r:embed="rId3"/>
          <a:stretch>
            <a:fillRect/>
          </a:stretch>
        </p:blipFill>
        <p:spPr>
          <a:xfrm>
            <a:off x="9612170" y="1833517"/>
            <a:ext cx="8566379" cy="6624684"/>
          </a:xfrm>
          <a:prstGeom prst="rect">
            <a:avLst/>
          </a:prstGeom>
        </p:spPr>
      </p:pic>
    </p:spTree>
    <p:extLst>
      <p:ext uri="{BB962C8B-B14F-4D97-AF65-F5344CB8AC3E}">
        <p14:creationId xmlns:p14="http://schemas.microsoft.com/office/powerpoint/2010/main" val="24680764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9EEBAE-2238-9EAF-7A0C-171DC26CC348}"/>
            </a:ext>
          </a:extLst>
        </p:cNvPr>
        <p:cNvGrpSpPr/>
        <p:nvPr/>
      </p:nvGrpSpPr>
      <p:grpSpPr>
        <a:xfrm>
          <a:off x="0" y="0"/>
          <a:ext cx="0" cy="0"/>
          <a:chOff x="0" y="0"/>
          <a:chExt cx="0" cy="0"/>
        </a:xfrm>
      </p:grpSpPr>
      <p:pic>
        <p:nvPicPr>
          <p:cNvPr id="5123" name="Content Placeholder 3" descr="Turtle profile.jpg">
            <a:extLst>
              <a:ext uri="{FF2B5EF4-FFF2-40B4-BE49-F238E27FC236}">
                <a16:creationId xmlns:a16="http://schemas.microsoft.com/office/drawing/2014/main" id="{4DB62BBE-D942-7980-F5E0-03A905E20D5E}"/>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2348" t="2812" r="5263" b="16845"/>
          <a:stretch>
            <a:fillRect/>
          </a:stretch>
        </p:blipFill>
        <p:spPr>
          <a:xfrm>
            <a:off x="-123000" y="0"/>
            <a:ext cx="19130138" cy="10691813"/>
          </a:xfrm>
        </p:spPr>
      </p:pic>
      <p:sp>
        <p:nvSpPr>
          <p:cNvPr id="5126" name="TextBox 25">
            <a:extLst>
              <a:ext uri="{FF2B5EF4-FFF2-40B4-BE49-F238E27FC236}">
                <a16:creationId xmlns:a16="http://schemas.microsoft.com/office/drawing/2014/main" id="{C7A8C806-DD81-8DA8-C9F5-E590DEA5D745}"/>
              </a:ext>
            </a:extLst>
          </p:cNvPr>
          <p:cNvSpPr txBox="1">
            <a:spLocks noChangeArrowheads="1"/>
          </p:cNvSpPr>
          <p:nvPr/>
        </p:nvSpPr>
        <p:spPr bwMode="auto">
          <a:xfrm>
            <a:off x="12663043" y="9396326"/>
            <a:ext cx="2338642" cy="523220"/>
          </a:xfrm>
          <a:prstGeom prst="rect">
            <a:avLst/>
          </a:prstGeom>
          <a:solidFill>
            <a:schemeClr val="tx1">
              <a:lumMod val="65000"/>
              <a:lumOff val="35000"/>
            </a:schemeClr>
          </a:solidFill>
          <a:ln>
            <a:noFill/>
          </a:ln>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None/>
            </a:pPr>
            <a:r>
              <a:rPr lang="en-AU" altLang="en-US" sz="2800" dirty="0">
                <a:solidFill>
                  <a:schemeClr val="bg1"/>
                </a:solidFill>
                <a:cs typeface="Arial" panose="020B0604020202020204" pitchFamily="34" charset="0"/>
              </a:rPr>
              <a:t>Rear flippers</a:t>
            </a:r>
          </a:p>
        </p:txBody>
      </p:sp>
      <p:sp>
        <p:nvSpPr>
          <p:cNvPr id="9" name="TextBox 8">
            <a:extLst>
              <a:ext uri="{FF2B5EF4-FFF2-40B4-BE49-F238E27FC236}">
                <a16:creationId xmlns:a16="http://schemas.microsoft.com/office/drawing/2014/main" id="{845760FF-45EA-F589-E3F8-BDA2F455C35F}"/>
              </a:ext>
            </a:extLst>
          </p:cNvPr>
          <p:cNvSpPr txBox="1"/>
          <p:nvPr/>
        </p:nvSpPr>
        <p:spPr>
          <a:xfrm>
            <a:off x="9854595" y="7861955"/>
            <a:ext cx="1613787" cy="523220"/>
          </a:xfrm>
          <a:prstGeom prst="rect">
            <a:avLst/>
          </a:prstGeom>
          <a:solidFill>
            <a:schemeClr val="tx1">
              <a:lumMod val="65000"/>
              <a:lumOff val="35000"/>
            </a:schemeClr>
          </a:solidFill>
        </p:spPr>
        <p:txBody>
          <a:bodyPr wrap="square">
            <a:spAutoFit/>
          </a:bodyPr>
          <a:lstStyle/>
          <a:p>
            <a:pPr algn="ctr" eaLnBrk="1" hangingPunct="1">
              <a:defRPr/>
            </a:pPr>
            <a:r>
              <a:rPr lang="en-AU" sz="2800" dirty="0">
                <a:solidFill>
                  <a:schemeClr val="bg1"/>
                </a:solidFill>
                <a:latin typeface="Arial" panose="020B0604020202020204" pitchFamily="34" charset="0"/>
                <a:cs typeface="Arial" panose="020B0604020202020204" pitchFamily="34" charset="0"/>
              </a:rPr>
              <a:t>Plastron</a:t>
            </a:r>
          </a:p>
        </p:txBody>
      </p:sp>
      <p:sp>
        <p:nvSpPr>
          <p:cNvPr id="5129" name="TextBox 30">
            <a:extLst>
              <a:ext uri="{FF2B5EF4-FFF2-40B4-BE49-F238E27FC236}">
                <a16:creationId xmlns:a16="http://schemas.microsoft.com/office/drawing/2014/main" id="{5C443816-2718-C4DC-3A64-78EF365BC0EA}"/>
              </a:ext>
            </a:extLst>
          </p:cNvPr>
          <p:cNvSpPr txBox="1">
            <a:spLocks noChangeArrowheads="1"/>
          </p:cNvSpPr>
          <p:nvPr/>
        </p:nvSpPr>
        <p:spPr bwMode="auto">
          <a:xfrm>
            <a:off x="5804669" y="9657936"/>
            <a:ext cx="2507258" cy="523220"/>
          </a:xfrm>
          <a:prstGeom prst="rect">
            <a:avLst/>
          </a:prstGeom>
          <a:solidFill>
            <a:schemeClr val="tx1">
              <a:lumMod val="65000"/>
              <a:lumOff val="35000"/>
            </a:schemeClr>
          </a:solidFill>
          <a:ln>
            <a:noFill/>
          </a:ln>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r>
              <a:rPr lang="en-AU" altLang="en-US" sz="2800" dirty="0">
                <a:solidFill>
                  <a:schemeClr val="bg1"/>
                </a:solidFill>
                <a:cs typeface="Arial" panose="020B0604020202020204" pitchFamily="34" charset="0"/>
              </a:rPr>
              <a:t>Front flippers</a:t>
            </a:r>
          </a:p>
        </p:txBody>
      </p:sp>
      <p:cxnSp>
        <p:nvCxnSpPr>
          <p:cNvPr id="3" name="Straight Arrow Connector 2">
            <a:extLst>
              <a:ext uri="{FF2B5EF4-FFF2-40B4-BE49-F238E27FC236}">
                <a16:creationId xmlns:a16="http://schemas.microsoft.com/office/drawing/2014/main" id="{D41A0403-4A1E-9F9B-F25A-7E0DFCB26B8E}"/>
              </a:ext>
            </a:extLst>
          </p:cNvPr>
          <p:cNvCxnSpPr>
            <a:cxnSpLocks/>
          </p:cNvCxnSpPr>
          <p:nvPr/>
        </p:nvCxnSpPr>
        <p:spPr>
          <a:xfrm>
            <a:off x="10335722" y="2597905"/>
            <a:ext cx="0" cy="1259383"/>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45C18493-A34A-2174-7172-C97266476223}"/>
              </a:ext>
            </a:extLst>
          </p:cNvPr>
          <p:cNvCxnSpPr>
            <a:cxnSpLocks/>
          </p:cNvCxnSpPr>
          <p:nvPr/>
        </p:nvCxnSpPr>
        <p:spPr>
          <a:xfrm flipV="1">
            <a:off x="10507748" y="7108135"/>
            <a:ext cx="0" cy="679436"/>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F7F33556-15CE-6BFB-6557-67C362DF0D07}"/>
              </a:ext>
            </a:extLst>
          </p:cNvPr>
          <p:cNvCxnSpPr>
            <a:cxnSpLocks/>
          </p:cNvCxnSpPr>
          <p:nvPr/>
        </p:nvCxnSpPr>
        <p:spPr>
          <a:xfrm>
            <a:off x="3119906" y="3857288"/>
            <a:ext cx="1286045" cy="752480"/>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429DE7A6-9963-6C18-DA60-579BD2C2653B}"/>
              </a:ext>
            </a:extLst>
          </p:cNvPr>
          <p:cNvCxnSpPr>
            <a:cxnSpLocks/>
          </p:cNvCxnSpPr>
          <p:nvPr/>
        </p:nvCxnSpPr>
        <p:spPr>
          <a:xfrm flipV="1">
            <a:off x="4166973" y="5170766"/>
            <a:ext cx="93942" cy="1336912"/>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029B4B53-F441-BB43-1A20-859C194FCDE4}"/>
              </a:ext>
            </a:extLst>
          </p:cNvPr>
          <p:cNvCxnSpPr>
            <a:cxnSpLocks/>
          </p:cNvCxnSpPr>
          <p:nvPr/>
        </p:nvCxnSpPr>
        <p:spPr>
          <a:xfrm flipV="1">
            <a:off x="7058298" y="8587746"/>
            <a:ext cx="0" cy="991718"/>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D1EBA3ED-F087-C3A8-FEBC-07BCBB7B2CB0}"/>
              </a:ext>
            </a:extLst>
          </p:cNvPr>
          <p:cNvCxnSpPr>
            <a:cxnSpLocks/>
          </p:cNvCxnSpPr>
          <p:nvPr/>
        </p:nvCxnSpPr>
        <p:spPr>
          <a:xfrm flipV="1">
            <a:off x="14005548" y="7890235"/>
            <a:ext cx="0" cy="1395022"/>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30">
            <a:extLst>
              <a:ext uri="{FF2B5EF4-FFF2-40B4-BE49-F238E27FC236}">
                <a16:creationId xmlns:a16="http://schemas.microsoft.com/office/drawing/2014/main" id="{7FD0763E-D82D-46A9-3EEB-F5FB612201EB}"/>
              </a:ext>
            </a:extLst>
          </p:cNvPr>
          <p:cNvSpPr txBox="1">
            <a:spLocks noChangeArrowheads="1"/>
          </p:cNvSpPr>
          <p:nvPr/>
        </p:nvSpPr>
        <p:spPr bwMode="auto">
          <a:xfrm>
            <a:off x="9408252" y="2002424"/>
            <a:ext cx="1854940" cy="954107"/>
          </a:xfrm>
          <a:prstGeom prst="rect">
            <a:avLst/>
          </a:prstGeom>
          <a:solidFill>
            <a:schemeClr val="tx1">
              <a:lumMod val="65000"/>
              <a:lumOff val="35000"/>
            </a:schemeClr>
          </a:solidFill>
          <a:ln>
            <a:noFill/>
          </a:ln>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AU" altLang="en-US" sz="2800" dirty="0">
                <a:solidFill>
                  <a:schemeClr val="bg1"/>
                </a:solidFill>
                <a:cs typeface="Arial" panose="020B0604020202020204" pitchFamily="34" charset="0"/>
              </a:rPr>
              <a:t>Carapace</a:t>
            </a:r>
          </a:p>
          <a:p>
            <a:pPr algn="ctr" eaLnBrk="1" hangingPunct="1">
              <a:spcBef>
                <a:spcPct val="0"/>
              </a:spcBef>
              <a:buFontTx/>
              <a:buNone/>
            </a:pPr>
            <a:r>
              <a:rPr lang="en-AU" altLang="en-US" sz="2800" dirty="0">
                <a:solidFill>
                  <a:schemeClr val="bg1"/>
                </a:solidFill>
                <a:cs typeface="Arial" panose="020B0604020202020204" pitchFamily="34" charset="0"/>
              </a:rPr>
              <a:t>(shell)</a:t>
            </a:r>
          </a:p>
        </p:txBody>
      </p:sp>
      <p:sp>
        <p:nvSpPr>
          <p:cNvPr id="23" name="TextBox 30">
            <a:extLst>
              <a:ext uri="{FF2B5EF4-FFF2-40B4-BE49-F238E27FC236}">
                <a16:creationId xmlns:a16="http://schemas.microsoft.com/office/drawing/2014/main" id="{10DC4C2F-A136-53FF-A958-935F312CBC39}"/>
              </a:ext>
            </a:extLst>
          </p:cNvPr>
          <p:cNvSpPr txBox="1">
            <a:spLocks noChangeArrowheads="1"/>
          </p:cNvSpPr>
          <p:nvPr/>
        </p:nvSpPr>
        <p:spPr bwMode="auto">
          <a:xfrm>
            <a:off x="3611097" y="6518294"/>
            <a:ext cx="1111753" cy="523220"/>
          </a:xfrm>
          <a:prstGeom prst="rect">
            <a:avLst/>
          </a:prstGeom>
          <a:solidFill>
            <a:schemeClr val="tx1">
              <a:lumMod val="65000"/>
              <a:lumOff val="35000"/>
            </a:schemeClr>
          </a:solidFill>
          <a:ln>
            <a:noFill/>
          </a:ln>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AU" altLang="en-US" sz="2800" dirty="0">
                <a:solidFill>
                  <a:schemeClr val="bg1"/>
                </a:solidFill>
                <a:cs typeface="Arial" panose="020B0604020202020204" pitchFamily="34" charset="0"/>
              </a:rPr>
              <a:t>Beak</a:t>
            </a:r>
          </a:p>
        </p:txBody>
      </p:sp>
      <p:sp>
        <p:nvSpPr>
          <p:cNvPr id="24" name="TextBox 30">
            <a:extLst>
              <a:ext uri="{FF2B5EF4-FFF2-40B4-BE49-F238E27FC236}">
                <a16:creationId xmlns:a16="http://schemas.microsoft.com/office/drawing/2014/main" id="{D0DAFD7B-5062-AA6C-0D9B-763D1B4320A3}"/>
              </a:ext>
            </a:extLst>
          </p:cNvPr>
          <p:cNvSpPr txBox="1">
            <a:spLocks noChangeArrowheads="1"/>
          </p:cNvSpPr>
          <p:nvPr/>
        </p:nvSpPr>
        <p:spPr bwMode="auto">
          <a:xfrm>
            <a:off x="828043" y="3441790"/>
            <a:ext cx="2291863" cy="954107"/>
          </a:xfrm>
          <a:prstGeom prst="rect">
            <a:avLst/>
          </a:prstGeom>
          <a:solidFill>
            <a:schemeClr val="tx1">
              <a:lumMod val="65000"/>
              <a:lumOff val="35000"/>
            </a:schemeClr>
          </a:solidFill>
          <a:ln>
            <a:noFill/>
          </a:ln>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None/>
            </a:pPr>
            <a:r>
              <a:rPr lang="en-AU" altLang="en-US" sz="2800" dirty="0">
                <a:solidFill>
                  <a:schemeClr val="bg1"/>
                </a:solidFill>
                <a:cs typeface="Arial" panose="020B0604020202020204" pitchFamily="34" charset="0"/>
              </a:rPr>
              <a:t>Eyes</a:t>
            </a:r>
          </a:p>
          <a:p>
            <a:pPr algn="ctr">
              <a:spcBef>
                <a:spcPct val="0"/>
              </a:spcBef>
              <a:buNone/>
            </a:pPr>
            <a:r>
              <a:rPr lang="en-AU" altLang="en-US" sz="2800" dirty="0">
                <a:solidFill>
                  <a:schemeClr val="bg1"/>
                </a:solidFill>
                <a:cs typeface="Arial" panose="020B0604020202020204" pitchFamily="34" charset="0"/>
              </a:rPr>
              <a:t>(salt glands)</a:t>
            </a:r>
          </a:p>
        </p:txBody>
      </p:sp>
      <p:sp>
        <p:nvSpPr>
          <p:cNvPr id="2" name="TextBox 1">
            <a:extLst>
              <a:ext uri="{FF2B5EF4-FFF2-40B4-BE49-F238E27FC236}">
                <a16:creationId xmlns:a16="http://schemas.microsoft.com/office/drawing/2014/main" id="{74374EB1-198E-7600-F635-352CFA570E0A}"/>
              </a:ext>
            </a:extLst>
          </p:cNvPr>
          <p:cNvSpPr txBox="1"/>
          <p:nvPr/>
        </p:nvSpPr>
        <p:spPr>
          <a:xfrm>
            <a:off x="303295" y="285295"/>
            <a:ext cx="13056075" cy="830997"/>
          </a:xfrm>
          <a:prstGeom prst="rect">
            <a:avLst/>
          </a:prstGeom>
          <a:noFill/>
        </p:spPr>
        <p:txBody>
          <a:bodyPr wrap="none" rtlCol="0">
            <a:spAutoFit/>
          </a:bodyPr>
          <a:lstStyle/>
          <a:p>
            <a:r>
              <a:rPr lang="en-GB" sz="4800" b="1" dirty="0">
                <a:solidFill>
                  <a:schemeClr val="bg1"/>
                </a:solidFill>
                <a:latin typeface="Arial" panose="020B0604020202020204" pitchFamily="34" charset="0"/>
                <a:cs typeface="Arial" panose="020B0604020202020204" pitchFamily="34" charset="0"/>
              </a:rPr>
              <a:t>MORPHOLOGICAL (EXTERNAL) FEATURES</a:t>
            </a:r>
            <a:endParaRPr lang="en-AU" sz="4800" b="1" dirty="0">
              <a:solidFill>
                <a:schemeClr val="bg1"/>
              </a:solidFill>
              <a:latin typeface="Arial" panose="020B0604020202020204" pitchFamily="34" charset="0"/>
              <a:cs typeface="Arial" panose="020B0604020202020204" pitchFamily="34" charset="0"/>
            </a:endParaRPr>
          </a:p>
        </p:txBody>
      </p:sp>
      <p:sp>
        <p:nvSpPr>
          <p:cNvPr id="6" name="TextBox 30">
            <a:extLst>
              <a:ext uri="{FF2B5EF4-FFF2-40B4-BE49-F238E27FC236}">
                <a16:creationId xmlns:a16="http://schemas.microsoft.com/office/drawing/2014/main" id="{F771416E-35F6-BD1F-CC4D-31A448448CCE}"/>
              </a:ext>
            </a:extLst>
          </p:cNvPr>
          <p:cNvSpPr txBox="1">
            <a:spLocks noChangeArrowheads="1"/>
          </p:cNvSpPr>
          <p:nvPr/>
        </p:nvSpPr>
        <p:spPr bwMode="auto">
          <a:xfrm>
            <a:off x="1570748" y="5170766"/>
            <a:ext cx="1492231" cy="523220"/>
          </a:xfrm>
          <a:prstGeom prst="rect">
            <a:avLst/>
          </a:prstGeom>
          <a:solidFill>
            <a:schemeClr val="tx1">
              <a:lumMod val="65000"/>
              <a:lumOff val="35000"/>
            </a:schemeClr>
          </a:solidFill>
          <a:ln>
            <a:noFill/>
          </a:ln>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r>
              <a:rPr lang="en-GB" altLang="en-US" sz="2800" dirty="0">
                <a:solidFill>
                  <a:schemeClr val="bg1"/>
                </a:solidFill>
                <a:cs typeface="Arial" panose="020B0604020202020204" pitchFamily="34" charset="0"/>
              </a:rPr>
              <a:t>N</a:t>
            </a:r>
            <a:r>
              <a:rPr lang="en-AU" altLang="en-US" sz="2800" dirty="0">
                <a:solidFill>
                  <a:schemeClr val="bg1"/>
                </a:solidFill>
                <a:cs typeface="Arial" panose="020B0604020202020204" pitchFamily="34" charset="0"/>
              </a:rPr>
              <a:t>ostrils</a:t>
            </a:r>
          </a:p>
        </p:txBody>
      </p:sp>
      <p:cxnSp>
        <p:nvCxnSpPr>
          <p:cNvPr id="12" name="Straight Arrow Connector 11">
            <a:extLst>
              <a:ext uri="{FF2B5EF4-FFF2-40B4-BE49-F238E27FC236}">
                <a16:creationId xmlns:a16="http://schemas.microsoft.com/office/drawing/2014/main" id="{8BB4CE2A-3B69-77AC-4FF2-03337BC4B409}"/>
              </a:ext>
            </a:extLst>
          </p:cNvPr>
          <p:cNvCxnSpPr>
            <a:cxnSpLocks/>
          </p:cNvCxnSpPr>
          <p:nvPr/>
        </p:nvCxnSpPr>
        <p:spPr>
          <a:xfrm flipV="1">
            <a:off x="3062979" y="4702157"/>
            <a:ext cx="1103994" cy="760224"/>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30">
            <a:extLst>
              <a:ext uri="{FF2B5EF4-FFF2-40B4-BE49-F238E27FC236}">
                <a16:creationId xmlns:a16="http://schemas.microsoft.com/office/drawing/2014/main" id="{302E888E-0605-AD1A-B0E8-8D75C763DDFF}"/>
              </a:ext>
            </a:extLst>
          </p:cNvPr>
          <p:cNvSpPr txBox="1">
            <a:spLocks noChangeArrowheads="1"/>
          </p:cNvSpPr>
          <p:nvPr/>
        </p:nvSpPr>
        <p:spPr bwMode="auto">
          <a:xfrm>
            <a:off x="15691084" y="6036403"/>
            <a:ext cx="784821" cy="523220"/>
          </a:xfrm>
          <a:prstGeom prst="rect">
            <a:avLst/>
          </a:prstGeom>
          <a:solidFill>
            <a:schemeClr val="tx1">
              <a:lumMod val="65000"/>
              <a:lumOff val="35000"/>
            </a:schemeClr>
          </a:solidFill>
          <a:ln>
            <a:noFill/>
          </a:ln>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GB" altLang="en-US" sz="2800" dirty="0">
                <a:solidFill>
                  <a:schemeClr val="bg1"/>
                </a:solidFill>
                <a:cs typeface="Arial" panose="020B0604020202020204" pitchFamily="34" charset="0"/>
              </a:rPr>
              <a:t>Tail</a:t>
            </a:r>
            <a:endParaRPr lang="en-AU" altLang="en-US" sz="2800" dirty="0">
              <a:solidFill>
                <a:schemeClr val="bg1"/>
              </a:solidFill>
              <a:cs typeface="Arial" panose="020B0604020202020204" pitchFamily="34" charset="0"/>
            </a:endParaRPr>
          </a:p>
        </p:txBody>
      </p:sp>
      <p:cxnSp>
        <p:nvCxnSpPr>
          <p:cNvPr id="19" name="Straight Arrow Connector 18">
            <a:extLst>
              <a:ext uri="{FF2B5EF4-FFF2-40B4-BE49-F238E27FC236}">
                <a16:creationId xmlns:a16="http://schemas.microsoft.com/office/drawing/2014/main" id="{929A3AEB-A76D-219E-87F6-E8562B9D9A77}"/>
              </a:ext>
            </a:extLst>
          </p:cNvPr>
          <p:cNvCxnSpPr>
            <a:cxnSpLocks/>
          </p:cNvCxnSpPr>
          <p:nvPr/>
        </p:nvCxnSpPr>
        <p:spPr>
          <a:xfrm flipH="1">
            <a:off x="14535679" y="6298013"/>
            <a:ext cx="1155405" cy="0"/>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pic>
        <p:nvPicPr>
          <p:cNvPr id="21" name="Picture 20">
            <a:extLst>
              <a:ext uri="{FF2B5EF4-FFF2-40B4-BE49-F238E27FC236}">
                <a16:creationId xmlns:a16="http://schemas.microsoft.com/office/drawing/2014/main" id="{8ADBED04-AE5E-4A18-02BE-679A50A2790E}"/>
              </a:ext>
            </a:extLst>
          </p:cNvPr>
          <p:cNvPicPr>
            <a:picLocks noChangeAspect="1"/>
          </p:cNvPicPr>
          <p:nvPr/>
        </p:nvPicPr>
        <p:blipFill>
          <a:blip r:embed="rId4"/>
          <a:srcRect l="4444" r="59064" b="35077"/>
          <a:stretch>
            <a:fillRect/>
          </a:stretch>
        </p:blipFill>
        <p:spPr>
          <a:xfrm>
            <a:off x="3663811" y="1407340"/>
            <a:ext cx="1913675" cy="1825441"/>
          </a:xfrm>
          <a:prstGeom prst="rect">
            <a:avLst/>
          </a:prstGeom>
        </p:spPr>
      </p:pic>
      <p:pic>
        <p:nvPicPr>
          <p:cNvPr id="22" name="Picture 21">
            <a:extLst>
              <a:ext uri="{FF2B5EF4-FFF2-40B4-BE49-F238E27FC236}">
                <a16:creationId xmlns:a16="http://schemas.microsoft.com/office/drawing/2014/main" id="{98F404EB-523B-9F0D-8F0C-BEA9B4B7C238}"/>
              </a:ext>
            </a:extLst>
          </p:cNvPr>
          <p:cNvPicPr>
            <a:picLocks noChangeAspect="1"/>
          </p:cNvPicPr>
          <p:nvPr/>
        </p:nvPicPr>
        <p:blipFill>
          <a:blip r:embed="rId4"/>
          <a:srcRect l="58753" b="35077"/>
          <a:stretch>
            <a:fillRect/>
          </a:stretch>
        </p:blipFill>
        <p:spPr>
          <a:xfrm>
            <a:off x="5776563" y="1402155"/>
            <a:ext cx="2163012" cy="1825441"/>
          </a:xfrm>
          <a:prstGeom prst="rect">
            <a:avLst/>
          </a:prstGeom>
        </p:spPr>
      </p:pic>
      <p:grpSp>
        <p:nvGrpSpPr>
          <p:cNvPr id="14" name="Group 13">
            <a:extLst>
              <a:ext uri="{FF2B5EF4-FFF2-40B4-BE49-F238E27FC236}">
                <a16:creationId xmlns:a16="http://schemas.microsoft.com/office/drawing/2014/main" id="{B9FF7F6A-8881-85DA-6396-8CC1F9DCD2C6}"/>
              </a:ext>
            </a:extLst>
          </p:cNvPr>
          <p:cNvGrpSpPr/>
          <p:nvPr/>
        </p:nvGrpSpPr>
        <p:grpSpPr>
          <a:xfrm>
            <a:off x="12410985" y="1068786"/>
            <a:ext cx="5696142" cy="2262426"/>
            <a:chOff x="13063737" y="1068787"/>
            <a:chExt cx="5043392" cy="2003162"/>
          </a:xfrm>
        </p:grpSpPr>
        <p:sp>
          <p:nvSpPr>
            <p:cNvPr id="35" name="TextBox 34">
              <a:extLst>
                <a:ext uri="{FF2B5EF4-FFF2-40B4-BE49-F238E27FC236}">
                  <a16:creationId xmlns:a16="http://schemas.microsoft.com/office/drawing/2014/main" id="{2D243E78-B4C2-B84D-C2B8-D36E6E653398}"/>
                </a:ext>
              </a:extLst>
            </p:cNvPr>
            <p:cNvSpPr txBox="1"/>
            <p:nvPr/>
          </p:nvSpPr>
          <p:spPr>
            <a:xfrm>
              <a:off x="13063737" y="1068787"/>
              <a:ext cx="971453" cy="599514"/>
            </a:xfrm>
            <a:prstGeom prst="rect">
              <a:avLst/>
            </a:prstGeom>
            <a:solidFill>
              <a:schemeClr val="bg1"/>
            </a:solidFill>
          </p:spPr>
          <p:txBody>
            <a:bodyPr wrap="square" rtlCol="0">
              <a:spAutoFit/>
            </a:bodyPr>
            <a:lstStyle/>
            <a:p>
              <a:pPr algn="ctr">
                <a:lnSpc>
                  <a:spcPct val="150000"/>
                </a:lnSpc>
              </a:pPr>
              <a:r>
                <a:rPr lang="en-GB" sz="1200" b="1" dirty="0">
                  <a:latin typeface="Clarity City" panose="00000500000000000000" pitchFamily="50" charset="0"/>
                </a:rPr>
                <a:t>Ridges</a:t>
              </a:r>
            </a:p>
            <a:p>
              <a:endParaRPr lang="en-GB" sz="1000" dirty="0">
                <a:latin typeface="Clarity City" panose="00000500000000000000" pitchFamily="50" charset="0"/>
              </a:endParaRPr>
            </a:p>
            <a:p>
              <a:endParaRPr lang="en-AU" sz="1000" dirty="0">
                <a:latin typeface="Clarity City" panose="00000500000000000000" pitchFamily="50" charset="0"/>
              </a:endParaRPr>
            </a:p>
          </p:txBody>
        </p:sp>
        <p:pic>
          <p:nvPicPr>
            <p:cNvPr id="4" name="Picture 3">
              <a:extLst>
                <a:ext uri="{FF2B5EF4-FFF2-40B4-BE49-F238E27FC236}">
                  <a16:creationId xmlns:a16="http://schemas.microsoft.com/office/drawing/2014/main" id="{942EBB78-21A9-550A-21FB-9BCF95AE4C7E}"/>
                </a:ext>
              </a:extLst>
            </p:cNvPr>
            <p:cNvPicPr>
              <a:picLocks noChangeAspect="1"/>
            </p:cNvPicPr>
            <p:nvPr/>
          </p:nvPicPr>
          <p:blipFill>
            <a:blip r:embed="rId5"/>
            <a:stretch>
              <a:fillRect/>
            </a:stretch>
          </p:blipFill>
          <p:spPr>
            <a:xfrm>
              <a:off x="14027441" y="1068788"/>
              <a:ext cx="4079688" cy="2003161"/>
            </a:xfrm>
            <a:prstGeom prst="rect">
              <a:avLst/>
            </a:prstGeom>
          </p:spPr>
        </p:pic>
        <p:pic>
          <p:nvPicPr>
            <p:cNvPr id="37" name="Picture 36">
              <a:extLst>
                <a:ext uri="{FF2B5EF4-FFF2-40B4-BE49-F238E27FC236}">
                  <a16:creationId xmlns:a16="http://schemas.microsoft.com/office/drawing/2014/main" id="{DC45D8CF-6D08-D06E-9B98-C0A491BCD46E}"/>
                </a:ext>
              </a:extLst>
            </p:cNvPr>
            <p:cNvPicPr>
              <a:picLocks noChangeAspect="1"/>
            </p:cNvPicPr>
            <p:nvPr/>
          </p:nvPicPr>
          <p:blipFill>
            <a:blip r:embed="rId6"/>
            <a:stretch>
              <a:fillRect/>
            </a:stretch>
          </p:blipFill>
          <p:spPr>
            <a:xfrm>
              <a:off x="13070236" y="1392678"/>
              <a:ext cx="964954" cy="1679271"/>
            </a:xfrm>
            <a:prstGeom prst="rect">
              <a:avLst/>
            </a:prstGeom>
          </p:spPr>
        </p:pic>
      </p:grpSp>
      <p:cxnSp>
        <p:nvCxnSpPr>
          <p:cNvPr id="31" name="Straight Arrow Connector 30">
            <a:extLst>
              <a:ext uri="{FF2B5EF4-FFF2-40B4-BE49-F238E27FC236}">
                <a16:creationId xmlns:a16="http://schemas.microsoft.com/office/drawing/2014/main" id="{1E7B4551-5157-517A-299C-9C9B43AD0E77}"/>
              </a:ext>
            </a:extLst>
          </p:cNvPr>
          <p:cNvCxnSpPr>
            <a:cxnSpLocks/>
          </p:cNvCxnSpPr>
          <p:nvPr/>
        </p:nvCxnSpPr>
        <p:spPr>
          <a:xfrm>
            <a:off x="3298440" y="2956531"/>
            <a:ext cx="1253114" cy="1339765"/>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5" name="TextBox 30">
            <a:extLst>
              <a:ext uri="{FF2B5EF4-FFF2-40B4-BE49-F238E27FC236}">
                <a16:creationId xmlns:a16="http://schemas.microsoft.com/office/drawing/2014/main" id="{B1B3C26C-D8E8-ABFC-F250-066D4D298469}"/>
              </a:ext>
            </a:extLst>
          </p:cNvPr>
          <p:cNvSpPr txBox="1">
            <a:spLocks noChangeArrowheads="1"/>
          </p:cNvSpPr>
          <p:nvPr/>
        </p:nvSpPr>
        <p:spPr bwMode="auto">
          <a:xfrm>
            <a:off x="12852662" y="3941625"/>
            <a:ext cx="2234937" cy="523220"/>
          </a:xfrm>
          <a:prstGeom prst="rect">
            <a:avLst/>
          </a:prstGeom>
          <a:solidFill>
            <a:schemeClr val="tx1">
              <a:lumMod val="65000"/>
              <a:lumOff val="35000"/>
            </a:schemeClr>
          </a:solidFill>
          <a:ln>
            <a:noFill/>
          </a:ln>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GB" altLang="en-US" sz="2800" dirty="0">
                <a:solidFill>
                  <a:schemeClr val="bg1"/>
                </a:solidFill>
                <a:cs typeface="Arial" panose="020B0604020202020204" pitchFamily="34" charset="0"/>
              </a:rPr>
              <a:t>Costal scale</a:t>
            </a:r>
            <a:endParaRPr lang="en-AU" altLang="en-US" sz="2800" dirty="0">
              <a:solidFill>
                <a:schemeClr val="bg1"/>
              </a:solidFill>
              <a:cs typeface="Arial" panose="020B0604020202020204" pitchFamily="34" charset="0"/>
            </a:endParaRPr>
          </a:p>
        </p:txBody>
      </p:sp>
      <p:cxnSp>
        <p:nvCxnSpPr>
          <p:cNvPr id="8" name="Straight Arrow Connector 7">
            <a:extLst>
              <a:ext uri="{FF2B5EF4-FFF2-40B4-BE49-F238E27FC236}">
                <a16:creationId xmlns:a16="http://schemas.microsoft.com/office/drawing/2014/main" id="{66789F53-045A-45D8-15C1-579535B526B8}"/>
              </a:ext>
            </a:extLst>
          </p:cNvPr>
          <p:cNvCxnSpPr>
            <a:cxnSpLocks/>
          </p:cNvCxnSpPr>
          <p:nvPr/>
        </p:nvCxnSpPr>
        <p:spPr>
          <a:xfrm flipH="1">
            <a:off x="11802572" y="4464844"/>
            <a:ext cx="1050091" cy="867004"/>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30">
            <a:extLst>
              <a:ext uri="{FF2B5EF4-FFF2-40B4-BE49-F238E27FC236}">
                <a16:creationId xmlns:a16="http://schemas.microsoft.com/office/drawing/2014/main" id="{9C8DBC4F-A648-D418-B3E3-A69B2F4F695C}"/>
              </a:ext>
            </a:extLst>
          </p:cNvPr>
          <p:cNvSpPr txBox="1">
            <a:spLocks noChangeArrowheads="1"/>
          </p:cNvSpPr>
          <p:nvPr/>
        </p:nvSpPr>
        <p:spPr bwMode="auto">
          <a:xfrm>
            <a:off x="1302855" y="2095566"/>
            <a:ext cx="2133774" cy="954107"/>
          </a:xfrm>
          <a:prstGeom prst="rect">
            <a:avLst/>
          </a:prstGeom>
          <a:solidFill>
            <a:schemeClr val="tx1">
              <a:lumMod val="65000"/>
              <a:lumOff val="35000"/>
            </a:schemeClr>
          </a:solidFill>
          <a:ln>
            <a:noFill/>
          </a:ln>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None/>
            </a:pPr>
            <a:r>
              <a:rPr lang="en-AU" altLang="en-US" sz="2800" dirty="0">
                <a:solidFill>
                  <a:schemeClr val="bg1"/>
                </a:solidFill>
                <a:cs typeface="Arial" panose="020B0604020202020204" pitchFamily="34" charset="0"/>
              </a:rPr>
              <a:t>Pre-frontal scales</a:t>
            </a:r>
          </a:p>
        </p:txBody>
      </p:sp>
      <p:sp>
        <p:nvSpPr>
          <p:cNvPr id="26" name="TextBox 30">
            <a:extLst>
              <a:ext uri="{FF2B5EF4-FFF2-40B4-BE49-F238E27FC236}">
                <a16:creationId xmlns:a16="http://schemas.microsoft.com/office/drawing/2014/main" id="{EF3F5281-9EFB-8CEC-5F2A-7A5A55752D02}"/>
              </a:ext>
            </a:extLst>
          </p:cNvPr>
          <p:cNvSpPr txBox="1">
            <a:spLocks noChangeArrowheads="1"/>
          </p:cNvSpPr>
          <p:nvPr/>
        </p:nvSpPr>
        <p:spPr bwMode="auto">
          <a:xfrm>
            <a:off x="14251135" y="401540"/>
            <a:ext cx="2234937" cy="523220"/>
          </a:xfrm>
          <a:prstGeom prst="rect">
            <a:avLst/>
          </a:prstGeom>
          <a:solidFill>
            <a:schemeClr val="tx1">
              <a:lumMod val="65000"/>
              <a:lumOff val="35000"/>
            </a:schemeClr>
          </a:solidFill>
          <a:ln>
            <a:noFill/>
          </a:ln>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GB" altLang="en-US" sz="2800" dirty="0">
                <a:solidFill>
                  <a:schemeClr val="bg1"/>
                </a:solidFill>
                <a:cs typeface="Arial" panose="020B0604020202020204" pitchFamily="34" charset="0"/>
              </a:rPr>
              <a:t>Costal scale</a:t>
            </a:r>
            <a:endParaRPr lang="en-AU" altLang="en-US" sz="2800" dirty="0">
              <a:solidFill>
                <a:schemeClr val="bg1"/>
              </a:solidFill>
              <a:cs typeface="Arial" panose="020B0604020202020204" pitchFamily="34" charset="0"/>
            </a:endParaRPr>
          </a:p>
        </p:txBody>
      </p:sp>
      <p:pic>
        <p:nvPicPr>
          <p:cNvPr id="16" name="Graphic 15" descr="Hang Loose Hand Gesture outline">
            <a:extLst>
              <a:ext uri="{FF2B5EF4-FFF2-40B4-BE49-F238E27FC236}">
                <a16:creationId xmlns:a16="http://schemas.microsoft.com/office/drawing/2014/main" id="{92D35713-68B3-786B-F688-7D191D0A0DB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6682589" y="3475239"/>
            <a:ext cx="1609211" cy="1631670"/>
          </a:xfrm>
          <a:prstGeom prst="rect">
            <a:avLst/>
          </a:prstGeom>
        </p:spPr>
      </p:pic>
    </p:spTree>
    <p:extLst>
      <p:ext uri="{BB962C8B-B14F-4D97-AF65-F5344CB8AC3E}">
        <p14:creationId xmlns:p14="http://schemas.microsoft.com/office/powerpoint/2010/main" val="12719446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A0BE02-B64A-C0B6-96FC-77308B89688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A26F04D-1AA9-08F5-B381-E071EB0BF131}"/>
              </a:ext>
            </a:extLst>
          </p:cNvPr>
          <p:cNvSpPr>
            <a:spLocks noGrp="1"/>
          </p:cNvSpPr>
          <p:nvPr>
            <p:ph type="title"/>
          </p:nvPr>
        </p:nvSpPr>
        <p:spPr>
          <a:xfrm>
            <a:off x="5339903" y="1031891"/>
            <a:ext cx="7826219" cy="981828"/>
          </a:xfrm>
        </p:spPr>
        <p:txBody>
          <a:bodyPr>
            <a:normAutofit fontScale="90000"/>
          </a:bodyPr>
          <a:lstStyle/>
          <a:p>
            <a:pPr algn="ctr"/>
            <a:r>
              <a:rPr lang="en-GB" sz="5300" b="1" dirty="0">
                <a:latin typeface="Arial"/>
                <a:cs typeface="Arial"/>
              </a:rPr>
              <a:t>SEA TURTLE DIET</a:t>
            </a:r>
            <a:br>
              <a:rPr lang="en-GB" sz="4000" b="1" dirty="0">
                <a:latin typeface="Arial" panose="020B0604020202020204" pitchFamily="34" charset="0"/>
              </a:rPr>
            </a:br>
            <a:endParaRPr lang="en-AU" sz="3600" dirty="0">
              <a:latin typeface="Arial" panose="020B0604020202020204" pitchFamily="34" charset="0"/>
            </a:endParaRPr>
          </a:p>
        </p:txBody>
      </p:sp>
      <p:sp>
        <p:nvSpPr>
          <p:cNvPr id="22" name="TextBox 21">
            <a:extLst>
              <a:ext uri="{FF2B5EF4-FFF2-40B4-BE49-F238E27FC236}">
                <a16:creationId xmlns:a16="http://schemas.microsoft.com/office/drawing/2014/main" id="{673A162B-D79A-9FCF-6594-C07791DE8BFE}"/>
              </a:ext>
            </a:extLst>
          </p:cNvPr>
          <p:cNvSpPr txBox="1"/>
          <p:nvPr/>
        </p:nvSpPr>
        <p:spPr>
          <a:xfrm>
            <a:off x="13520109" y="5140600"/>
            <a:ext cx="2586058" cy="523220"/>
          </a:xfrm>
          <a:prstGeom prst="rect">
            <a:avLst/>
          </a:prstGeom>
          <a:noFill/>
        </p:spPr>
        <p:txBody>
          <a:bodyPr wrap="square" rtlCol="0">
            <a:spAutoFit/>
          </a:bodyPr>
          <a:lstStyle/>
          <a:p>
            <a:r>
              <a:rPr lang="en-GB" sz="2800" dirty="0">
                <a:solidFill>
                  <a:srgbClr val="00A3B8"/>
                </a:solidFill>
                <a:latin typeface="Arial" panose="020B0604020202020204" pitchFamily="34" charset="0"/>
                <a:cs typeface="Arial" panose="020B0604020202020204" pitchFamily="34" charset="0"/>
              </a:rPr>
              <a:t>Echinodermata</a:t>
            </a:r>
            <a:endParaRPr lang="en-AU" sz="2800" dirty="0">
              <a:solidFill>
                <a:srgbClr val="00A3B8"/>
              </a:solidFill>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id="{F120194F-E21B-C938-E5B0-C46DDD15AD47}"/>
              </a:ext>
            </a:extLst>
          </p:cNvPr>
          <p:cNvSpPr txBox="1"/>
          <p:nvPr/>
        </p:nvSpPr>
        <p:spPr>
          <a:xfrm>
            <a:off x="12629325" y="8715633"/>
            <a:ext cx="1673132" cy="523220"/>
          </a:xfrm>
          <a:prstGeom prst="rect">
            <a:avLst/>
          </a:prstGeom>
          <a:noFill/>
        </p:spPr>
        <p:txBody>
          <a:bodyPr wrap="square">
            <a:spAutoFit/>
          </a:bodyPr>
          <a:lstStyle/>
          <a:p>
            <a:r>
              <a:rPr lang="en-GB" sz="2800" dirty="0">
                <a:solidFill>
                  <a:srgbClr val="00A3B8"/>
                </a:solidFill>
                <a:latin typeface="Arial" panose="020B0604020202020204" pitchFamily="34" charset="0"/>
                <a:cs typeface="Arial" panose="020B0604020202020204" pitchFamily="34" charset="0"/>
              </a:rPr>
              <a:t>Cnidaria</a:t>
            </a:r>
            <a:endParaRPr lang="en-AU" sz="2800" dirty="0">
              <a:solidFill>
                <a:srgbClr val="00A3B8"/>
              </a:solidFill>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58C09C8C-504D-F2EF-2EE6-8824A9468C98}"/>
              </a:ext>
            </a:extLst>
          </p:cNvPr>
          <p:cNvSpPr txBox="1"/>
          <p:nvPr/>
        </p:nvSpPr>
        <p:spPr>
          <a:xfrm>
            <a:off x="5907691" y="5101616"/>
            <a:ext cx="2083840" cy="523220"/>
          </a:xfrm>
          <a:prstGeom prst="rect">
            <a:avLst/>
          </a:prstGeom>
          <a:noFill/>
        </p:spPr>
        <p:txBody>
          <a:bodyPr wrap="square" rtlCol="0">
            <a:spAutoFit/>
          </a:bodyPr>
          <a:lstStyle/>
          <a:p>
            <a:r>
              <a:rPr lang="en-GB" sz="2800" dirty="0">
                <a:solidFill>
                  <a:srgbClr val="00A3B8"/>
                </a:solidFill>
                <a:latin typeface="Arial" panose="020B0604020202020204" pitchFamily="34" charset="0"/>
                <a:cs typeface="Arial" panose="020B0604020202020204" pitchFamily="34" charset="0"/>
              </a:rPr>
              <a:t>Arthropoda</a:t>
            </a:r>
            <a:endParaRPr lang="en-AU" sz="2800" dirty="0">
              <a:solidFill>
                <a:srgbClr val="00A3B8"/>
              </a:solidFill>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id="{5651A76F-D1CD-86E4-AE3E-4E170C106961}"/>
              </a:ext>
            </a:extLst>
          </p:cNvPr>
          <p:cNvSpPr txBox="1"/>
          <p:nvPr/>
        </p:nvSpPr>
        <p:spPr>
          <a:xfrm>
            <a:off x="2123887" y="8715633"/>
            <a:ext cx="2566420" cy="954107"/>
          </a:xfrm>
          <a:prstGeom prst="rect">
            <a:avLst/>
          </a:prstGeom>
          <a:noFill/>
        </p:spPr>
        <p:txBody>
          <a:bodyPr wrap="square" rtlCol="0">
            <a:spAutoFit/>
          </a:bodyPr>
          <a:lstStyle/>
          <a:p>
            <a:pPr algn="ctr"/>
            <a:r>
              <a:rPr lang="en-GB" sz="2800" dirty="0">
                <a:solidFill>
                  <a:srgbClr val="00A3B8"/>
                </a:solidFill>
                <a:latin typeface="Arial" panose="020B0604020202020204" pitchFamily="34" charset="0"/>
                <a:cs typeface="Arial" panose="020B0604020202020204" pitchFamily="34" charset="0"/>
              </a:rPr>
              <a:t>Angiospermae &amp; Protista</a:t>
            </a:r>
            <a:endParaRPr lang="en-AU" sz="2800" dirty="0">
              <a:solidFill>
                <a:srgbClr val="00A3B8"/>
              </a:solidFill>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id="{E4EF9713-7BF1-79CD-6779-A14E3048BDD1}"/>
              </a:ext>
            </a:extLst>
          </p:cNvPr>
          <p:cNvSpPr txBox="1"/>
          <p:nvPr/>
        </p:nvSpPr>
        <p:spPr>
          <a:xfrm>
            <a:off x="2868066" y="5140600"/>
            <a:ext cx="1634261" cy="523220"/>
          </a:xfrm>
          <a:prstGeom prst="rect">
            <a:avLst/>
          </a:prstGeom>
          <a:noFill/>
        </p:spPr>
        <p:txBody>
          <a:bodyPr wrap="square" rtlCol="0">
            <a:spAutoFit/>
          </a:bodyPr>
          <a:lstStyle/>
          <a:p>
            <a:pPr algn="ctr"/>
            <a:r>
              <a:rPr lang="en-GB" sz="2800" dirty="0">
                <a:solidFill>
                  <a:srgbClr val="00A3B8"/>
                </a:solidFill>
                <a:latin typeface="Arial" panose="020B0604020202020204" pitchFamily="34" charset="0"/>
                <a:cs typeface="Arial" panose="020B0604020202020204" pitchFamily="34" charset="0"/>
              </a:rPr>
              <a:t>Porifera</a:t>
            </a:r>
            <a:endParaRPr lang="en-AU" sz="2800" dirty="0">
              <a:solidFill>
                <a:srgbClr val="00A3B8"/>
              </a:solidFill>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id="{9561ACA1-E071-1BB9-9B8E-5DFF579A1312}"/>
              </a:ext>
            </a:extLst>
          </p:cNvPr>
          <p:cNvSpPr txBox="1"/>
          <p:nvPr/>
        </p:nvSpPr>
        <p:spPr>
          <a:xfrm>
            <a:off x="5923573" y="8715633"/>
            <a:ext cx="2335560" cy="523220"/>
          </a:xfrm>
          <a:prstGeom prst="rect">
            <a:avLst/>
          </a:prstGeom>
          <a:noFill/>
        </p:spPr>
        <p:txBody>
          <a:bodyPr wrap="square" rtlCol="0">
            <a:spAutoFit/>
          </a:bodyPr>
          <a:lstStyle/>
          <a:p>
            <a:pPr algn="ctr"/>
            <a:r>
              <a:rPr lang="en-GB" sz="2800" dirty="0">
                <a:solidFill>
                  <a:srgbClr val="00A3B8"/>
                </a:solidFill>
                <a:latin typeface="Arial" panose="020B0604020202020204" pitchFamily="34" charset="0"/>
                <a:cs typeface="Arial" panose="020B0604020202020204" pitchFamily="34" charset="0"/>
              </a:rPr>
              <a:t>Mollusca</a:t>
            </a:r>
            <a:endParaRPr lang="en-AU" sz="2800" dirty="0">
              <a:solidFill>
                <a:srgbClr val="00A3B8"/>
              </a:solidFill>
              <a:latin typeface="Arial" panose="020B0604020202020204" pitchFamily="34" charset="0"/>
              <a:cs typeface="Arial" panose="020B0604020202020204" pitchFamily="34" charset="0"/>
            </a:endParaRPr>
          </a:p>
        </p:txBody>
      </p:sp>
      <p:sp>
        <p:nvSpPr>
          <p:cNvPr id="43" name="TextBox 42">
            <a:extLst>
              <a:ext uri="{FF2B5EF4-FFF2-40B4-BE49-F238E27FC236}">
                <a16:creationId xmlns:a16="http://schemas.microsoft.com/office/drawing/2014/main" id="{64234521-CC23-E998-8B25-9EA49801C569}"/>
              </a:ext>
            </a:extLst>
          </p:cNvPr>
          <p:cNvSpPr txBox="1"/>
          <p:nvPr/>
        </p:nvSpPr>
        <p:spPr>
          <a:xfrm>
            <a:off x="9507875" y="5154097"/>
            <a:ext cx="2586058" cy="523220"/>
          </a:xfrm>
          <a:prstGeom prst="rect">
            <a:avLst/>
          </a:prstGeom>
          <a:noFill/>
        </p:spPr>
        <p:txBody>
          <a:bodyPr wrap="square" lIns="91440" tIns="45720" rIns="91440" bIns="45720" rtlCol="0" anchor="t">
            <a:spAutoFit/>
          </a:bodyPr>
          <a:lstStyle/>
          <a:p>
            <a:r>
              <a:rPr lang="en-GB" sz="2800" dirty="0">
                <a:solidFill>
                  <a:srgbClr val="00A3B8"/>
                </a:solidFill>
                <a:latin typeface="Arial" panose="020B0604020202020204" pitchFamily="34" charset="0"/>
                <a:cs typeface="Arial" panose="020B0604020202020204" pitchFamily="34" charset="0"/>
              </a:rPr>
              <a:t>Echinodermata</a:t>
            </a:r>
            <a:endParaRPr lang="en-AU" sz="2800" dirty="0">
              <a:solidFill>
                <a:srgbClr val="00A3B8"/>
              </a:solidFill>
              <a:latin typeface="Arial" panose="020B0604020202020204" pitchFamily="34" charset="0"/>
              <a:cs typeface="Arial" panose="020B0604020202020204" pitchFamily="34" charset="0"/>
            </a:endParaRPr>
          </a:p>
        </p:txBody>
      </p:sp>
      <p:sp>
        <p:nvSpPr>
          <p:cNvPr id="44" name="TextBox 43">
            <a:extLst>
              <a:ext uri="{FF2B5EF4-FFF2-40B4-BE49-F238E27FC236}">
                <a16:creationId xmlns:a16="http://schemas.microsoft.com/office/drawing/2014/main" id="{ED17D9E0-AD35-79B3-A314-1C3CAA73FD8B}"/>
              </a:ext>
            </a:extLst>
          </p:cNvPr>
          <p:cNvSpPr txBox="1"/>
          <p:nvPr/>
        </p:nvSpPr>
        <p:spPr>
          <a:xfrm>
            <a:off x="9492399" y="8715633"/>
            <a:ext cx="1634261" cy="523220"/>
          </a:xfrm>
          <a:prstGeom prst="rect">
            <a:avLst/>
          </a:prstGeom>
          <a:noFill/>
        </p:spPr>
        <p:txBody>
          <a:bodyPr wrap="square">
            <a:spAutoFit/>
          </a:bodyPr>
          <a:lstStyle/>
          <a:p>
            <a:r>
              <a:rPr lang="en-GB" sz="2800" dirty="0">
                <a:solidFill>
                  <a:srgbClr val="00A3B8"/>
                </a:solidFill>
                <a:latin typeface="Arial" panose="020B0604020202020204" pitchFamily="34" charset="0"/>
                <a:cs typeface="Arial" panose="020B0604020202020204" pitchFamily="34" charset="0"/>
              </a:rPr>
              <a:t>Cnidaria</a:t>
            </a:r>
            <a:endParaRPr lang="en-AU" sz="2800" dirty="0">
              <a:solidFill>
                <a:srgbClr val="00A3B8"/>
              </a:solidFill>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8085386A-B092-6620-8D90-6841BF08076E}"/>
              </a:ext>
            </a:extLst>
          </p:cNvPr>
          <p:cNvPicPr>
            <a:picLocks noChangeAspect="1"/>
          </p:cNvPicPr>
          <p:nvPr/>
        </p:nvPicPr>
        <p:blipFill>
          <a:blip r:embed="rId3">
            <a:extLst>
              <a:ext uri="{28A0092B-C50C-407E-A947-70E740481C1C}">
                <a14:useLocalDpi xmlns:a14="http://schemas.microsoft.com/office/drawing/2010/main" val="0"/>
              </a:ext>
            </a:extLst>
          </a:blip>
          <a:srcRect l="16236" t="20519" r="11118" b="3418"/>
          <a:stretch/>
        </p:blipFill>
        <p:spPr>
          <a:xfrm>
            <a:off x="2580233" y="6083519"/>
            <a:ext cx="1740551" cy="1648869"/>
          </a:xfrm>
          <a:prstGeom prst="rect">
            <a:avLst/>
          </a:prstGeom>
        </p:spPr>
      </p:pic>
      <p:sp>
        <p:nvSpPr>
          <p:cNvPr id="8" name="TextBox 147">
            <a:extLst>
              <a:ext uri="{FF2B5EF4-FFF2-40B4-BE49-F238E27FC236}">
                <a16:creationId xmlns:a16="http://schemas.microsoft.com/office/drawing/2014/main" id="{11BE8D1F-CA7B-DB57-02B5-9D77EE0F94A9}"/>
              </a:ext>
            </a:extLst>
          </p:cNvPr>
          <p:cNvSpPr txBox="1"/>
          <p:nvPr/>
        </p:nvSpPr>
        <p:spPr>
          <a:xfrm>
            <a:off x="1428207" y="8103366"/>
            <a:ext cx="3900105" cy="52321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defRPr/>
            </a:pPr>
            <a:r>
              <a:rPr lang="en-GB" sz="2800" b="1" dirty="0">
                <a:solidFill>
                  <a:srgbClr val="414042"/>
                </a:solidFill>
                <a:latin typeface="Arial" panose="020B0604020202020204" pitchFamily="34" charset="0"/>
                <a:cs typeface="Arial" panose="020B0604020202020204" pitchFamily="34" charset="0"/>
              </a:rPr>
              <a:t>Seagrass &amp; Algae</a:t>
            </a:r>
            <a:endParaRPr lang="en-AU" sz="2800" b="1" dirty="0">
              <a:solidFill>
                <a:srgbClr val="414042"/>
              </a:solidFill>
              <a:latin typeface="Arial" panose="020B0604020202020204" pitchFamily="34" charset="0"/>
              <a:cs typeface="Arial" panose="020B0604020202020204" pitchFamily="34" charset="0"/>
            </a:endParaRPr>
          </a:p>
        </p:txBody>
      </p:sp>
      <p:pic>
        <p:nvPicPr>
          <p:cNvPr id="12" name="Picture 11">
            <a:extLst>
              <a:ext uri="{FF2B5EF4-FFF2-40B4-BE49-F238E27FC236}">
                <a16:creationId xmlns:a16="http://schemas.microsoft.com/office/drawing/2014/main" id="{1F2B7606-A667-971A-CADF-9D49387E357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336022" y="5930978"/>
            <a:ext cx="1562264" cy="2188404"/>
          </a:xfrm>
          <a:prstGeom prst="rect">
            <a:avLst/>
          </a:prstGeom>
        </p:spPr>
      </p:pic>
      <p:sp>
        <p:nvSpPr>
          <p:cNvPr id="14" name="TextBox 148">
            <a:extLst>
              <a:ext uri="{FF2B5EF4-FFF2-40B4-BE49-F238E27FC236}">
                <a16:creationId xmlns:a16="http://schemas.microsoft.com/office/drawing/2014/main" id="{BFB95031-2694-7A0D-6E24-52050BBD15CE}"/>
              </a:ext>
            </a:extLst>
          </p:cNvPr>
          <p:cNvSpPr txBox="1"/>
          <p:nvPr/>
        </p:nvSpPr>
        <p:spPr>
          <a:xfrm>
            <a:off x="11804620" y="8105885"/>
            <a:ext cx="2858078" cy="52322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defRPr/>
            </a:pPr>
            <a:r>
              <a:rPr lang="en-GB" sz="2800" b="1" dirty="0">
                <a:solidFill>
                  <a:srgbClr val="414042"/>
                </a:solidFill>
                <a:latin typeface="Arial" panose="020B0604020202020204" pitchFamily="34" charset="0"/>
                <a:cs typeface="Arial" panose="020B0604020202020204" pitchFamily="34" charset="0"/>
              </a:rPr>
              <a:t>Jellyfish</a:t>
            </a:r>
            <a:endParaRPr lang="en-AU" sz="2800" b="1" dirty="0">
              <a:solidFill>
                <a:srgbClr val="414042"/>
              </a:solidFill>
              <a:latin typeface="Arial" panose="020B0604020202020204" pitchFamily="34" charset="0"/>
              <a:cs typeface="Arial" panose="020B0604020202020204" pitchFamily="34" charset="0"/>
            </a:endParaRPr>
          </a:p>
        </p:txBody>
      </p:sp>
      <p:pic>
        <p:nvPicPr>
          <p:cNvPr id="41" name="Picture 40">
            <a:extLst>
              <a:ext uri="{FF2B5EF4-FFF2-40B4-BE49-F238E27FC236}">
                <a16:creationId xmlns:a16="http://schemas.microsoft.com/office/drawing/2014/main" id="{16010AEB-FA6E-71F4-CB8E-9603AED28462}"/>
              </a:ext>
            </a:extLst>
          </p:cNvPr>
          <p:cNvPicPr>
            <a:picLocks noChangeAspect="1"/>
          </p:cNvPicPr>
          <p:nvPr/>
        </p:nvPicPr>
        <p:blipFill>
          <a:blip r:embed="rId5"/>
          <a:stretch>
            <a:fillRect/>
          </a:stretch>
        </p:blipFill>
        <p:spPr>
          <a:xfrm>
            <a:off x="15368305" y="6345383"/>
            <a:ext cx="1673132" cy="1808872"/>
          </a:xfrm>
          <a:prstGeom prst="rect">
            <a:avLst/>
          </a:prstGeom>
        </p:spPr>
      </p:pic>
      <p:sp>
        <p:nvSpPr>
          <p:cNvPr id="42" name="TextBox 41">
            <a:extLst>
              <a:ext uri="{FF2B5EF4-FFF2-40B4-BE49-F238E27FC236}">
                <a16:creationId xmlns:a16="http://schemas.microsoft.com/office/drawing/2014/main" id="{AC657BD0-DDD7-E26E-F48B-34414F748BA2}"/>
              </a:ext>
            </a:extLst>
          </p:cNvPr>
          <p:cNvSpPr txBox="1"/>
          <p:nvPr/>
        </p:nvSpPr>
        <p:spPr>
          <a:xfrm>
            <a:off x="15154934" y="8105885"/>
            <a:ext cx="1919943" cy="523220"/>
          </a:xfrm>
          <a:prstGeom prst="rect">
            <a:avLst/>
          </a:prstGeom>
          <a:noFill/>
        </p:spPr>
        <p:txBody>
          <a:bodyPr wrap="square" lIns="91440" tIns="45720" rIns="91440" bIns="45720" rtlCol="0" anchor="t">
            <a:spAutoFit/>
          </a:bodyPr>
          <a:lstStyle/>
          <a:p>
            <a:pPr algn="ctr"/>
            <a:r>
              <a:rPr lang="en-GB" sz="2800" b="1" dirty="0">
                <a:latin typeface="Arial"/>
                <a:cs typeface="Arial"/>
              </a:rPr>
              <a:t>NOT </a:t>
            </a:r>
            <a:r>
              <a:rPr lang="en-GB" sz="2800" dirty="0">
                <a:latin typeface="Arial"/>
                <a:cs typeface="Arial"/>
              </a:rPr>
              <a:t>food!</a:t>
            </a:r>
            <a:endParaRPr lang="en-AU" sz="2800" dirty="0">
              <a:latin typeface="Arial"/>
              <a:cs typeface="Arial"/>
            </a:endParaRPr>
          </a:p>
        </p:txBody>
      </p:sp>
      <p:pic>
        <p:nvPicPr>
          <p:cNvPr id="18" name="Picture 17" descr="A black and white silhouette of a plant&#10;&#10;AI-generated content may be incorrect.">
            <a:extLst>
              <a:ext uri="{FF2B5EF4-FFF2-40B4-BE49-F238E27FC236}">
                <a16:creationId xmlns:a16="http://schemas.microsoft.com/office/drawing/2014/main" id="{7E4AF255-B344-A325-D43F-1DC1717C9DA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330647" y="6294142"/>
            <a:ext cx="1859050" cy="1567621"/>
          </a:xfrm>
          <a:prstGeom prst="rect">
            <a:avLst/>
          </a:prstGeom>
        </p:spPr>
      </p:pic>
      <p:sp>
        <p:nvSpPr>
          <p:cNvPr id="29" name="TextBox 28">
            <a:extLst>
              <a:ext uri="{FF2B5EF4-FFF2-40B4-BE49-F238E27FC236}">
                <a16:creationId xmlns:a16="http://schemas.microsoft.com/office/drawing/2014/main" id="{FCA42B24-AED0-2D50-24BE-12BA29B0FBED}"/>
              </a:ext>
            </a:extLst>
          </p:cNvPr>
          <p:cNvSpPr txBox="1"/>
          <p:nvPr/>
        </p:nvSpPr>
        <p:spPr>
          <a:xfrm>
            <a:off x="2688272" y="4503812"/>
            <a:ext cx="2109373" cy="523220"/>
          </a:xfrm>
          <a:prstGeom prst="rect">
            <a:avLst/>
          </a:prstGeom>
          <a:noFill/>
        </p:spPr>
        <p:txBody>
          <a:bodyPr wrap="square" rtlCol="0">
            <a:spAutoFit/>
          </a:bodyPr>
          <a:lstStyle/>
          <a:p>
            <a:pPr algn="ctr"/>
            <a:r>
              <a:rPr lang="en-GB" sz="2800" b="1" dirty="0">
                <a:solidFill>
                  <a:srgbClr val="414042"/>
                </a:solidFill>
                <a:latin typeface="Arial" panose="020B0604020202020204" pitchFamily="34" charset="0"/>
                <a:cs typeface="Arial" panose="020B0604020202020204" pitchFamily="34" charset="0"/>
              </a:rPr>
              <a:t>Sponges</a:t>
            </a:r>
            <a:endParaRPr lang="en-AU" sz="2800" b="1" dirty="0">
              <a:solidFill>
                <a:srgbClr val="414042"/>
              </a:solidFill>
              <a:latin typeface="Arial" panose="020B0604020202020204" pitchFamily="34" charset="0"/>
              <a:cs typeface="Arial" panose="020B0604020202020204" pitchFamily="34" charset="0"/>
            </a:endParaRPr>
          </a:p>
        </p:txBody>
      </p:sp>
      <p:pic>
        <p:nvPicPr>
          <p:cNvPr id="30" name="Picture 29">
            <a:extLst>
              <a:ext uri="{FF2B5EF4-FFF2-40B4-BE49-F238E27FC236}">
                <a16:creationId xmlns:a16="http://schemas.microsoft.com/office/drawing/2014/main" id="{FDAFF308-0394-1450-C986-E5757523FEE9}"/>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20000" contrast="-40000"/>
                    </a14:imgEffect>
                  </a14:imgLayer>
                </a14:imgProps>
              </a:ext>
            </a:extLst>
          </a:blip>
          <a:stretch>
            <a:fillRect/>
          </a:stretch>
        </p:blipFill>
        <p:spPr>
          <a:xfrm>
            <a:off x="2904561" y="2888660"/>
            <a:ext cx="1676793" cy="1502272"/>
          </a:xfrm>
          <a:prstGeom prst="rect">
            <a:avLst/>
          </a:prstGeom>
        </p:spPr>
      </p:pic>
      <p:pic>
        <p:nvPicPr>
          <p:cNvPr id="31" name="Picture 30">
            <a:extLst>
              <a:ext uri="{FF2B5EF4-FFF2-40B4-BE49-F238E27FC236}">
                <a16:creationId xmlns:a16="http://schemas.microsoft.com/office/drawing/2014/main" id="{D41B8D77-5490-4B4F-AFBD-A4BE5354133B}"/>
              </a:ext>
            </a:extLst>
          </p:cNvPr>
          <p:cNvPicPr>
            <a:picLocks noChangeAspect="1"/>
          </p:cNvPicPr>
          <p:nvPr/>
        </p:nvPicPr>
        <p:blipFill>
          <a:blip r:embed="rId9">
            <a:extLst>
              <a:ext uri="{28A0092B-C50C-407E-A947-70E740481C1C}">
                <a14:useLocalDpi xmlns:a14="http://schemas.microsoft.com/office/drawing/2010/main" val="0"/>
              </a:ext>
            </a:extLst>
          </a:blip>
          <a:srcRect l="1325" t="2493" r="1" b="1"/>
          <a:stretch/>
        </p:blipFill>
        <p:spPr>
          <a:xfrm>
            <a:off x="9507875" y="2972877"/>
            <a:ext cx="2828147" cy="1102922"/>
          </a:xfrm>
          <a:prstGeom prst="rect">
            <a:avLst/>
          </a:prstGeom>
        </p:spPr>
      </p:pic>
      <p:sp>
        <p:nvSpPr>
          <p:cNvPr id="32" name="TextBox 31">
            <a:extLst>
              <a:ext uri="{FF2B5EF4-FFF2-40B4-BE49-F238E27FC236}">
                <a16:creationId xmlns:a16="http://schemas.microsoft.com/office/drawing/2014/main" id="{D7FA4252-BD03-8358-FE58-87FCEF889182}"/>
              </a:ext>
            </a:extLst>
          </p:cNvPr>
          <p:cNvSpPr txBox="1"/>
          <p:nvPr/>
        </p:nvSpPr>
        <p:spPr>
          <a:xfrm>
            <a:off x="9482937" y="4540654"/>
            <a:ext cx="3009879" cy="523220"/>
          </a:xfrm>
          <a:prstGeom prst="rect">
            <a:avLst/>
          </a:prstGeom>
          <a:noFill/>
        </p:spPr>
        <p:txBody>
          <a:bodyPr wrap="square" rtlCol="0">
            <a:spAutoFit/>
          </a:bodyPr>
          <a:lstStyle/>
          <a:p>
            <a:pPr algn="ctr"/>
            <a:r>
              <a:rPr lang="en-GB" sz="2800" b="1" dirty="0">
                <a:solidFill>
                  <a:srgbClr val="414042"/>
                </a:solidFill>
                <a:latin typeface="Arial" panose="020B0604020202020204" pitchFamily="34" charset="0"/>
                <a:cs typeface="Arial" panose="020B0604020202020204" pitchFamily="34" charset="0"/>
              </a:rPr>
              <a:t>Sea cucumbers</a:t>
            </a:r>
            <a:endParaRPr lang="en-AU" sz="2800" b="1" dirty="0">
              <a:solidFill>
                <a:srgbClr val="414042"/>
              </a:solidFill>
              <a:latin typeface="Arial" panose="020B0604020202020204" pitchFamily="34" charset="0"/>
              <a:cs typeface="Arial" panose="020B0604020202020204" pitchFamily="34" charset="0"/>
            </a:endParaRPr>
          </a:p>
        </p:txBody>
      </p:sp>
      <p:sp>
        <p:nvSpPr>
          <p:cNvPr id="33" name="TextBox 32">
            <a:extLst>
              <a:ext uri="{FF2B5EF4-FFF2-40B4-BE49-F238E27FC236}">
                <a16:creationId xmlns:a16="http://schemas.microsoft.com/office/drawing/2014/main" id="{4684C516-7F03-89E7-BFE8-0167C7D0B6BB}"/>
              </a:ext>
            </a:extLst>
          </p:cNvPr>
          <p:cNvSpPr txBox="1"/>
          <p:nvPr/>
        </p:nvSpPr>
        <p:spPr>
          <a:xfrm>
            <a:off x="9064002" y="8105885"/>
            <a:ext cx="2463264" cy="523220"/>
          </a:xfrm>
          <a:prstGeom prst="rect">
            <a:avLst/>
          </a:prstGeom>
          <a:noFill/>
        </p:spPr>
        <p:txBody>
          <a:bodyPr wrap="square" rtlCol="0">
            <a:spAutoFit/>
          </a:bodyPr>
          <a:lstStyle/>
          <a:p>
            <a:pPr algn="ctr"/>
            <a:r>
              <a:rPr lang="en-GB" sz="2800" b="1" dirty="0">
                <a:solidFill>
                  <a:srgbClr val="414042"/>
                </a:solidFill>
                <a:latin typeface="Arial" panose="020B0604020202020204" pitchFamily="34" charset="0"/>
                <a:cs typeface="Arial" panose="020B0604020202020204" pitchFamily="34" charset="0"/>
              </a:rPr>
              <a:t>Soft corals</a:t>
            </a:r>
            <a:endParaRPr lang="en-AU" sz="2800" b="1" dirty="0">
              <a:solidFill>
                <a:srgbClr val="414042"/>
              </a:solidFill>
              <a:latin typeface="Arial" panose="020B0604020202020204" pitchFamily="34" charset="0"/>
              <a:cs typeface="Arial" panose="020B0604020202020204" pitchFamily="34" charset="0"/>
            </a:endParaRPr>
          </a:p>
        </p:txBody>
      </p:sp>
      <p:sp>
        <p:nvSpPr>
          <p:cNvPr id="34" name="TextBox 33">
            <a:extLst>
              <a:ext uri="{FF2B5EF4-FFF2-40B4-BE49-F238E27FC236}">
                <a16:creationId xmlns:a16="http://schemas.microsoft.com/office/drawing/2014/main" id="{D6F54D6F-01D3-4053-6961-BE62EF04395A}"/>
              </a:ext>
            </a:extLst>
          </p:cNvPr>
          <p:cNvSpPr txBox="1"/>
          <p:nvPr/>
        </p:nvSpPr>
        <p:spPr>
          <a:xfrm>
            <a:off x="5719413" y="4542743"/>
            <a:ext cx="2546438" cy="523220"/>
          </a:xfrm>
          <a:prstGeom prst="rect">
            <a:avLst/>
          </a:prstGeom>
          <a:noFill/>
        </p:spPr>
        <p:txBody>
          <a:bodyPr wrap="square" rtlCol="0">
            <a:spAutoFit/>
          </a:bodyPr>
          <a:lstStyle/>
          <a:p>
            <a:pPr algn="ctr"/>
            <a:r>
              <a:rPr lang="en-GB" sz="2800" b="1" dirty="0">
                <a:solidFill>
                  <a:srgbClr val="414042"/>
                </a:solidFill>
                <a:latin typeface="Arial" panose="020B0604020202020204" pitchFamily="34" charset="0"/>
                <a:cs typeface="Arial" panose="020B0604020202020204" pitchFamily="34" charset="0"/>
              </a:rPr>
              <a:t>Crustaceans</a:t>
            </a:r>
            <a:endParaRPr lang="en-AU" sz="2800" b="1" dirty="0">
              <a:solidFill>
                <a:srgbClr val="414042"/>
              </a:solidFill>
              <a:latin typeface="Arial" panose="020B0604020202020204" pitchFamily="34" charset="0"/>
              <a:cs typeface="Arial" panose="020B0604020202020204" pitchFamily="34" charset="0"/>
            </a:endParaRPr>
          </a:p>
        </p:txBody>
      </p:sp>
      <p:pic>
        <p:nvPicPr>
          <p:cNvPr id="35" name="Picture 34" descr="A black and white drawing of a crab&#10;&#10;AI-generated content may be incorrect.">
            <a:extLst>
              <a:ext uri="{FF2B5EF4-FFF2-40B4-BE49-F238E27FC236}">
                <a16:creationId xmlns:a16="http://schemas.microsoft.com/office/drawing/2014/main" id="{0D037656-1306-4E3D-C33A-4CCCD01D4EF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664172" y="2849258"/>
            <a:ext cx="2566420" cy="1703211"/>
          </a:xfrm>
          <a:prstGeom prst="rect">
            <a:avLst/>
          </a:prstGeom>
        </p:spPr>
      </p:pic>
      <p:sp>
        <p:nvSpPr>
          <p:cNvPr id="37" name="TextBox 36">
            <a:extLst>
              <a:ext uri="{FF2B5EF4-FFF2-40B4-BE49-F238E27FC236}">
                <a16:creationId xmlns:a16="http://schemas.microsoft.com/office/drawing/2014/main" id="{F8428E2C-9A47-3ED5-81D9-F5752E925013}"/>
              </a:ext>
            </a:extLst>
          </p:cNvPr>
          <p:cNvSpPr txBox="1"/>
          <p:nvPr/>
        </p:nvSpPr>
        <p:spPr>
          <a:xfrm>
            <a:off x="6099399" y="8105885"/>
            <a:ext cx="1983908" cy="523220"/>
          </a:xfrm>
          <a:prstGeom prst="rect">
            <a:avLst/>
          </a:prstGeom>
          <a:noFill/>
        </p:spPr>
        <p:txBody>
          <a:bodyPr wrap="square" rtlCol="0">
            <a:spAutoFit/>
          </a:bodyPr>
          <a:lstStyle/>
          <a:p>
            <a:pPr algn="ctr" defTabSz="342892">
              <a:defRPr/>
            </a:pPr>
            <a:r>
              <a:rPr lang="en-GB" sz="2800" b="1" kern="0" dirty="0">
                <a:solidFill>
                  <a:srgbClr val="414042"/>
                </a:solidFill>
                <a:latin typeface="Arial" panose="020B0604020202020204" pitchFamily="34" charset="0"/>
                <a:cs typeface="Arial" panose="020B0604020202020204" pitchFamily="34" charset="0"/>
              </a:rPr>
              <a:t>Molluscs</a:t>
            </a:r>
            <a:endParaRPr lang="en-AU" sz="2800" b="1" kern="0" dirty="0">
              <a:solidFill>
                <a:srgbClr val="414042"/>
              </a:solidFill>
              <a:latin typeface="Arial" panose="020B0604020202020204" pitchFamily="34" charset="0"/>
              <a:cs typeface="Arial" panose="020B0604020202020204" pitchFamily="34" charset="0"/>
            </a:endParaRPr>
          </a:p>
        </p:txBody>
      </p:sp>
      <p:pic>
        <p:nvPicPr>
          <p:cNvPr id="38" name="Picture 37">
            <a:extLst>
              <a:ext uri="{FF2B5EF4-FFF2-40B4-BE49-F238E27FC236}">
                <a16:creationId xmlns:a16="http://schemas.microsoft.com/office/drawing/2014/main" id="{D11D67BA-3DD7-2CE3-55B4-5CC7C15C8B3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680918" y="6421656"/>
            <a:ext cx="2503404" cy="1310732"/>
          </a:xfrm>
          <a:prstGeom prst="rect">
            <a:avLst/>
          </a:prstGeom>
        </p:spPr>
      </p:pic>
      <p:sp>
        <p:nvSpPr>
          <p:cNvPr id="39" name="TextBox 38">
            <a:extLst>
              <a:ext uri="{FF2B5EF4-FFF2-40B4-BE49-F238E27FC236}">
                <a16:creationId xmlns:a16="http://schemas.microsoft.com/office/drawing/2014/main" id="{A8BA8BB0-EE8D-B654-FFD5-F6D9EC2A638D}"/>
              </a:ext>
            </a:extLst>
          </p:cNvPr>
          <p:cNvSpPr txBox="1"/>
          <p:nvPr/>
        </p:nvSpPr>
        <p:spPr>
          <a:xfrm>
            <a:off x="13446061" y="4540654"/>
            <a:ext cx="2384513" cy="523220"/>
          </a:xfrm>
          <a:prstGeom prst="rect">
            <a:avLst/>
          </a:prstGeom>
          <a:noFill/>
        </p:spPr>
        <p:txBody>
          <a:bodyPr wrap="square" rtlCol="0">
            <a:spAutoFit/>
          </a:bodyPr>
          <a:lstStyle/>
          <a:p>
            <a:pPr algn="ctr" defTabSz="342892">
              <a:defRPr/>
            </a:pPr>
            <a:r>
              <a:rPr lang="en-GB" sz="2800" b="1" kern="0" dirty="0">
                <a:solidFill>
                  <a:srgbClr val="414042"/>
                </a:solidFill>
                <a:latin typeface="Arial" panose="020B0604020202020204" pitchFamily="34" charset="0"/>
                <a:cs typeface="Arial" panose="020B0604020202020204" pitchFamily="34" charset="0"/>
              </a:rPr>
              <a:t>Sea urchins</a:t>
            </a:r>
            <a:endParaRPr lang="en-AU" sz="2800" b="1" kern="0" dirty="0">
              <a:solidFill>
                <a:srgbClr val="414042"/>
              </a:solidFill>
              <a:latin typeface="Arial" panose="020B0604020202020204" pitchFamily="34" charset="0"/>
              <a:cs typeface="Arial" panose="020B0604020202020204" pitchFamily="34" charset="0"/>
            </a:endParaRPr>
          </a:p>
        </p:txBody>
      </p:sp>
      <p:pic>
        <p:nvPicPr>
          <p:cNvPr id="40" name="Picture 39" descr="A black and white drawing of a sea urchin&#10;&#10;AI-generated content may be incorrect.">
            <a:extLst>
              <a:ext uri="{FF2B5EF4-FFF2-40B4-BE49-F238E27FC236}">
                <a16:creationId xmlns:a16="http://schemas.microsoft.com/office/drawing/2014/main" id="{87557BDF-4D71-CF50-A58D-23C846167109}"/>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3482923" y="2568751"/>
            <a:ext cx="1964612" cy="1890650"/>
          </a:xfrm>
          <a:prstGeom prst="rect">
            <a:avLst/>
          </a:prstGeom>
        </p:spPr>
      </p:pic>
      <p:sp>
        <p:nvSpPr>
          <p:cNvPr id="7" name="TextBox 6">
            <a:extLst>
              <a:ext uri="{FF2B5EF4-FFF2-40B4-BE49-F238E27FC236}">
                <a16:creationId xmlns:a16="http://schemas.microsoft.com/office/drawing/2014/main" id="{3C0B7BCD-E7B2-328A-DF42-3DE6109589D2}"/>
              </a:ext>
            </a:extLst>
          </p:cNvPr>
          <p:cNvSpPr txBox="1"/>
          <p:nvPr/>
        </p:nvSpPr>
        <p:spPr>
          <a:xfrm>
            <a:off x="204050" y="1586923"/>
            <a:ext cx="18599038" cy="584775"/>
          </a:xfrm>
          <a:prstGeom prst="rect">
            <a:avLst/>
          </a:prstGeom>
          <a:noFill/>
        </p:spPr>
        <p:txBody>
          <a:bodyPr wrap="square" lIns="91440" tIns="45720" rIns="91440" bIns="45720" anchor="t">
            <a:spAutoFit/>
          </a:bodyPr>
          <a:lstStyle/>
          <a:p>
            <a:pPr algn="ctr"/>
            <a:r>
              <a:rPr lang="en-AU" sz="3200" dirty="0">
                <a:latin typeface="Arial"/>
                <a:cs typeface="Arial"/>
              </a:rPr>
              <a:t>Diets can vary or be very </a:t>
            </a:r>
            <a:r>
              <a:rPr lang="en-GB" sz="3200" dirty="0">
                <a:latin typeface="Arial"/>
                <a:cs typeface="Arial"/>
              </a:rPr>
              <a:t>specific.</a:t>
            </a:r>
            <a:endParaRPr lang="en-GB"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640207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1F3513-2679-2688-93B1-5EF6D2052FAC}"/>
            </a:ext>
          </a:extLst>
        </p:cNvPr>
        <p:cNvGrpSpPr/>
        <p:nvPr/>
      </p:nvGrpSpPr>
      <p:grpSpPr>
        <a:xfrm>
          <a:off x="0" y="0"/>
          <a:ext cx="0" cy="0"/>
          <a:chOff x="0" y="0"/>
          <a:chExt cx="0" cy="0"/>
        </a:xfrm>
      </p:grpSpPr>
      <p:sp>
        <p:nvSpPr>
          <p:cNvPr id="6" name="Rectangle 2">
            <a:extLst>
              <a:ext uri="{FF2B5EF4-FFF2-40B4-BE49-F238E27FC236}">
                <a16:creationId xmlns:a16="http://schemas.microsoft.com/office/drawing/2014/main" id="{18E4278A-B4A9-657D-5835-BA97F06E91A8}"/>
              </a:ext>
            </a:extLst>
          </p:cNvPr>
          <p:cNvSpPr>
            <a:spLocks noGrp="1" noChangeArrowheads="1"/>
          </p:cNvSpPr>
          <p:nvPr>
            <p:ph type="title"/>
          </p:nvPr>
        </p:nvSpPr>
        <p:spPr>
          <a:xfrm>
            <a:off x="3541857" y="454057"/>
            <a:ext cx="13262344" cy="709761"/>
          </a:xfrm>
        </p:spPr>
        <p:txBody>
          <a:bodyPr>
            <a:noAutofit/>
          </a:bodyPr>
          <a:lstStyle/>
          <a:p>
            <a:r>
              <a:rPr lang="en-GB" altLang="en-US" sz="4800" b="1" dirty="0">
                <a:latin typeface="Arial"/>
                <a:cs typeface="Arial"/>
              </a:rPr>
              <a:t>TASK: INVESTIGATE </a:t>
            </a:r>
            <a:r>
              <a:rPr lang="en-GB" altLang="en-US" sz="4800" dirty="0">
                <a:latin typeface="Arial"/>
                <a:cs typeface="Arial"/>
              </a:rPr>
              <a:t>TURTLE DIETS</a:t>
            </a:r>
            <a:endParaRPr lang="en-AU" altLang="en-US" sz="4800" b="1" dirty="0">
              <a:latin typeface="Arial"/>
              <a:cs typeface="Arial"/>
            </a:endParaRPr>
          </a:p>
        </p:txBody>
      </p:sp>
      <p:grpSp>
        <p:nvGrpSpPr>
          <p:cNvPr id="9" name="Group 8">
            <a:extLst>
              <a:ext uri="{FF2B5EF4-FFF2-40B4-BE49-F238E27FC236}">
                <a16:creationId xmlns:a16="http://schemas.microsoft.com/office/drawing/2014/main" id="{78AA3153-2E81-5200-B7FB-F9A8A6C99920}"/>
              </a:ext>
            </a:extLst>
          </p:cNvPr>
          <p:cNvGrpSpPr/>
          <p:nvPr/>
        </p:nvGrpSpPr>
        <p:grpSpPr>
          <a:xfrm>
            <a:off x="832226" y="1561100"/>
            <a:ext cx="5012375" cy="5808933"/>
            <a:chOff x="276752" y="3450445"/>
            <a:chExt cx="2523298" cy="3148265"/>
          </a:xfrm>
        </p:grpSpPr>
        <p:pic>
          <p:nvPicPr>
            <p:cNvPr id="20" name="Picture 19">
              <a:extLst>
                <a:ext uri="{FF2B5EF4-FFF2-40B4-BE49-F238E27FC236}">
                  <a16:creationId xmlns:a16="http://schemas.microsoft.com/office/drawing/2014/main" id="{E00A2194-3724-4AA0-EDAB-21254ADFBE7A}"/>
                </a:ext>
              </a:extLst>
            </p:cNvPr>
            <p:cNvPicPr>
              <a:picLocks noChangeAspect="1"/>
            </p:cNvPicPr>
            <p:nvPr/>
          </p:nvPicPr>
          <p:blipFill>
            <a:blip r:embed="rId3"/>
            <a:stretch>
              <a:fillRect/>
            </a:stretch>
          </p:blipFill>
          <p:spPr>
            <a:xfrm>
              <a:off x="291153" y="3460733"/>
              <a:ext cx="2508895" cy="2512282"/>
            </a:xfrm>
            <a:prstGeom prst="rect">
              <a:avLst/>
            </a:prstGeom>
          </p:spPr>
        </p:pic>
        <p:sp>
          <p:nvSpPr>
            <p:cNvPr id="21" name="Oval 20">
              <a:extLst>
                <a:ext uri="{FF2B5EF4-FFF2-40B4-BE49-F238E27FC236}">
                  <a16:creationId xmlns:a16="http://schemas.microsoft.com/office/drawing/2014/main" id="{FCBC4AA9-A8F5-3E3C-586E-B43C71E2A6D0}"/>
                </a:ext>
              </a:extLst>
            </p:cNvPr>
            <p:cNvSpPr/>
            <p:nvPr/>
          </p:nvSpPr>
          <p:spPr>
            <a:xfrm>
              <a:off x="276752" y="3450445"/>
              <a:ext cx="2523298" cy="2522571"/>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2" name="Rectangle 21">
              <a:extLst>
                <a:ext uri="{FF2B5EF4-FFF2-40B4-BE49-F238E27FC236}">
                  <a16:creationId xmlns:a16="http://schemas.microsoft.com/office/drawing/2014/main" id="{554A927C-A1ED-2C92-1F01-BBA9E2EAF01A}"/>
                </a:ext>
              </a:extLst>
            </p:cNvPr>
            <p:cNvSpPr/>
            <p:nvPr/>
          </p:nvSpPr>
          <p:spPr>
            <a:xfrm>
              <a:off x="372252" y="4717806"/>
              <a:ext cx="440550" cy="41044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600" b="1" dirty="0">
                  <a:solidFill>
                    <a:schemeClr val="bg2"/>
                  </a:solidFill>
                  <a:latin typeface="Clarity City Extra Bold" panose="00000900000000000000" pitchFamily="50" charset="0"/>
                </a:rPr>
                <a:t>#</a:t>
              </a:r>
              <a:endParaRPr lang="en-AU" sz="3600" b="1" dirty="0">
                <a:solidFill>
                  <a:schemeClr val="bg2"/>
                </a:solidFill>
                <a:latin typeface="Clarity City Extra Bold" panose="00000900000000000000" pitchFamily="50" charset="0"/>
              </a:endParaRPr>
            </a:p>
          </p:txBody>
        </p:sp>
        <p:sp>
          <p:nvSpPr>
            <p:cNvPr id="23" name="TextBox 22">
              <a:extLst>
                <a:ext uri="{FF2B5EF4-FFF2-40B4-BE49-F238E27FC236}">
                  <a16:creationId xmlns:a16="http://schemas.microsoft.com/office/drawing/2014/main" id="{C7CC1D10-ED87-7EA0-E6C2-48F4F22C8B1D}"/>
                </a:ext>
              </a:extLst>
            </p:cNvPr>
            <p:cNvSpPr txBox="1"/>
            <p:nvPr/>
          </p:nvSpPr>
          <p:spPr>
            <a:xfrm>
              <a:off x="1138484" y="6182931"/>
              <a:ext cx="814233" cy="415779"/>
            </a:xfrm>
            <a:prstGeom prst="rect">
              <a:avLst/>
            </a:prstGeom>
            <a:noFill/>
          </p:spPr>
          <p:txBody>
            <a:bodyPr wrap="none" rtlCol="0">
              <a:spAutoFit/>
            </a:bodyPr>
            <a:lstStyle/>
            <a:p>
              <a:pPr algn="ctr"/>
              <a:r>
                <a:rPr lang="en-GB" sz="2800" dirty="0">
                  <a:solidFill>
                    <a:srgbClr val="414042"/>
                  </a:solidFill>
                  <a:latin typeface="Arial" panose="020B0604020202020204" pitchFamily="34" charset="0"/>
                  <a:cs typeface="Arial" panose="020B0604020202020204" pitchFamily="34" charset="0"/>
                </a:rPr>
                <a:t>Front</a:t>
              </a:r>
              <a:endParaRPr lang="en-AU" sz="2800" dirty="0">
                <a:solidFill>
                  <a:srgbClr val="414042"/>
                </a:solidFill>
                <a:latin typeface="Arial" panose="020B0604020202020204" pitchFamily="34" charset="0"/>
                <a:cs typeface="Arial" panose="020B0604020202020204" pitchFamily="34" charset="0"/>
              </a:endParaRPr>
            </a:p>
          </p:txBody>
        </p:sp>
      </p:grpSp>
      <p:grpSp>
        <p:nvGrpSpPr>
          <p:cNvPr id="10" name="Group 9">
            <a:extLst>
              <a:ext uri="{FF2B5EF4-FFF2-40B4-BE49-F238E27FC236}">
                <a16:creationId xmlns:a16="http://schemas.microsoft.com/office/drawing/2014/main" id="{CA3A5E68-BEB2-A5B1-3B6F-88320FBDEF31}"/>
              </a:ext>
            </a:extLst>
          </p:cNvPr>
          <p:cNvGrpSpPr/>
          <p:nvPr/>
        </p:nvGrpSpPr>
        <p:grpSpPr>
          <a:xfrm>
            <a:off x="6396024" y="1447175"/>
            <a:ext cx="4921045" cy="5662044"/>
            <a:chOff x="2973132" y="1681943"/>
            <a:chExt cx="3950419" cy="4603773"/>
          </a:xfrm>
        </p:grpSpPr>
        <p:grpSp>
          <p:nvGrpSpPr>
            <p:cNvPr id="14" name="Group 13">
              <a:extLst>
                <a:ext uri="{FF2B5EF4-FFF2-40B4-BE49-F238E27FC236}">
                  <a16:creationId xmlns:a16="http://schemas.microsoft.com/office/drawing/2014/main" id="{9E61B59B-A286-FF04-7D31-944B727BC097}"/>
                </a:ext>
              </a:extLst>
            </p:cNvPr>
            <p:cNvGrpSpPr/>
            <p:nvPr/>
          </p:nvGrpSpPr>
          <p:grpSpPr>
            <a:xfrm>
              <a:off x="2973132" y="1681943"/>
              <a:ext cx="3950419" cy="3934347"/>
              <a:chOff x="3099937" y="1266313"/>
              <a:chExt cx="4772763" cy="4753345"/>
            </a:xfrm>
          </p:grpSpPr>
          <p:grpSp>
            <p:nvGrpSpPr>
              <p:cNvPr id="16" name="Group 15">
                <a:extLst>
                  <a:ext uri="{FF2B5EF4-FFF2-40B4-BE49-F238E27FC236}">
                    <a16:creationId xmlns:a16="http://schemas.microsoft.com/office/drawing/2014/main" id="{E637D738-F00E-075F-B64A-66314A2FF15E}"/>
                  </a:ext>
                </a:extLst>
              </p:cNvPr>
              <p:cNvGrpSpPr/>
              <p:nvPr/>
            </p:nvGrpSpPr>
            <p:grpSpPr>
              <a:xfrm>
                <a:off x="3099937" y="1266313"/>
                <a:ext cx="4772763" cy="4753345"/>
                <a:chOff x="1871132" y="2115273"/>
                <a:chExt cx="4483101" cy="4479123"/>
              </a:xfrm>
            </p:grpSpPr>
            <p:pic>
              <p:nvPicPr>
                <p:cNvPr id="18" name="Picture 17">
                  <a:extLst>
                    <a:ext uri="{FF2B5EF4-FFF2-40B4-BE49-F238E27FC236}">
                      <a16:creationId xmlns:a16="http://schemas.microsoft.com/office/drawing/2014/main" id="{045A338E-2B23-AE3E-0A2E-544AB5F183B9}"/>
                    </a:ext>
                  </a:extLst>
                </p:cNvPr>
                <p:cNvPicPr>
                  <a:picLocks noChangeAspect="1"/>
                </p:cNvPicPr>
                <p:nvPr/>
              </p:nvPicPr>
              <p:blipFill>
                <a:blip r:embed="rId4"/>
                <a:stretch>
                  <a:fillRect/>
                </a:stretch>
              </p:blipFill>
              <p:spPr>
                <a:xfrm>
                  <a:off x="1892298" y="2137833"/>
                  <a:ext cx="4449236" cy="4450775"/>
                </a:xfrm>
                <a:prstGeom prst="rect">
                  <a:avLst/>
                </a:prstGeom>
              </p:spPr>
            </p:pic>
            <p:sp>
              <p:nvSpPr>
                <p:cNvPr id="19" name="Oval 18">
                  <a:extLst>
                    <a:ext uri="{FF2B5EF4-FFF2-40B4-BE49-F238E27FC236}">
                      <a16:creationId xmlns:a16="http://schemas.microsoft.com/office/drawing/2014/main" id="{501AE66E-9421-9E11-9222-0400678AE6C9}"/>
                    </a:ext>
                  </a:extLst>
                </p:cNvPr>
                <p:cNvSpPr/>
                <p:nvPr/>
              </p:nvSpPr>
              <p:spPr>
                <a:xfrm>
                  <a:off x="1871132" y="2115273"/>
                  <a:ext cx="4483101" cy="4479123"/>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grpSp>
          <p:sp>
            <p:nvSpPr>
              <p:cNvPr id="17" name="Rectangle 16">
                <a:extLst>
                  <a:ext uri="{FF2B5EF4-FFF2-40B4-BE49-F238E27FC236}">
                    <a16:creationId xmlns:a16="http://schemas.microsoft.com/office/drawing/2014/main" id="{F238BB62-AD06-0BBC-C216-1A2AB59A1E78}"/>
                  </a:ext>
                </a:extLst>
              </p:cNvPr>
              <p:cNvSpPr/>
              <p:nvPr/>
            </p:nvSpPr>
            <p:spPr>
              <a:xfrm>
                <a:off x="5802489" y="1543144"/>
                <a:ext cx="148639" cy="16718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b="1" dirty="0">
                    <a:solidFill>
                      <a:schemeClr val="bg2"/>
                    </a:solidFill>
                    <a:latin typeface="Clarity City Extra Bold" panose="00000900000000000000" pitchFamily="50" charset="0"/>
                  </a:rPr>
                  <a:t>#</a:t>
                </a:r>
                <a:endParaRPr lang="en-AU" sz="1200" b="1" dirty="0">
                  <a:solidFill>
                    <a:schemeClr val="bg2"/>
                  </a:solidFill>
                  <a:latin typeface="Clarity City Extra Bold" panose="00000900000000000000" pitchFamily="50" charset="0"/>
                </a:endParaRPr>
              </a:p>
            </p:txBody>
          </p:sp>
        </p:grpSp>
        <p:sp>
          <p:nvSpPr>
            <p:cNvPr id="15" name="TextBox 14">
              <a:extLst>
                <a:ext uri="{FF2B5EF4-FFF2-40B4-BE49-F238E27FC236}">
                  <a16:creationId xmlns:a16="http://schemas.microsoft.com/office/drawing/2014/main" id="{35238A61-B1A0-37BF-AFB1-90B8F9070925}"/>
                </a:ext>
              </a:extLst>
            </p:cNvPr>
            <p:cNvSpPr txBox="1"/>
            <p:nvPr/>
          </p:nvSpPr>
          <p:spPr>
            <a:xfrm>
              <a:off x="4543136" y="5869937"/>
              <a:ext cx="810412" cy="415779"/>
            </a:xfrm>
            <a:prstGeom prst="rect">
              <a:avLst/>
            </a:prstGeom>
            <a:noFill/>
          </p:spPr>
          <p:txBody>
            <a:bodyPr wrap="none" rtlCol="0">
              <a:spAutoFit/>
            </a:bodyPr>
            <a:lstStyle/>
            <a:p>
              <a:pPr algn="ctr"/>
              <a:r>
                <a:rPr lang="en-GB" sz="2800" dirty="0">
                  <a:solidFill>
                    <a:srgbClr val="414042"/>
                  </a:solidFill>
                  <a:latin typeface="Arial" panose="020B0604020202020204" pitchFamily="34" charset="0"/>
                  <a:cs typeface="Arial" panose="020B0604020202020204" pitchFamily="34" charset="0"/>
                </a:rPr>
                <a:t>Back</a:t>
              </a:r>
              <a:endParaRPr lang="en-AU" sz="2800" dirty="0">
                <a:solidFill>
                  <a:srgbClr val="414042"/>
                </a:solidFill>
                <a:latin typeface="Arial" panose="020B0604020202020204" pitchFamily="34" charset="0"/>
                <a:cs typeface="Arial" panose="020B0604020202020204" pitchFamily="34" charset="0"/>
              </a:endParaRPr>
            </a:p>
          </p:txBody>
        </p:sp>
      </p:grpSp>
      <p:sp>
        <p:nvSpPr>
          <p:cNvPr id="13" name="TextBox 12">
            <a:extLst>
              <a:ext uri="{FF2B5EF4-FFF2-40B4-BE49-F238E27FC236}">
                <a16:creationId xmlns:a16="http://schemas.microsoft.com/office/drawing/2014/main" id="{B1AD4458-F12D-4A6F-91D6-92DB35A671D3}"/>
              </a:ext>
            </a:extLst>
          </p:cNvPr>
          <p:cNvSpPr txBox="1"/>
          <p:nvPr/>
        </p:nvSpPr>
        <p:spPr>
          <a:xfrm>
            <a:off x="1523782" y="7216272"/>
            <a:ext cx="8820950" cy="3046988"/>
          </a:xfrm>
          <a:prstGeom prst="rect">
            <a:avLst/>
          </a:prstGeom>
          <a:noFill/>
        </p:spPr>
        <p:txBody>
          <a:bodyPr wrap="square" lIns="91440" tIns="45720" rIns="91440" bIns="45720" rtlCol="0" anchor="t">
            <a:spAutoFit/>
          </a:bodyPr>
          <a:lstStyle/>
          <a:p>
            <a:endParaRPr lang="en-GB" sz="2800" dirty="0">
              <a:latin typeface="Arial" panose="020B0604020202020204" pitchFamily="34" charset="0"/>
              <a:cs typeface="Arial" panose="020B0604020202020204" pitchFamily="34" charset="0"/>
            </a:endParaRPr>
          </a:p>
          <a:p>
            <a:endParaRPr lang="en-GB" sz="2800" dirty="0">
              <a:latin typeface="Arial" panose="020B0604020202020204" pitchFamily="34" charset="0"/>
              <a:cs typeface="Arial" panose="020B0604020202020204" pitchFamily="34" charset="0"/>
            </a:endParaRPr>
          </a:p>
          <a:p>
            <a:r>
              <a:rPr lang="en-GB" sz="3600" dirty="0">
                <a:latin typeface="Arial" panose="020B0604020202020204" pitchFamily="34" charset="0"/>
                <a:cs typeface="Arial" panose="020B0604020202020204" pitchFamily="34" charset="0"/>
              </a:rPr>
              <a:t>Circle the diet items from the disc onto your task sheet.</a:t>
            </a:r>
          </a:p>
          <a:p>
            <a:endParaRPr lang="en-GB" sz="3600" dirty="0">
              <a:latin typeface="Arial" panose="020B0604020202020204" pitchFamily="34" charset="0"/>
              <a:cs typeface="Arial" panose="020B0604020202020204" pitchFamily="34" charset="0"/>
            </a:endParaRPr>
          </a:p>
          <a:p>
            <a:endParaRPr lang="en-GB" sz="2800" dirty="0">
              <a:latin typeface="Arial" panose="020B0604020202020204" pitchFamily="34" charset="0"/>
              <a:cs typeface="Arial" panose="020B0604020202020204" pitchFamily="34" charset="0"/>
            </a:endParaRPr>
          </a:p>
        </p:txBody>
      </p:sp>
      <p:grpSp>
        <p:nvGrpSpPr>
          <p:cNvPr id="3" name="Group 2">
            <a:extLst>
              <a:ext uri="{FF2B5EF4-FFF2-40B4-BE49-F238E27FC236}">
                <a16:creationId xmlns:a16="http://schemas.microsoft.com/office/drawing/2014/main" id="{6C862CD0-EC88-49A9-B2B3-F018AD1C7A7F}"/>
              </a:ext>
            </a:extLst>
          </p:cNvPr>
          <p:cNvGrpSpPr/>
          <p:nvPr/>
        </p:nvGrpSpPr>
        <p:grpSpPr>
          <a:xfrm>
            <a:off x="13524495" y="2953205"/>
            <a:ext cx="4272767" cy="6583363"/>
            <a:chOff x="8026558" y="709198"/>
            <a:chExt cx="3719566" cy="5682013"/>
          </a:xfrm>
        </p:grpSpPr>
        <p:grpSp>
          <p:nvGrpSpPr>
            <p:cNvPr id="4" name="Group 3">
              <a:extLst>
                <a:ext uri="{FF2B5EF4-FFF2-40B4-BE49-F238E27FC236}">
                  <a16:creationId xmlns:a16="http://schemas.microsoft.com/office/drawing/2014/main" id="{AB0B4F33-5671-69A8-3B41-014825B7F926}"/>
                </a:ext>
              </a:extLst>
            </p:cNvPr>
            <p:cNvGrpSpPr/>
            <p:nvPr/>
          </p:nvGrpSpPr>
          <p:grpSpPr>
            <a:xfrm>
              <a:off x="8026558" y="709198"/>
              <a:ext cx="3719566" cy="5682013"/>
              <a:chOff x="7906831" y="524527"/>
              <a:chExt cx="3839295" cy="5864911"/>
            </a:xfrm>
          </p:grpSpPr>
          <p:pic>
            <p:nvPicPr>
              <p:cNvPr id="12" name="Picture 11" descr="A drawing of a turtle&#10;&#10;AI-generated content may be incorrect.">
                <a:extLst>
                  <a:ext uri="{FF2B5EF4-FFF2-40B4-BE49-F238E27FC236}">
                    <a16:creationId xmlns:a16="http://schemas.microsoft.com/office/drawing/2014/main" id="{6301CC5B-025F-0DA8-B9EB-AF3CB5295281}"/>
                  </a:ext>
                </a:extLst>
              </p:cNvPr>
              <p:cNvPicPr>
                <a:picLocks noChangeAspect="1"/>
              </p:cNvPicPr>
              <p:nvPr/>
            </p:nvPicPr>
            <p:blipFill>
              <a:blip r:embed="rId5"/>
              <a:stretch>
                <a:fillRect/>
              </a:stretch>
            </p:blipFill>
            <p:spPr>
              <a:xfrm>
                <a:off x="7906831" y="1327583"/>
                <a:ext cx="2814742" cy="2814742"/>
              </a:xfrm>
              <a:prstGeom prst="rect">
                <a:avLst/>
              </a:prstGeom>
            </p:spPr>
          </p:pic>
          <p:grpSp>
            <p:nvGrpSpPr>
              <p:cNvPr id="24" name="Group 23">
                <a:extLst>
                  <a:ext uri="{FF2B5EF4-FFF2-40B4-BE49-F238E27FC236}">
                    <a16:creationId xmlns:a16="http://schemas.microsoft.com/office/drawing/2014/main" id="{63C73219-B1CA-74B3-AE0F-67A68894BC58}"/>
                  </a:ext>
                </a:extLst>
              </p:cNvPr>
              <p:cNvGrpSpPr/>
              <p:nvPr/>
            </p:nvGrpSpPr>
            <p:grpSpPr>
              <a:xfrm>
                <a:off x="7957268" y="524527"/>
                <a:ext cx="3788858" cy="5864911"/>
                <a:chOff x="124320" y="919460"/>
                <a:chExt cx="3180766" cy="4923621"/>
              </a:xfrm>
            </p:grpSpPr>
            <p:pic>
              <p:nvPicPr>
                <p:cNvPr id="25" name="Picture 24" descr="A black and white drawing of a crab&#10;&#10;AI-generated content may be incorrect.">
                  <a:extLst>
                    <a:ext uri="{FF2B5EF4-FFF2-40B4-BE49-F238E27FC236}">
                      <a16:creationId xmlns:a16="http://schemas.microsoft.com/office/drawing/2014/main" id="{A667AD87-C6DB-D152-CFBB-605BCCF3E79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10202" y="4283265"/>
                  <a:ext cx="786152" cy="521732"/>
                </a:xfrm>
                <a:prstGeom prst="rect">
                  <a:avLst/>
                </a:prstGeom>
              </p:spPr>
            </p:pic>
            <p:pic>
              <p:nvPicPr>
                <p:cNvPr id="26" name="Picture 25" descr="A black and white drawing of a sea urchin&#10;&#10;AI-generated content may be incorrect.">
                  <a:extLst>
                    <a:ext uri="{FF2B5EF4-FFF2-40B4-BE49-F238E27FC236}">
                      <a16:creationId xmlns:a16="http://schemas.microsoft.com/office/drawing/2014/main" id="{9384B9A4-70F4-8051-8DF8-891A33A0921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9970" y="5031554"/>
                  <a:ext cx="628856" cy="634718"/>
                </a:xfrm>
                <a:prstGeom prst="rect">
                  <a:avLst/>
                </a:prstGeom>
              </p:spPr>
            </p:pic>
            <p:pic>
              <p:nvPicPr>
                <p:cNvPr id="27" name="Picture 26" descr="A black and white silhouette of a plant&#10;&#10;AI-generated content may be incorrect.">
                  <a:extLst>
                    <a:ext uri="{FF2B5EF4-FFF2-40B4-BE49-F238E27FC236}">
                      <a16:creationId xmlns:a16="http://schemas.microsoft.com/office/drawing/2014/main" id="{E219EF31-B12B-77B7-8B73-4A634418F08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84516" y="5039378"/>
                  <a:ext cx="694651" cy="585754"/>
                </a:xfrm>
                <a:prstGeom prst="rect">
                  <a:avLst/>
                </a:prstGeom>
              </p:spPr>
            </p:pic>
            <p:grpSp>
              <p:nvGrpSpPr>
                <p:cNvPr id="28" name="Group 27">
                  <a:extLst>
                    <a:ext uri="{FF2B5EF4-FFF2-40B4-BE49-F238E27FC236}">
                      <a16:creationId xmlns:a16="http://schemas.microsoft.com/office/drawing/2014/main" id="{4B1D6850-C845-4AB7-1234-5FD5FBEFEAF4}"/>
                    </a:ext>
                  </a:extLst>
                </p:cNvPr>
                <p:cNvGrpSpPr/>
                <p:nvPr/>
              </p:nvGrpSpPr>
              <p:grpSpPr>
                <a:xfrm>
                  <a:off x="124320" y="919460"/>
                  <a:ext cx="3180766" cy="4923621"/>
                  <a:chOff x="10081270" y="1418974"/>
                  <a:chExt cx="3180766" cy="4923621"/>
                </a:xfrm>
              </p:grpSpPr>
              <p:sp>
                <p:nvSpPr>
                  <p:cNvPr id="30" name="TextBox 5">
                    <a:extLst>
                      <a:ext uri="{FF2B5EF4-FFF2-40B4-BE49-F238E27FC236}">
                        <a16:creationId xmlns:a16="http://schemas.microsoft.com/office/drawing/2014/main" id="{52D45AD8-970A-1683-6C9F-2A13084E4E51}"/>
                      </a:ext>
                    </a:extLst>
                  </p:cNvPr>
                  <p:cNvSpPr txBox="1"/>
                  <p:nvPr/>
                </p:nvSpPr>
                <p:spPr>
                  <a:xfrm>
                    <a:off x="10081270" y="4429117"/>
                    <a:ext cx="655504" cy="34527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GB" sz="2400" dirty="0">
                        <a:solidFill>
                          <a:srgbClr val="009455"/>
                        </a:solidFill>
                        <a:latin typeface="Arial" panose="020B0604020202020204" pitchFamily="34" charset="0"/>
                        <a:cs typeface="Arial" panose="020B0604020202020204" pitchFamily="34" charset="0"/>
                      </a:rPr>
                      <a:t>Diet:</a:t>
                    </a:r>
                    <a:endParaRPr lang="en-AU" sz="2400" dirty="0">
                      <a:solidFill>
                        <a:srgbClr val="009455"/>
                      </a:solidFill>
                      <a:latin typeface="Arial" panose="020B0604020202020204" pitchFamily="34" charset="0"/>
                      <a:cs typeface="Arial" panose="020B0604020202020204" pitchFamily="34" charset="0"/>
                    </a:endParaRPr>
                  </a:p>
                </p:txBody>
              </p:sp>
              <p:sp>
                <p:nvSpPr>
                  <p:cNvPr id="31" name="Rectangle 30">
                    <a:extLst>
                      <a:ext uri="{FF2B5EF4-FFF2-40B4-BE49-F238E27FC236}">
                        <a16:creationId xmlns:a16="http://schemas.microsoft.com/office/drawing/2014/main" id="{B9F42CD3-19A5-69EC-8985-1DDCABF6F4D1}"/>
                      </a:ext>
                    </a:extLst>
                  </p:cNvPr>
                  <p:cNvSpPr/>
                  <p:nvPr/>
                </p:nvSpPr>
                <p:spPr>
                  <a:xfrm>
                    <a:off x="10085115" y="1418974"/>
                    <a:ext cx="3131593" cy="4923621"/>
                  </a:xfrm>
                  <a:prstGeom prst="rect">
                    <a:avLst/>
                  </a:prstGeom>
                  <a:noFill/>
                  <a:ln w="12700" cap="flat" cmpd="sng" algn="ctr">
                    <a:solidFill>
                      <a:srgbClr val="008EA0">
                        <a:shade val="15000"/>
                      </a:srgbClr>
                    </a:solidFill>
                    <a:prstDash val="solid"/>
                    <a:miter lim="800000"/>
                  </a:ln>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defRPr/>
                    </a:pPr>
                    <a:endParaRPr lang="en-AU" sz="1463" dirty="0">
                      <a:solidFill>
                        <a:srgbClr val="414042"/>
                      </a:solidFill>
                      <a:latin typeface="Aptos" panose="02110004020202020204"/>
                    </a:endParaRPr>
                  </a:p>
                </p:txBody>
              </p:sp>
              <p:sp>
                <p:nvSpPr>
                  <p:cNvPr id="32" name="TextBox 14">
                    <a:extLst>
                      <a:ext uri="{FF2B5EF4-FFF2-40B4-BE49-F238E27FC236}">
                        <a16:creationId xmlns:a16="http://schemas.microsoft.com/office/drawing/2014/main" id="{B9172CFA-F780-0119-2A97-1FA2FD7B2D37}"/>
                      </a:ext>
                    </a:extLst>
                  </p:cNvPr>
                  <p:cNvSpPr txBox="1"/>
                  <p:nvPr/>
                </p:nvSpPr>
                <p:spPr>
                  <a:xfrm>
                    <a:off x="10085665" y="1492377"/>
                    <a:ext cx="3072209" cy="621493"/>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GB" sz="2400" b="1" dirty="0">
                        <a:solidFill>
                          <a:srgbClr val="414042"/>
                        </a:solidFill>
                        <a:latin typeface="Clarity City"/>
                        <a:cs typeface="Arial"/>
                      </a:rPr>
                      <a:t>Turtle #</a:t>
                    </a:r>
                    <a:r>
                      <a:rPr lang="en-GB" sz="2400" b="1" dirty="0">
                        <a:latin typeface="Clarity City"/>
                        <a:cs typeface="Arial"/>
                      </a:rPr>
                      <a:t> </a:t>
                    </a:r>
                  </a:p>
                  <a:p>
                    <a:pPr>
                      <a:defRPr/>
                    </a:pPr>
                    <a:r>
                      <a:rPr lang="en-GB" sz="2400" b="1" dirty="0">
                        <a:latin typeface="Clarity City"/>
                        <a:cs typeface="Arial"/>
                      </a:rPr>
                      <a:t>Name</a:t>
                    </a:r>
                    <a:r>
                      <a:rPr lang="en-GB" sz="2400" b="1" i="1" dirty="0">
                        <a:latin typeface="Clarity City"/>
                        <a:cs typeface="Arial"/>
                      </a:rPr>
                      <a:t> </a:t>
                    </a:r>
                    <a:r>
                      <a:rPr lang="en-GB" sz="2400" dirty="0">
                        <a:latin typeface="Clarity City"/>
                        <a:cs typeface="Arial"/>
                      </a:rPr>
                      <a:t> </a:t>
                    </a:r>
                    <a:r>
                      <a:rPr lang="en-GB" sz="2400" dirty="0">
                        <a:solidFill>
                          <a:srgbClr val="414042"/>
                        </a:solidFill>
                        <a:latin typeface="Clarity City"/>
                        <a:cs typeface="Arial"/>
                      </a:rPr>
                      <a:t>	</a:t>
                    </a:r>
                    <a:endParaRPr lang="en-GB" sz="2400" b="1" dirty="0">
                      <a:solidFill>
                        <a:srgbClr val="FF0000"/>
                      </a:solidFill>
                      <a:latin typeface="Bradley Hand ITC" panose="03070402050302030203" pitchFamily="66" charset="0"/>
                      <a:cs typeface="Arial" panose="020B0604020202020204" pitchFamily="34" charset="0"/>
                    </a:endParaRPr>
                  </a:p>
                </p:txBody>
              </p:sp>
              <p:grpSp>
                <p:nvGrpSpPr>
                  <p:cNvPr id="33" name="Group 32">
                    <a:extLst>
                      <a:ext uri="{FF2B5EF4-FFF2-40B4-BE49-F238E27FC236}">
                        <a16:creationId xmlns:a16="http://schemas.microsoft.com/office/drawing/2014/main" id="{9563D239-0E25-A972-54D2-8D92BD272AAA}"/>
                      </a:ext>
                    </a:extLst>
                  </p:cNvPr>
                  <p:cNvGrpSpPr/>
                  <p:nvPr/>
                </p:nvGrpSpPr>
                <p:grpSpPr>
                  <a:xfrm>
                    <a:off x="10085115" y="4668610"/>
                    <a:ext cx="3176921" cy="1590093"/>
                    <a:chOff x="10085115" y="4668610"/>
                    <a:chExt cx="3176921" cy="1590093"/>
                  </a:xfrm>
                </p:grpSpPr>
                <p:pic>
                  <p:nvPicPr>
                    <p:cNvPr id="34" name="Picture 33">
                      <a:extLst>
                        <a:ext uri="{FF2B5EF4-FFF2-40B4-BE49-F238E27FC236}">
                          <a16:creationId xmlns:a16="http://schemas.microsoft.com/office/drawing/2014/main" id="{9B98D0F7-712D-4D2F-2FE9-477F68E4D8C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013307" y="4668610"/>
                      <a:ext cx="495454" cy="658509"/>
                    </a:xfrm>
                    <a:prstGeom prst="rect">
                      <a:avLst/>
                    </a:prstGeom>
                  </p:spPr>
                </p:pic>
                <p:grpSp>
                  <p:nvGrpSpPr>
                    <p:cNvPr id="35" name="Group 34">
                      <a:extLst>
                        <a:ext uri="{FF2B5EF4-FFF2-40B4-BE49-F238E27FC236}">
                          <a16:creationId xmlns:a16="http://schemas.microsoft.com/office/drawing/2014/main" id="{F161BF70-07B3-C302-45CA-6E104FBE2708}"/>
                        </a:ext>
                      </a:extLst>
                    </p:cNvPr>
                    <p:cNvGrpSpPr/>
                    <p:nvPr/>
                  </p:nvGrpSpPr>
                  <p:grpSpPr>
                    <a:xfrm>
                      <a:off x="10085115" y="4796601"/>
                      <a:ext cx="3176921" cy="1462102"/>
                      <a:chOff x="10085115" y="4796601"/>
                      <a:chExt cx="3176921" cy="1462102"/>
                    </a:xfrm>
                  </p:grpSpPr>
                  <p:pic>
                    <p:nvPicPr>
                      <p:cNvPr id="36" name="Picture 35">
                        <a:extLst>
                          <a:ext uri="{FF2B5EF4-FFF2-40B4-BE49-F238E27FC236}">
                            <a16:creationId xmlns:a16="http://schemas.microsoft.com/office/drawing/2014/main" id="{EDBD3160-426F-BED1-1D7C-E8C8D915FE33}"/>
                          </a:ext>
                        </a:extLst>
                      </p:cNvPr>
                      <p:cNvPicPr>
                        <a:picLocks noChangeAspect="1"/>
                      </p:cNvPicPr>
                      <p:nvPr/>
                    </p:nvPicPr>
                    <p:blipFill>
                      <a:blip r:embed="rId10">
                        <a:extLst>
                          <a:ext uri="{28A0092B-C50C-407E-A947-70E740481C1C}">
                            <a14:useLocalDpi xmlns:a14="http://schemas.microsoft.com/office/drawing/2010/main" val="0"/>
                          </a:ext>
                        </a:extLst>
                      </a:blip>
                      <a:srcRect l="1325" t="2493" r="1" b="1"/>
                      <a:stretch/>
                    </p:blipFill>
                    <p:spPr>
                      <a:xfrm>
                        <a:off x="11701863" y="5709016"/>
                        <a:ext cx="719248" cy="280493"/>
                      </a:xfrm>
                      <a:prstGeom prst="rect">
                        <a:avLst/>
                      </a:prstGeom>
                    </p:spPr>
                  </p:pic>
                  <p:sp>
                    <p:nvSpPr>
                      <p:cNvPr id="37" name="TextBox 142">
                        <a:extLst>
                          <a:ext uri="{FF2B5EF4-FFF2-40B4-BE49-F238E27FC236}">
                            <a16:creationId xmlns:a16="http://schemas.microsoft.com/office/drawing/2014/main" id="{FF74048E-42D1-A4F5-6C7D-7C93F1720BCA}"/>
                          </a:ext>
                        </a:extLst>
                      </p:cNvPr>
                      <p:cNvSpPr txBox="1"/>
                      <p:nvPr/>
                    </p:nvSpPr>
                    <p:spPr>
                      <a:xfrm>
                        <a:off x="11470030" y="5997262"/>
                        <a:ext cx="1146734" cy="25320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defRPr/>
                        </a:pPr>
                        <a:r>
                          <a:rPr lang="en-GB" sz="800" dirty="0">
                            <a:solidFill>
                              <a:srgbClr val="414042"/>
                            </a:solidFill>
                            <a:latin typeface="Arial" panose="020B0604020202020204" pitchFamily="34" charset="0"/>
                            <a:cs typeface="Arial" panose="020B0604020202020204" pitchFamily="34" charset="0"/>
                          </a:rPr>
                          <a:t>Sea </a:t>
                        </a:r>
                      </a:p>
                      <a:p>
                        <a:pPr algn="ctr">
                          <a:defRPr/>
                        </a:pPr>
                        <a:r>
                          <a:rPr lang="en-GB" sz="800" dirty="0">
                            <a:solidFill>
                              <a:srgbClr val="414042"/>
                            </a:solidFill>
                            <a:latin typeface="Arial" panose="020B0604020202020204" pitchFamily="34" charset="0"/>
                            <a:cs typeface="Arial" panose="020B0604020202020204" pitchFamily="34" charset="0"/>
                          </a:rPr>
                          <a:t>cucumbers</a:t>
                        </a:r>
                        <a:endParaRPr lang="en-AU" sz="800" dirty="0">
                          <a:solidFill>
                            <a:srgbClr val="414042"/>
                          </a:solidFill>
                          <a:latin typeface="Arial" panose="020B0604020202020204" pitchFamily="34" charset="0"/>
                          <a:cs typeface="Arial" panose="020B0604020202020204" pitchFamily="34" charset="0"/>
                        </a:endParaRPr>
                      </a:p>
                    </p:txBody>
                  </p:sp>
                  <p:sp>
                    <p:nvSpPr>
                      <p:cNvPr id="38" name="TextBox 157">
                        <a:extLst>
                          <a:ext uri="{FF2B5EF4-FFF2-40B4-BE49-F238E27FC236}">
                            <a16:creationId xmlns:a16="http://schemas.microsoft.com/office/drawing/2014/main" id="{01568625-315C-6764-F948-4A6B2FB7AFA4}"/>
                          </a:ext>
                        </a:extLst>
                      </p:cNvPr>
                      <p:cNvSpPr txBox="1"/>
                      <p:nvPr/>
                    </p:nvSpPr>
                    <p:spPr>
                      <a:xfrm>
                        <a:off x="10085115" y="6097575"/>
                        <a:ext cx="850123" cy="161128"/>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defRPr/>
                        </a:pPr>
                        <a:r>
                          <a:rPr lang="en-GB" sz="800" dirty="0">
                            <a:solidFill>
                              <a:srgbClr val="414042"/>
                            </a:solidFill>
                            <a:latin typeface="Arial" panose="020B0604020202020204" pitchFamily="34" charset="0"/>
                            <a:cs typeface="Arial" panose="020B0604020202020204" pitchFamily="34" charset="0"/>
                          </a:rPr>
                          <a:t>Sea urchins</a:t>
                        </a:r>
                        <a:endParaRPr lang="en-AU" sz="800" dirty="0">
                          <a:solidFill>
                            <a:srgbClr val="414042"/>
                          </a:solidFill>
                          <a:latin typeface="Arial" panose="020B0604020202020204" pitchFamily="34" charset="0"/>
                          <a:cs typeface="Arial" panose="020B0604020202020204" pitchFamily="34" charset="0"/>
                        </a:endParaRPr>
                      </a:p>
                    </p:txBody>
                  </p:sp>
                  <p:sp>
                    <p:nvSpPr>
                      <p:cNvPr id="39" name="TextBox 145">
                        <a:extLst>
                          <a:ext uri="{FF2B5EF4-FFF2-40B4-BE49-F238E27FC236}">
                            <a16:creationId xmlns:a16="http://schemas.microsoft.com/office/drawing/2014/main" id="{84A498C1-163A-01DE-011F-334754887331}"/>
                          </a:ext>
                        </a:extLst>
                      </p:cNvPr>
                      <p:cNvSpPr txBox="1"/>
                      <p:nvPr/>
                    </p:nvSpPr>
                    <p:spPr>
                      <a:xfrm>
                        <a:off x="11621770" y="5251912"/>
                        <a:ext cx="881109" cy="161128"/>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defRPr/>
                        </a:pPr>
                        <a:r>
                          <a:rPr lang="en-GB" sz="800" dirty="0">
                            <a:solidFill>
                              <a:srgbClr val="414042"/>
                            </a:solidFill>
                            <a:latin typeface="Arial" panose="020B0604020202020204" pitchFamily="34" charset="0"/>
                            <a:cs typeface="Arial" panose="020B0604020202020204" pitchFamily="34" charset="0"/>
                          </a:rPr>
                          <a:t>Crustaceans</a:t>
                        </a:r>
                        <a:endParaRPr lang="en-AU" sz="800" dirty="0">
                          <a:solidFill>
                            <a:srgbClr val="414042"/>
                          </a:solidFill>
                          <a:latin typeface="Arial" panose="020B0604020202020204" pitchFamily="34" charset="0"/>
                          <a:cs typeface="Arial" panose="020B0604020202020204" pitchFamily="34" charset="0"/>
                        </a:endParaRPr>
                      </a:p>
                    </p:txBody>
                  </p:sp>
                  <p:pic>
                    <p:nvPicPr>
                      <p:cNvPr id="40" name="Picture 39">
                        <a:extLst>
                          <a:ext uri="{FF2B5EF4-FFF2-40B4-BE49-F238E27FC236}">
                            <a16:creationId xmlns:a16="http://schemas.microsoft.com/office/drawing/2014/main" id="{5FBB2847-5476-3421-F03F-87FBFC0FD642}"/>
                          </a:ext>
                        </a:extLst>
                      </p:cNvPr>
                      <p:cNvPicPr>
                        <a:picLocks noChangeAspect="1"/>
                      </p:cNvPicPr>
                      <p:nvPr/>
                    </p:nvPicPr>
                    <p:blipFill>
                      <a:blip r:embed="rId11">
                        <a:extLst>
                          <a:ext uri="{28A0092B-C50C-407E-A947-70E740481C1C}">
                            <a14:useLocalDpi xmlns:a14="http://schemas.microsoft.com/office/drawing/2010/main" val="0"/>
                          </a:ext>
                        </a:extLst>
                      </a:blip>
                      <a:srcRect l="16236" t="20519" r="11118" b="3418"/>
                      <a:stretch/>
                    </p:blipFill>
                    <p:spPr>
                      <a:xfrm>
                        <a:off x="12553180" y="5464657"/>
                        <a:ext cx="567588" cy="537691"/>
                      </a:xfrm>
                      <a:prstGeom prst="rect">
                        <a:avLst/>
                      </a:prstGeom>
                    </p:spPr>
                  </p:pic>
                  <p:sp>
                    <p:nvSpPr>
                      <p:cNvPr id="41" name="TextBox 147">
                        <a:extLst>
                          <a:ext uri="{FF2B5EF4-FFF2-40B4-BE49-F238E27FC236}">
                            <a16:creationId xmlns:a16="http://schemas.microsoft.com/office/drawing/2014/main" id="{0A1EA01B-75F7-863C-0663-D81A7BD1EA00}"/>
                          </a:ext>
                        </a:extLst>
                      </p:cNvPr>
                      <p:cNvSpPr txBox="1"/>
                      <p:nvPr/>
                    </p:nvSpPr>
                    <p:spPr>
                      <a:xfrm>
                        <a:off x="12411913" y="6004042"/>
                        <a:ext cx="850123" cy="25320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defRPr/>
                        </a:pPr>
                        <a:r>
                          <a:rPr lang="en-GB" sz="800" dirty="0">
                            <a:solidFill>
                              <a:srgbClr val="414042"/>
                            </a:solidFill>
                            <a:latin typeface="Arial" panose="020B0604020202020204" pitchFamily="34" charset="0"/>
                            <a:cs typeface="Arial" panose="020B0604020202020204" pitchFamily="34" charset="0"/>
                          </a:rPr>
                          <a:t>Algae &amp; </a:t>
                        </a:r>
                      </a:p>
                      <a:p>
                        <a:pPr algn="ctr">
                          <a:defRPr/>
                        </a:pPr>
                        <a:r>
                          <a:rPr lang="en-GB" sz="800" dirty="0">
                            <a:solidFill>
                              <a:srgbClr val="414042"/>
                            </a:solidFill>
                            <a:latin typeface="Arial" panose="020B0604020202020204" pitchFamily="34" charset="0"/>
                            <a:cs typeface="Arial" panose="020B0604020202020204" pitchFamily="34" charset="0"/>
                          </a:rPr>
                          <a:t>Seagrass</a:t>
                        </a:r>
                        <a:endParaRPr lang="en-AU" sz="800" dirty="0">
                          <a:solidFill>
                            <a:srgbClr val="414042"/>
                          </a:solidFill>
                          <a:latin typeface="Arial" panose="020B0604020202020204" pitchFamily="34" charset="0"/>
                          <a:cs typeface="Arial" panose="020B0604020202020204" pitchFamily="34" charset="0"/>
                        </a:endParaRPr>
                      </a:p>
                    </p:txBody>
                  </p:sp>
                  <p:sp>
                    <p:nvSpPr>
                      <p:cNvPr id="42" name="TextBox 148">
                        <a:extLst>
                          <a:ext uri="{FF2B5EF4-FFF2-40B4-BE49-F238E27FC236}">
                            <a16:creationId xmlns:a16="http://schemas.microsoft.com/office/drawing/2014/main" id="{52B19351-DB6A-02A2-2BB2-9D7C14426FBB}"/>
                          </a:ext>
                        </a:extLst>
                      </p:cNvPr>
                      <p:cNvSpPr txBox="1"/>
                      <p:nvPr/>
                    </p:nvSpPr>
                    <p:spPr>
                      <a:xfrm>
                        <a:off x="10932836" y="5251912"/>
                        <a:ext cx="677143" cy="161128"/>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defRPr/>
                        </a:pPr>
                        <a:r>
                          <a:rPr lang="en-GB" sz="800" dirty="0">
                            <a:solidFill>
                              <a:srgbClr val="414042"/>
                            </a:solidFill>
                            <a:latin typeface="Arial" panose="020B0604020202020204" pitchFamily="34" charset="0"/>
                            <a:cs typeface="Arial" panose="020B0604020202020204" pitchFamily="34" charset="0"/>
                          </a:rPr>
                          <a:t>Jellyfish</a:t>
                        </a:r>
                        <a:endParaRPr lang="en-AU" sz="800" dirty="0">
                          <a:solidFill>
                            <a:srgbClr val="414042"/>
                          </a:solidFill>
                          <a:latin typeface="Arial" panose="020B0604020202020204" pitchFamily="34" charset="0"/>
                          <a:cs typeface="Arial" panose="020B0604020202020204" pitchFamily="34" charset="0"/>
                        </a:endParaRPr>
                      </a:p>
                    </p:txBody>
                  </p:sp>
                  <p:sp>
                    <p:nvSpPr>
                      <p:cNvPr id="43" name="TextBox 150">
                        <a:extLst>
                          <a:ext uri="{FF2B5EF4-FFF2-40B4-BE49-F238E27FC236}">
                            <a16:creationId xmlns:a16="http://schemas.microsoft.com/office/drawing/2014/main" id="{D53A8E32-F57F-19A0-7EF0-D7F9A6715101}"/>
                          </a:ext>
                        </a:extLst>
                      </p:cNvPr>
                      <p:cNvSpPr txBox="1"/>
                      <p:nvPr/>
                    </p:nvSpPr>
                    <p:spPr>
                      <a:xfrm>
                        <a:off x="10866483" y="6097575"/>
                        <a:ext cx="850123" cy="161128"/>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defRPr/>
                        </a:pPr>
                        <a:r>
                          <a:rPr lang="en-GB" sz="800" dirty="0">
                            <a:solidFill>
                              <a:srgbClr val="414042"/>
                            </a:solidFill>
                            <a:latin typeface="Arial" panose="020B0604020202020204" pitchFamily="34" charset="0"/>
                            <a:cs typeface="Arial" panose="020B0604020202020204" pitchFamily="34" charset="0"/>
                          </a:rPr>
                          <a:t>Soft corals</a:t>
                        </a:r>
                        <a:endParaRPr lang="en-AU" sz="800" dirty="0">
                          <a:solidFill>
                            <a:srgbClr val="414042"/>
                          </a:solidFill>
                          <a:latin typeface="Arial" panose="020B0604020202020204" pitchFamily="34" charset="0"/>
                          <a:cs typeface="Arial" panose="020B0604020202020204" pitchFamily="34" charset="0"/>
                        </a:endParaRPr>
                      </a:p>
                    </p:txBody>
                  </p:sp>
                  <p:pic>
                    <p:nvPicPr>
                      <p:cNvPr id="44" name="Picture 43">
                        <a:extLst>
                          <a:ext uri="{FF2B5EF4-FFF2-40B4-BE49-F238E27FC236}">
                            <a16:creationId xmlns:a16="http://schemas.microsoft.com/office/drawing/2014/main" id="{3AD15C67-54A4-F029-ED75-875CF79FB1E3}"/>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2512933" y="4920570"/>
                        <a:ext cx="611041" cy="319930"/>
                      </a:xfrm>
                      <a:prstGeom prst="rect">
                        <a:avLst/>
                      </a:prstGeom>
                    </p:spPr>
                  </p:pic>
                  <p:sp>
                    <p:nvSpPr>
                      <p:cNvPr id="45" name="TextBox 152">
                        <a:extLst>
                          <a:ext uri="{FF2B5EF4-FFF2-40B4-BE49-F238E27FC236}">
                            <a16:creationId xmlns:a16="http://schemas.microsoft.com/office/drawing/2014/main" id="{ED63ACD0-CA36-38D3-40AC-5C51BEE6CAA3}"/>
                          </a:ext>
                        </a:extLst>
                      </p:cNvPr>
                      <p:cNvSpPr txBox="1"/>
                      <p:nvPr/>
                    </p:nvSpPr>
                    <p:spPr>
                      <a:xfrm>
                        <a:off x="12505424" y="5251912"/>
                        <a:ext cx="656630" cy="161128"/>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defRPr/>
                        </a:pPr>
                        <a:r>
                          <a:rPr lang="en-GB" sz="800" dirty="0">
                            <a:solidFill>
                              <a:srgbClr val="414042"/>
                            </a:solidFill>
                            <a:latin typeface="Arial" panose="020B0604020202020204" pitchFamily="34" charset="0"/>
                            <a:cs typeface="Arial" panose="020B0604020202020204" pitchFamily="34" charset="0"/>
                          </a:rPr>
                          <a:t>Molluscs</a:t>
                        </a:r>
                        <a:endParaRPr lang="en-AU" sz="800" dirty="0">
                          <a:solidFill>
                            <a:srgbClr val="414042"/>
                          </a:solidFill>
                          <a:latin typeface="Arial" panose="020B0604020202020204" pitchFamily="34" charset="0"/>
                          <a:cs typeface="Arial" panose="020B0604020202020204" pitchFamily="34" charset="0"/>
                        </a:endParaRPr>
                      </a:p>
                    </p:txBody>
                  </p:sp>
                  <p:grpSp>
                    <p:nvGrpSpPr>
                      <p:cNvPr id="46" name="Group 45">
                        <a:extLst>
                          <a:ext uri="{FF2B5EF4-FFF2-40B4-BE49-F238E27FC236}">
                            <a16:creationId xmlns:a16="http://schemas.microsoft.com/office/drawing/2014/main" id="{5F672835-7E3A-1002-98C0-14337FA9A9F2}"/>
                          </a:ext>
                        </a:extLst>
                      </p:cNvPr>
                      <p:cNvGrpSpPr/>
                      <p:nvPr/>
                    </p:nvGrpSpPr>
                    <p:grpSpPr>
                      <a:xfrm>
                        <a:off x="10219403" y="4796601"/>
                        <a:ext cx="659297" cy="618679"/>
                        <a:chOff x="10219403" y="4796601"/>
                        <a:chExt cx="659297" cy="618679"/>
                      </a:xfrm>
                    </p:grpSpPr>
                    <p:sp>
                      <p:nvSpPr>
                        <p:cNvPr id="47" name="TextBox 154">
                          <a:extLst>
                            <a:ext uri="{FF2B5EF4-FFF2-40B4-BE49-F238E27FC236}">
                              <a16:creationId xmlns:a16="http://schemas.microsoft.com/office/drawing/2014/main" id="{0A7B3E9A-693B-1468-993E-FD75E9D5262F}"/>
                            </a:ext>
                          </a:extLst>
                        </p:cNvPr>
                        <p:cNvSpPr txBox="1"/>
                        <p:nvPr/>
                      </p:nvSpPr>
                      <p:spPr>
                        <a:xfrm>
                          <a:off x="10219403" y="5254152"/>
                          <a:ext cx="659297" cy="161128"/>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defRPr/>
                          </a:pPr>
                          <a:r>
                            <a:rPr lang="en-GB" sz="800" dirty="0">
                              <a:solidFill>
                                <a:srgbClr val="414042"/>
                              </a:solidFill>
                              <a:latin typeface="Arial" panose="020B0604020202020204" pitchFamily="34" charset="0"/>
                              <a:cs typeface="Arial" panose="020B0604020202020204" pitchFamily="34" charset="0"/>
                            </a:rPr>
                            <a:t>Sponges</a:t>
                          </a:r>
                          <a:endParaRPr lang="en-AU" sz="800" dirty="0">
                            <a:solidFill>
                              <a:srgbClr val="414042"/>
                            </a:solidFill>
                            <a:latin typeface="Arial" panose="020B0604020202020204" pitchFamily="34" charset="0"/>
                            <a:cs typeface="Arial" panose="020B0604020202020204" pitchFamily="34" charset="0"/>
                          </a:endParaRPr>
                        </a:p>
                      </p:txBody>
                    </p:sp>
                    <p:pic>
                      <p:nvPicPr>
                        <p:cNvPr id="48" name="Picture 47">
                          <a:extLst>
                            <a:ext uri="{FF2B5EF4-FFF2-40B4-BE49-F238E27FC236}">
                              <a16:creationId xmlns:a16="http://schemas.microsoft.com/office/drawing/2014/main" id="{752B0AC2-1F09-2023-9869-0795450981CD}"/>
                            </a:ext>
                          </a:extLst>
                        </p:cNvPr>
                        <p:cNvPicPr>
                          <a:picLocks noChangeAspect="1"/>
                        </p:cNvPicPr>
                        <p:nvPr/>
                      </p:nvPicPr>
                      <p:blipFill>
                        <a:blip r:embed="rId13">
                          <a:extLst>
                            <a:ext uri="{BEBA8EAE-BF5A-486C-A8C5-ECC9F3942E4B}">
                              <a14:imgProps xmlns:a14="http://schemas.microsoft.com/office/drawing/2010/main">
                                <a14:imgLayer r:embed="rId14">
                                  <a14:imgEffect>
                                    <a14:brightnessContrast bright="20000" contrast="-40000"/>
                                  </a14:imgEffect>
                                </a14:imgLayer>
                              </a14:imgProps>
                            </a:ext>
                          </a:extLst>
                        </a:blip>
                        <a:stretch>
                          <a:fillRect/>
                        </a:stretch>
                      </p:blipFill>
                      <p:spPr>
                        <a:xfrm>
                          <a:off x="10309768" y="4796601"/>
                          <a:ext cx="478448" cy="444732"/>
                        </a:xfrm>
                        <a:prstGeom prst="rect">
                          <a:avLst/>
                        </a:prstGeom>
                      </p:spPr>
                    </p:pic>
                  </p:grpSp>
                </p:grpSp>
              </p:grpSp>
            </p:grpSp>
          </p:grpSp>
        </p:grpSp>
        <p:sp>
          <p:nvSpPr>
            <p:cNvPr id="7" name="Oval 6">
              <a:extLst>
                <a:ext uri="{FF2B5EF4-FFF2-40B4-BE49-F238E27FC236}">
                  <a16:creationId xmlns:a16="http://schemas.microsoft.com/office/drawing/2014/main" id="{430E5145-EA3C-43CC-1DCF-9C492CED2139}"/>
                </a:ext>
              </a:extLst>
            </p:cNvPr>
            <p:cNvSpPr/>
            <p:nvPr/>
          </p:nvSpPr>
          <p:spPr>
            <a:xfrm>
              <a:off x="9052765" y="4360388"/>
              <a:ext cx="786127" cy="1040419"/>
            </a:xfrm>
            <a:prstGeom prst="ellipse">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8" name="Oval 7">
              <a:extLst>
                <a:ext uri="{FF2B5EF4-FFF2-40B4-BE49-F238E27FC236}">
                  <a16:creationId xmlns:a16="http://schemas.microsoft.com/office/drawing/2014/main" id="{8C2C4506-BB98-77DE-3802-219E86C0E7FF}"/>
                </a:ext>
              </a:extLst>
            </p:cNvPr>
            <p:cNvSpPr/>
            <p:nvPr/>
          </p:nvSpPr>
          <p:spPr>
            <a:xfrm>
              <a:off x="9858878" y="4431757"/>
              <a:ext cx="980900" cy="1027479"/>
            </a:xfrm>
            <a:prstGeom prst="ellipse">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11" name="Oval 10">
              <a:extLst>
                <a:ext uri="{FF2B5EF4-FFF2-40B4-BE49-F238E27FC236}">
                  <a16:creationId xmlns:a16="http://schemas.microsoft.com/office/drawing/2014/main" id="{5B3B733F-23CA-6F82-A7A8-6BA470F5673D}"/>
                </a:ext>
              </a:extLst>
            </p:cNvPr>
            <p:cNvSpPr/>
            <p:nvPr/>
          </p:nvSpPr>
          <p:spPr>
            <a:xfrm>
              <a:off x="10886216" y="4570706"/>
              <a:ext cx="774580" cy="831344"/>
            </a:xfrm>
            <a:prstGeom prst="ellipse">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grpSp>
      <p:cxnSp>
        <p:nvCxnSpPr>
          <p:cNvPr id="51" name="Straight Arrow Connector 50">
            <a:extLst>
              <a:ext uri="{FF2B5EF4-FFF2-40B4-BE49-F238E27FC236}">
                <a16:creationId xmlns:a16="http://schemas.microsoft.com/office/drawing/2014/main" id="{A875D2B3-B701-822D-8DFA-8F119896F585}"/>
              </a:ext>
            </a:extLst>
          </p:cNvPr>
          <p:cNvCxnSpPr>
            <a:cxnSpLocks/>
          </p:cNvCxnSpPr>
          <p:nvPr/>
        </p:nvCxnSpPr>
        <p:spPr>
          <a:xfrm>
            <a:off x="10880377" y="5345906"/>
            <a:ext cx="2584028" cy="2175609"/>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4F82EFF5-3819-B806-188F-C5C0AAC05C80}"/>
              </a:ext>
            </a:extLst>
          </p:cNvPr>
          <p:cNvCxnSpPr>
            <a:cxnSpLocks/>
          </p:cNvCxnSpPr>
          <p:nvPr/>
        </p:nvCxnSpPr>
        <p:spPr>
          <a:xfrm flipV="1">
            <a:off x="9792228" y="8143647"/>
            <a:ext cx="3715340" cy="31829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99091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0986A631-B0CE-489C-91CE-977403461104}"/>
              </a:ext>
            </a:extLst>
          </p:cNvPr>
          <p:cNvSpPr txBox="1">
            <a:spLocks noChangeArrowheads="1"/>
          </p:cNvSpPr>
          <p:nvPr/>
        </p:nvSpPr>
        <p:spPr>
          <a:xfrm>
            <a:off x="2547664" y="573502"/>
            <a:ext cx="13861836" cy="650992"/>
          </a:xfrm>
          <a:prstGeom prst="rect">
            <a:avLst/>
          </a:prstGeom>
        </p:spPr>
        <p:txBody>
          <a:bodyPr vert="horz" lIns="90000" tIns="45720" rIns="91440" bIns="45720" rtlCol="0" anchor="b" anchorCtr="0">
            <a:noAutofit/>
          </a:bodyPr>
          <a:lstStyle>
            <a:lvl1pPr algn="l" defTabSz="914400" rtl="0" eaLnBrk="1" latinLnBrk="0" hangingPunct="1">
              <a:lnSpc>
                <a:spcPct val="90000"/>
              </a:lnSpc>
              <a:spcBef>
                <a:spcPct val="0"/>
              </a:spcBef>
              <a:buNone/>
              <a:defRPr sz="3400" b="0" i="0" kern="1200">
                <a:solidFill>
                  <a:srgbClr val="00A4B8"/>
                </a:solidFill>
                <a:latin typeface="Clarity City Medium" pitchFamily="2" charset="77"/>
                <a:ea typeface="+mj-ea"/>
                <a:cs typeface="Arial" panose="020B0604020202020204" pitchFamily="34" charset="0"/>
              </a:defRPr>
            </a:lvl1pPr>
          </a:lstStyle>
          <a:p>
            <a:pPr algn="ctr"/>
            <a:r>
              <a:rPr lang="en-GB" altLang="en-US" sz="4800" b="1" dirty="0">
                <a:latin typeface="Arial"/>
                <a:cs typeface="Arial"/>
              </a:rPr>
              <a:t>TASK: MEASURE THE CARAPACE </a:t>
            </a:r>
            <a:endParaRPr lang="en-AU" altLang="en-US" sz="4800" b="1" dirty="0">
              <a:latin typeface="Arial"/>
              <a:cs typeface="Arial"/>
            </a:endParaRPr>
          </a:p>
        </p:txBody>
      </p:sp>
      <p:grpSp>
        <p:nvGrpSpPr>
          <p:cNvPr id="7" name="Group 6">
            <a:extLst>
              <a:ext uri="{FF2B5EF4-FFF2-40B4-BE49-F238E27FC236}">
                <a16:creationId xmlns:a16="http://schemas.microsoft.com/office/drawing/2014/main" id="{D0352B74-0CBC-52FA-10E4-BFD7F4A89720}"/>
              </a:ext>
            </a:extLst>
          </p:cNvPr>
          <p:cNvGrpSpPr/>
          <p:nvPr/>
        </p:nvGrpSpPr>
        <p:grpSpPr>
          <a:xfrm>
            <a:off x="2323591" y="1550876"/>
            <a:ext cx="15315642" cy="8243635"/>
            <a:chOff x="-114893" y="816386"/>
            <a:chExt cx="15288460" cy="7434330"/>
          </a:xfrm>
        </p:grpSpPr>
        <p:grpSp>
          <p:nvGrpSpPr>
            <p:cNvPr id="8" name="Group 7">
              <a:extLst>
                <a:ext uri="{FF2B5EF4-FFF2-40B4-BE49-F238E27FC236}">
                  <a16:creationId xmlns:a16="http://schemas.microsoft.com/office/drawing/2014/main" id="{1225CC05-AB91-7D56-A271-1022040AA766}"/>
                </a:ext>
              </a:extLst>
            </p:cNvPr>
            <p:cNvGrpSpPr/>
            <p:nvPr/>
          </p:nvGrpSpPr>
          <p:grpSpPr>
            <a:xfrm>
              <a:off x="3311689" y="3086516"/>
              <a:ext cx="7417310" cy="5164200"/>
              <a:chOff x="999154" y="1247727"/>
              <a:chExt cx="6242158" cy="4346016"/>
            </a:xfrm>
          </p:grpSpPr>
          <p:grpSp>
            <p:nvGrpSpPr>
              <p:cNvPr id="10" name="Group 9">
                <a:extLst>
                  <a:ext uri="{FF2B5EF4-FFF2-40B4-BE49-F238E27FC236}">
                    <a16:creationId xmlns:a16="http://schemas.microsoft.com/office/drawing/2014/main" id="{7E72EE7B-4296-B2DD-ACD4-D5CC363C4408}"/>
                  </a:ext>
                </a:extLst>
              </p:cNvPr>
              <p:cNvGrpSpPr/>
              <p:nvPr/>
            </p:nvGrpSpPr>
            <p:grpSpPr>
              <a:xfrm>
                <a:off x="999154" y="1247727"/>
                <a:ext cx="6242158" cy="3743991"/>
                <a:chOff x="1279162" y="2086590"/>
                <a:chExt cx="6242158" cy="3743991"/>
              </a:xfrm>
            </p:grpSpPr>
            <p:pic>
              <p:nvPicPr>
                <p:cNvPr id="15" name="Picture 14" descr="A close-up of a turtle&#10;&#10;AI-generated content may be incorrect.">
                  <a:extLst>
                    <a:ext uri="{FF2B5EF4-FFF2-40B4-BE49-F238E27FC236}">
                      <a16:creationId xmlns:a16="http://schemas.microsoft.com/office/drawing/2014/main" id="{971E9817-5EE7-5F7B-7D1F-387EF86B9568}"/>
                    </a:ext>
                  </a:extLst>
                </p:cNvPr>
                <p:cNvPicPr>
                  <a:picLocks noChangeAspect="1"/>
                </p:cNvPicPr>
                <p:nvPr/>
              </p:nvPicPr>
              <p:blipFill>
                <a:blip r:embed="rId3"/>
                <a:srcRect l="17169" t="890" r="21902" b="3893"/>
                <a:stretch>
                  <a:fillRect/>
                </a:stretch>
              </p:blipFill>
              <p:spPr>
                <a:xfrm rot="16200000">
                  <a:off x="2528245" y="837507"/>
                  <a:ext cx="3743991" cy="6242158"/>
                </a:xfrm>
                <a:prstGeom prst="rect">
                  <a:avLst/>
                </a:prstGeom>
              </p:spPr>
            </p:pic>
            <p:pic>
              <p:nvPicPr>
                <p:cNvPr id="16" name="Picture 15" descr="A close-up of a measuring tape&#10;&#10;AI-generated content may be incorrect.">
                  <a:extLst>
                    <a:ext uri="{FF2B5EF4-FFF2-40B4-BE49-F238E27FC236}">
                      <a16:creationId xmlns:a16="http://schemas.microsoft.com/office/drawing/2014/main" id="{1DF68E7F-0CF8-A386-345F-688774EEA329}"/>
                    </a:ext>
                  </a:extLst>
                </p:cNvPr>
                <p:cNvPicPr>
                  <a:picLocks noChangeAspect="1"/>
                </p:cNvPicPr>
                <p:nvPr/>
              </p:nvPicPr>
              <p:blipFill>
                <a:blip r:embed="rId4"/>
                <a:srcRect t="24466" r="69" b="67159"/>
                <a:stretch>
                  <a:fillRect/>
                </a:stretch>
              </p:blipFill>
              <p:spPr>
                <a:xfrm>
                  <a:off x="2558205" y="3652524"/>
                  <a:ext cx="4730087" cy="368085"/>
                </a:xfrm>
                <a:prstGeom prst="rect">
                  <a:avLst/>
                </a:prstGeom>
              </p:spPr>
            </p:pic>
          </p:grpSp>
          <p:cxnSp>
            <p:nvCxnSpPr>
              <p:cNvPr id="11" name="Straight Arrow Connector 10">
                <a:extLst>
                  <a:ext uri="{FF2B5EF4-FFF2-40B4-BE49-F238E27FC236}">
                    <a16:creationId xmlns:a16="http://schemas.microsoft.com/office/drawing/2014/main" id="{B8B70DBE-0B01-D207-57CC-F20D8000E6D5}"/>
                  </a:ext>
                </a:extLst>
              </p:cNvPr>
              <p:cNvCxnSpPr>
                <a:cxnSpLocks/>
              </p:cNvCxnSpPr>
              <p:nvPr/>
            </p:nvCxnSpPr>
            <p:spPr>
              <a:xfrm flipV="1">
                <a:off x="2278196" y="3207166"/>
                <a:ext cx="1" cy="2386577"/>
              </a:xfrm>
              <a:prstGeom prst="straightConnector1">
                <a:avLst/>
              </a:prstGeom>
              <a:ln w="38100">
                <a:solidFill>
                  <a:srgbClr val="FF0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8E14CF74-F957-2728-D2D5-302EB6B1DF05}"/>
                  </a:ext>
                </a:extLst>
              </p:cNvPr>
              <p:cNvCxnSpPr>
                <a:cxnSpLocks/>
              </p:cNvCxnSpPr>
              <p:nvPr/>
            </p:nvCxnSpPr>
            <p:spPr>
              <a:xfrm flipV="1">
                <a:off x="6733964" y="3207166"/>
                <a:ext cx="0" cy="2386577"/>
              </a:xfrm>
              <a:prstGeom prst="straightConnector1">
                <a:avLst/>
              </a:prstGeom>
              <a:ln w="38100">
                <a:solidFill>
                  <a:srgbClr val="FF0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87D2019C-C143-7264-74E2-6B1219D93312}"/>
                  </a:ext>
                </a:extLst>
              </p:cNvPr>
              <p:cNvCxnSpPr>
                <a:cxnSpLocks/>
              </p:cNvCxnSpPr>
              <p:nvPr/>
            </p:nvCxnSpPr>
            <p:spPr>
              <a:xfrm flipV="1">
                <a:off x="2363204" y="5436297"/>
                <a:ext cx="4370760" cy="19878"/>
              </a:xfrm>
              <a:prstGeom prst="straightConnector1">
                <a:avLst/>
              </a:prstGeom>
              <a:ln w="38100">
                <a:solidFill>
                  <a:srgbClr val="00A4B8"/>
                </a:solidFill>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9" name="TextBox 8">
              <a:extLst>
                <a:ext uri="{FF2B5EF4-FFF2-40B4-BE49-F238E27FC236}">
                  <a16:creationId xmlns:a16="http://schemas.microsoft.com/office/drawing/2014/main" id="{EE757CD0-0578-8CAE-2D6F-C8AD664EB31F}"/>
                </a:ext>
              </a:extLst>
            </p:cNvPr>
            <p:cNvSpPr txBox="1"/>
            <p:nvPr/>
          </p:nvSpPr>
          <p:spPr>
            <a:xfrm>
              <a:off x="-114893" y="816386"/>
              <a:ext cx="15288460" cy="1227226"/>
            </a:xfrm>
            <a:prstGeom prst="rect">
              <a:avLst/>
            </a:prstGeom>
            <a:noFill/>
          </p:spPr>
          <p:txBody>
            <a:bodyPr wrap="square" lIns="91440" tIns="45720" rIns="91440" bIns="45720" anchor="t">
              <a:spAutoFit/>
            </a:bodyPr>
            <a:lstStyle/>
            <a:p>
              <a:pPr>
                <a:lnSpc>
                  <a:spcPct val="120000"/>
                </a:lnSpc>
                <a:spcBef>
                  <a:spcPts val="1800"/>
                </a:spcBef>
              </a:pPr>
              <a:r>
                <a:rPr lang="en-GB" sz="3600" dirty="0">
                  <a:latin typeface="Arial"/>
                  <a:cs typeface="Arial"/>
                </a:rPr>
                <a:t>Measure from the base of the neck to the end of the carapace - straight along its longest length.</a:t>
              </a:r>
              <a:endParaRPr lang="en-AU" sz="3600" kern="100" dirty="0">
                <a:latin typeface="Arial"/>
                <a:ea typeface="Aptos" panose="020B0004020202020204" pitchFamily="34" charset="0"/>
                <a:cs typeface="Arial"/>
              </a:endParaRPr>
            </a:p>
          </p:txBody>
        </p:sp>
      </p:grpSp>
      <p:sp>
        <p:nvSpPr>
          <p:cNvPr id="17" name="TextBox 16">
            <a:extLst>
              <a:ext uri="{FF2B5EF4-FFF2-40B4-BE49-F238E27FC236}">
                <a16:creationId xmlns:a16="http://schemas.microsoft.com/office/drawing/2014/main" id="{BEC2DBD6-0AB7-306F-62F8-FF0EA5A86727}"/>
              </a:ext>
            </a:extLst>
          </p:cNvPr>
          <p:cNvSpPr txBox="1"/>
          <p:nvPr/>
        </p:nvSpPr>
        <p:spPr>
          <a:xfrm>
            <a:off x="13278150" y="2767663"/>
            <a:ext cx="5502016" cy="2025619"/>
          </a:xfrm>
          <a:prstGeom prst="rect">
            <a:avLst/>
          </a:prstGeom>
          <a:noFill/>
        </p:spPr>
        <p:txBody>
          <a:bodyPr wrap="square" lIns="91440" tIns="45720" rIns="91440" bIns="45720" anchor="t">
            <a:spAutoFit/>
          </a:bodyPr>
          <a:lstStyle/>
          <a:p>
            <a:pPr>
              <a:lnSpc>
                <a:spcPct val="120000"/>
              </a:lnSpc>
              <a:spcBef>
                <a:spcPts val="1800"/>
              </a:spcBef>
            </a:pPr>
            <a:r>
              <a:rPr lang="en-GB" sz="3600" kern="100" dirty="0">
                <a:latin typeface="Arial"/>
                <a:ea typeface="Aptos" panose="020B0004020202020204" pitchFamily="34" charset="0"/>
                <a:cs typeface="Arial"/>
              </a:rPr>
              <a:t>Read and record the measurement in centimetres.</a:t>
            </a:r>
          </a:p>
        </p:txBody>
      </p:sp>
      <p:grpSp>
        <p:nvGrpSpPr>
          <p:cNvPr id="18" name="Group 17">
            <a:extLst>
              <a:ext uri="{FF2B5EF4-FFF2-40B4-BE49-F238E27FC236}">
                <a16:creationId xmlns:a16="http://schemas.microsoft.com/office/drawing/2014/main" id="{71238F40-A63B-A355-B27D-53CE9802F3DF}"/>
              </a:ext>
            </a:extLst>
          </p:cNvPr>
          <p:cNvGrpSpPr/>
          <p:nvPr/>
        </p:nvGrpSpPr>
        <p:grpSpPr>
          <a:xfrm>
            <a:off x="13164664" y="5345906"/>
            <a:ext cx="5728989" cy="4226433"/>
            <a:chOff x="11347830" y="1930485"/>
            <a:chExt cx="4233905" cy="2860100"/>
          </a:xfrm>
        </p:grpSpPr>
        <p:pic>
          <p:nvPicPr>
            <p:cNvPr id="19" name="Picture 18">
              <a:extLst>
                <a:ext uri="{FF2B5EF4-FFF2-40B4-BE49-F238E27FC236}">
                  <a16:creationId xmlns:a16="http://schemas.microsoft.com/office/drawing/2014/main" id="{B816C9A5-9336-0218-B043-D7F83B95F2F4}"/>
                </a:ext>
              </a:extLst>
            </p:cNvPr>
            <p:cNvPicPr>
              <a:picLocks noChangeAspect="1"/>
            </p:cNvPicPr>
            <p:nvPr/>
          </p:nvPicPr>
          <p:blipFill>
            <a:blip r:embed="rId5"/>
            <a:stretch>
              <a:fillRect/>
            </a:stretch>
          </p:blipFill>
          <p:spPr>
            <a:xfrm rot="726907">
              <a:off x="14493473" y="2799497"/>
              <a:ext cx="454558" cy="509488"/>
            </a:xfrm>
            <a:prstGeom prst="rect">
              <a:avLst/>
            </a:prstGeom>
          </p:spPr>
        </p:pic>
        <p:sp>
          <p:nvSpPr>
            <p:cNvPr id="20" name="TextBox 19">
              <a:extLst>
                <a:ext uri="{FF2B5EF4-FFF2-40B4-BE49-F238E27FC236}">
                  <a16:creationId xmlns:a16="http://schemas.microsoft.com/office/drawing/2014/main" id="{AC38AE7D-6A45-F5A0-D2EF-F8144539DF79}"/>
                </a:ext>
              </a:extLst>
            </p:cNvPr>
            <p:cNvSpPr txBox="1"/>
            <p:nvPr/>
          </p:nvSpPr>
          <p:spPr>
            <a:xfrm>
              <a:off x="11347830" y="4353202"/>
              <a:ext cx="4233905" cy="437383"/>
            </a:xfrm>
            <a:prstGeom prst="rect">
              <a:avLst/>
            </a:prstGeom>
            <a:noFill/>
          </p:spPr>
          <p:txBody>
            <a:bodyPr wrap="square" lIns="91440" tIns="45720" rIns="91440" bIns="45720" rtlCol="0" anchor="t">
              <a:spAutoFit/>
            </a:bodyPr>
            <a:lstStyle/>
            <a:p>
              <a:r>
                <a:rPr lang="en-GB" sz="3600" dirty="0">
                  <a:latin typeface="Arial"/>
                  <a:cs typeface="Arial"/>
                </a:rPr>
                <a:t>How long is this carapace?</a:t>
              </a:r>
              <a:endParaRPr lang="en-AU" sz="3600" dirty="0">
                <a:latin typeface="Arial"/>
                <a:cs typeface="Arial"/>
              </a:endParaRPr>
            </a:p>
          </p:txBody>
        </p:sp>
        <p:sp>
          <p:nvSpPr>
            <p:cNvPr id="21" name="TextBox 20">
              <a:extLst>
                <a:ext uri="{FF2B5EF4-FFF2-40B4-BE49-F238E27FC236}">
                  <a16:creationId xmlns:a16="http://schemas.microsoft.com/office/drawing/2014/main" id="{7DBEB87F-442B-0D4B-BBBA-11F053BA4CCE}"/>
                </a:ext>
              </a:extLst>
            </p:cNvPr>
            <p:cNvSpPr txBox="1"/>
            <p:nvPr/>
          </p:nvSpPr>
          <p:spPr>
            <a:xfrm>
              <a:off x="13915969" y="2979946"/>
              <a:ext cx="919832" cy="483194"/>
            </a:xfrm>
            <a:prstGeom prst="rect">
              <a:avLst/>
            </a:prstGeom>
            <a:noFill/>
          </p:spPr>
          <p:txBody>
            <a:bodyPr wrap="square" rtlCol="0">
              <a:spAutoFit/>
            </a:bodyPr>
            <a:lstStyle/>
            <a:p>
              <a:r>
                <a:rPr lang="en-GB" sz="2800" dirty="0">
                  <a:latin typeface="Arial" panose="020B0604020202020204" pitchFamily="34" charset="0"/>
                  <a:cs typeface="Arial" panose="020B0604020202020204" pitchFamily="34" charset="0"/>
                </a:rPr>
                <a:t>cm</a:t>
              </a:r>
              <a:endParaRPr lang="en-AU" sz="2800" dirty="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3AA4E950-30C5-5AC1-991A-E5672BF49FE6}"/>
                </a:ext>
              </a:extLst>
            </p:cNvPr>
            <p:cNvSpPr txBox="1"/>
            <p:nvPr/>
          </p:nvSpPr>
          <p:spPr>
            <a:xfrm>
              <a:off x="14742966" y="2366124"/>
              <a:ext cx="603859" cy="596886"/>
            </a:xfrm>
            <a:prstGeom prst="rect">
              <a:avLst/>
            </a:prstGeom>
            <a:noFill/>
          </p:spPr>
          <p:txBody>
            <a:bodyPr wrap="square" rtlCol="0">
              <a:spAutoFit/>
            </a:bodyPr>
            <a:lstStyle/>
            <a:p>
              <a:r>
                <a:rPr lang="en-GB" sz="3600" dirty="0">
                  <a:solidFill>
                    <a:srgbClr val="FF0000"/>
                  </a:solidFill>
                </a:rPr>
                <a:t>X</a:t>
              </a:r>
              <a:endParaRPr lang="en-AU" sz="3600" dirty="0">
                <a:solidFill>
                  <a:srgbClr val="FF0000"/>
                </a:solidFill>
              </a:endParaRPr>
            </a:p>
          </p:txBody>
        </p:sp>
        <p:sp>
          <p:nvSpPr>
            <p:cNvPr id="23" name="TextBox 22">
              <a:extLst>
                <a:ext uri="{FF2B5EF4-FFF2-40B4-BE49-F238E27FC236}">
                  <a16:creationId xmlns:a16="http://schemas.microsoft.com/office/drawing/2014/main" id="{562497AB-3F02-1538-3834-CB60A8B769E0}"/>
                </a:ext>
              </a:extLst>
            </p:cNvPr>
            <p:cNvSpPr txBox="1"/>
            <p:nvPr/>
          </p:nvSpPr>
          <p:spPr>
            <a:xfrm>
              <a:off x="13852063" y="2463513"/>
              <a:ext cx="1236713" cy="483194"/>
            </a:xfrm>
            <a:prstGeom prst="rect">
              <a:avLst/>
            </a:prstGeom>
            <a:noFill/>
          </p:spPr>
          <p:txBody>
            <a:bodyPr wrap="square" rtlCol="0">
              <a:spAutoFit/>
            </a:bodyPr>
            <a:lstStyle/>
            <a:p>
              <a:r>
                <a:rPr lang="en-GB" sz="2800" dirty="0">
                  <a:latin typeface="Arial" panose="020B0604020202020204" pitchFamily="34" charset="0"/>
                  <a:cs typeface="Arial" panose="020B0604020202020204" pitchFamily="34" charset="0"/>
                </a:rPr>
                <a:t>inches</a:t>
              </a:r>
              <a:endParaRPr lang="en-AU" sz="2800" dirty="0">
                <a:latin typeface="Arial" panose="020B0604020202020204" pitchFamily="34" charset="0"/>
                <a:cs typeface="Arial" panose="020B0604020202020204" pitchFamily="34" charset="0"/>
              </a:endParaRPr>
            </a:p>
          </p:txBody>
        </p:sp>
        <p:cxnSp>
          <p:nvCxnSpPr>
            <p:cNvPr id="24" name="Straight Arrow Connector 23">
              <a:extLst>
                <a:ext uri="{FF2B5EF4-FFF2-40B4-BE49-F238E27FC236}">
                  <a16:creationId xmlns:a16="http://schemas.microsoft.com/office/drawing/2014/main" id="{A306EB69-6598-1C3A-00CB-A1E3E5495CCB}"/>
                </a:ext>
              </a:extLst>
            </p:cNvPr>
            <p:cNvCxnSpPr>
              <a:cxnSpLocks/>
            </p:cNvCxnSpPr>
            <p:nvPr/>
          </p:nvCxnSpPr>
          <p:spPr>
            <a:xfrm flipH="1">
              <a:off x="13511364" y="3173376"/>
              <a:ext cx="317989" cy="0"/>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DECBF4D0-0349-D72C-535B-70847F9BBDEA}"/>
                </a:ext>
              </a:extLst>
            </p:cNvPr>
            <p:cNvCxnSpPr>
              <a:cxnSpLocks/>
            </p:cNvCxnSpPr>
            <p:nvPr/>
          </p:nvCxnSpPr>
          <p:spPr>
            <a:xfrm flipH="1">
              <a:off x="13511364" y="2681503"/>
              <a:ext cx="317989" cy="0"/>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6" name="Picture 25" descr="A measuring tape with a green plant&#10;&#10;AI-generated content may be incorrect.">
              <a:extLst>
                <a:ext uri="{FF2B5EF4-FFF2-40B4-BE49-F238E27FC236}">
                  <a16:creationId xmlns:a16="http://schemas.microsoft.com/office/drawing/2014/main" id="{8D8A9682-F9D3-A1EF-6D6D-FEEF028DAC92}"/>
                </a:ext>
              </a:extLst>
            </p:cNvPr>
            <p:cNvPicPr>
              <a:picLocks noChangeAspect="1"/>
            </p:cNvPicPr>
            <p:nvPr/>
          </p:nvPicPr>
          <p:blipFill>
            <a:blip r:embed="rId6"/>
            <a:srcRect l="12244"/>
            <a:stretch>
              <a:fillRect/>
            </a:stretch>
          </p:blipFill>
          <p:spPr>
            <a:xfrm>
              <a:off x="11515571" y="1930485"/>
              <a:ext cx="1979931" cy="2121247"/>
            </a:xfrm>
            <a:prstGeom prst="rect">
              <a:avLst/>
            </a:prstGeom>
            <a:ln>
              <a:solidFill>
                <a:schemeClr val="tx1"/>
              </a:solidFill>
            </a:ln>
          </p:spPr>
        </p:pic>
      </p:grpSp>
    </p:spTree>
    <p:extLst>
      <p:ext uri="{BB962C8B-B14F-4D97-AF65-F5344CB8AC3E}">
        <p14:creationId xmlns:p14="http://schemas.microsoft.com/office/powerpoint/2010/main" val="1181358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54076A-DC0A-94CD-3833-01026DEE9DF5}"/>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DED8E771-2AE8-6CAB-19A5-4F5D09BBEC81}"/>
              </a:ext>
            </a:extLst>
          </p:cNvPr>
          <p:cNvSpPr>
            <a:spLocks noGrp="1"/>
          </p:cNvSpPr>
          <p:nvPr>
            <p:ph type="sldNum" sz="quarter" idx="4"/>
          </p:nvPr>
        </p:nvSpPr>
        <p:spPr>
          <a:xfrm>
            <a:off x="564410" y="9902114"/>
            <a:ext cx="525875" cy="569224"/>
          </a:xfrm>
        </p:spPr>
        <p:txBody>
          <a:bodyPr/>
          <a:lstStyle/>
          <a:p>
            <a:fld id="{519795C9-6870-B84A-9C9C-F83EB03125A5}" type="slidenum">
              <a:rPr lang="en-US" smtClean="0">
                <a:solidFill>
                  <a:srgbClr val="00A3B8"/>
                </a:solidFill>
              </a:rPr>
              <a:pPr/>
              <a:t>12</a:t>
            </a:fld>
            <a:endParaRPr lang="en-US" dirty="0">
              <a:solidFill>
                <a:srgbClr val="00A3B8"/>
              </a:solidFill>
            </a:endParaRPr>
          </a:p>
        </p:txBody>
      </p:sp>
      <p:sp>
        <p:nvSpPr>
          <p:cNvPr id="6" name="Rectangle 2">
            <a:extLst>
              <a:ext uri="{FF2B5EF4-FFF2-40B4-BE49-F238E27FC236}">
                <a16:creationId xmlns:a16="http://schemas.microsoft.com/office/drawing/2014/main" id="{9DB6D6BB-A939-BCE5-7BCD-70F774748EF1}"/>
              </a:ext>
            </a:extLst>
          </p:cNvPr>
          <p:cNvSpPr txBox="1">
            <a:spLocks noChangeArrowheads="1"/>
          </p:cNvSpPr>
          <p:nvPr/>
        </p:nvSpPr>
        <p:spPr>
          <a:xfrm>
            <a:off x="-476010" y="477934"/>
            <a:ext cx="12996121" cy="1589697"/>
          </a:xfrm>
          <a:prstGeom prst="rect">
            <a:avLst/>
          </a:prstGeom>
        </p:spPr>
        <p:txBody>
          <a:bodyPr vert="horz" lIns="89997" tIns="45719" rIns="91438" bIns="45719" rtlCol="0" anchor="b" anchorCtr="0">
            <a:noAutofit/>
          </a:bodyPr>
          <a:lstStyle>
            <a:lvl1pPr algn="l" defTabSz="914400" rtl="0" eaLnBrk="1" latinLnBrk="0" hangingPunct="1">
              <a:lnSpc>
                <a:spcPct val="90000"/>
              </a:lnSpc>
              <a:spcBef>
                <a:spcPct val="0"/>
              </a:spcBef>
              <a:buNone/>
              <a:defRPr sz="3400" b="0" i="0" kern="1200">
                <a:solidFill>
                  <a:srgbClr val="00A4B8"/>
                </a:solidFill>
                <a:latin typeface="Clarity City Medium" pitchFamily="2" charset="77"/>
                <a:ea typeface="+mj-ea"/>
                <a:cs typeface="Arial" panose="020B0604020202020204" pitchFamily="34" charset="0"/>
              </a:defRPr>
            </a:lvl1pPr>
          </a:lstStyle>
          <a:p>
            <a:pPr algn="ctr"/>
            <a:r>
              <a:rPr lang="en-GB" altLang="en-US" sz="4800" b="1" dirty="0">
                <a:latin typeface="Arial"/>
                <a:cs typeface="Arial"/>
              </a:rPr>
              <a:t>TASK: IDENTIFY THE SEA TURTLE</a:t>
            </a:r>
          </a:p>
          <a:p>
            <a:pPr algn="ctr"/>
            <a:endParaRPr lang="en-AU" altLang="en-US" sz="4800" b="1" dirty="0">
              <a:latin typeface="Arial" panose="020B0604020202020204" pitchFamily="34" charset="0"/>
            </a:endParaRPr>
          </a:p>
        </p:txBody>
      </p:sp>
      <p:sp>
        <p:nvSpPr>
          <p:cNvPr id="7" name="TextBox 6">
            <a:extLst>
              <a:ext uri="{FF2B5EF4-FFF2-40B4-BE49-F238E27FC236}">
                <a16:creationId xmlns:a16="http://schemas.microsoft.com/office/drawing/2014/main" id="{1BE211F2-B2D5-26CB-A6CE-C052EF16F4F7}"/>
              </a:ext>
            </a:extLst>
          </p:cNvPr>
          <p:cNvSpPr txBox="1"/>
          <p:nvPr/>
        </p:nvSpPr>
        <p:spPr>
          <a:xfrm>
            <a:off x="920369" y="1735161"/>
            <a:ext cx="10466904" cy="2979275"/>
          </a:xfrm>
          <a:prstGeom prst="rect">
            <a:avLst/>
          </a:prstGeom>
          <a:noFill/>
        </p:spPr>
        <p:txBody>
          <a:bodyPr wrap="square" lIns="91438" tIns="45719" rIns="91438" bIns="45719" anchor="t">
            <a:spAutoFit/>
          </a:bodyPr>
          <a:lstStyle/>
          <a:p>
            <a:pPr>
              <a:lnSpc>
                <a:spcPct val="120000"/>
              </a:lnSpc>
              <a:spcBef>
                <a:spcPts val="1801"/>
              </a:spcBef>
            </a:pPr>
            <a:r>
              <a:rPr lang="en-GB" sz="3600" b="1" kern="100" dirty="0">
                <a:solidFill>
                  <a:srgbClr val="00A4B8"/>
                </a:solidFill>
                <a:latin typeface="Arial"/>
                <a:ea typeface="Aptos" panose="020B0004020202020204" pitchFamily="34" charset="0"/>
                <a:cs typeface="Arial"/>
              </a:rPr>
              <a:t>Step 1</a:t>
            </a:r>
            <a:r>
              <a:rPr lang="en-GB" sz="3600" kern="100" dirty="0">
                <a:solidFill>
                  <a:srgbClr val="00A4B8"/>
                </a:solidFill>
                <a:latin typeface="Arial"/>
                <a:ea typeface="Aptos" panose="020B0004020202020204" pitchFamily="34" charset="0"/>
                <a:cs typeface="Arial"/>
              </a:rPr>
              <a:t>: </a:t>
            </a:r>
            <a:r>
              <a:rPr lang="en-GB" sz="3600" kern="100" dirty="0">
                <a:solidFill>
                  <a:srgbClr val="414042"/>
                </a:solidFill>
                <a:latin typeface="Arial"/>
                <a:ea typeface="Aptos" panose="020B0004020202020204" pitchFamily="34" charset="0"/>
                <a:cs typeface="Arial"/>
              </a:rPr>
              <a:t>Does the carapace have </a:t>
            </a:r>
            <a:r>
              <a:rPr lang="en-AU" sz="3600" kern="100" dirty="0">
                <a:solidFill>
                  <a:srgbClr val="414042"/>
                </a:solidFill>
                <a:latin typeface="Arial"/>
                <a:ea typeface="Aptos" panose="020B0004020202020204" pitchFamily="34" charset="0"/>
                <a:cs typeface="Arial"/>
              </a:rPr>
              <a:t>Costal Scales </a:t>
            </a:r>
            <a:r>
              <a:rPr lang="en-AU" sz="3600" b="1" kern="100" dirty="0">
                <a:solidFill>
                  <a:srgbClr val="414042"/>
                </a:solidFill>
                <a:latin typeface="Arial"/>
                <a:ea typeface="Aptos" panose="020B0004020202020204" pitchFamily="34" charset="0"/>
                <a:cs typeface="Arial"/>
              </a:rPr>
              <a:t>or</a:t>
            </a:r>
            <a:r>
              <a:rPr lang="en-AU" sz="3600" kern="100" dirty="0">
                <a:solidFill>
                  <a:srgbClr val="414042"/>
                </a:solidFill>
                <a:latin typeface="Arial"/>
                <a:ea typeface="Aptos" panose="020B0004020202020204" pitchFamily="34" charset="0"/>
                <a:cs typeface="Arial"/>
              </a:rPr>
              <a:t> Ridges?    </a:t>
            </a:r>
          </a:p>
          <a:p>
            <a:pPr>
              <a:lnSpc>
                <a:spcPct val="120000"/>
              </a:lnSpc>
              <a:spcBef>
                <a:spcPts val="1801"/>
              </a:spcBef>
            </a:pPr>
            <a:endParaRPr lang="en-AU" sz="3600" kern="100" dirty="0">
              <a:solidFill>
                <a:srgbClr val="414042"/>
              </a:solidFill>
              <a:latin typeface="Arial" panose="020B0604020202020204" pitchFamily="34" charset="0"/>
              <a:ea typeface="Aptos" panose="020B0004020202020204" pitchFamily="34" charset="0"/>
              <a:cs typeface="Arial" panose="020B0604020202020204" pitchFamily="34" charset="0"/>
            </a:endParaRPr>
          </a:p>
          <a:p>
            <a:pPr>
              <a:spcBef>
                <a:spcPts val="1801"/>
              </a:spcBef>
            </a:pPr>
            <a:endParaRPr lang="en-AU" sz="2800" b="1" kern="100" dirty="0">
              <a:solidFill>
                <a:srgbClr val="414042"/>
              </a:solidFill>
              <a:latin typeface="Arial"/>
              <a:ea typeface="Aptos" panose="020B0004020202020204" pitchFamily="34" charset="0"/>
              <a:cs typeface="Arial"/>
            </a:endParaRPr>
          </a:p>
        </p:txBody>
      </p:sp>
      <p:pic>
        <p:nvPicPr>
          <p:cNvPr id="21" name="Picture 20">
            <a:extLst>
              <a:ext uri="{FF2B5EF4-FFF2-40B4-BE49-F238E27FC236}">
                <a16:creationId xmlns:a16="http://schemas.microsoft.com/office/drawing/2014/main" id="{A225E550-A622-DA34-E28E-CB48436A3F4B}"/>
              </a:ext>
            </a:extLst>
          </p:cNvPr>
          <p:cNvPicPr>
            <a:picLocks noChangeAspect="1"/>
          </p:cNvPicPr>
          <p:nvPr/>
        </p:nvPicPr>
        <p:blipFill>
          <a:blip r:embed="rId3"/>
          <a:stretch>
            <a:fillRect/>
          </a:stretch>
        </p:blipFill>
        <p:spPr>
          <a:xfrm>
            <a:off x="12024643" y="541061"/>
            <a:ext cx="6155147" cy="8667484"/>
          </a:xfrm>
          <a:prstGeom prst="rect">
            <a:avLst/>
          </a:prstGeom>
          <a:ln>
            <a:solidFill>
              <a:srgbClr val="414042"/>
            </a:solidFill>
          </a:ln>
        </p:spPr>
      </p:pic>
      <p:cxnSp>
        <p:nvCxnSpPr>
          <p:cNvPr id="22" name="Straight Arrow Connector 21">
            <a:extLst>
              <a:ext uri="{FF2B5EF4-FFF2-40B4-BE49-F238E27FC236}">
                <a16:creationId xmlns:a16="http://schemas.microsoft.com/office/drawing/2014/main" id="{43FF7E46-5498-8781-D182-5F3715D8E64A}"/>
              </a:ext>
            </a:extLst>
          </p:cNvPr>
          <p:cNvCxnSpPr>
            <a:cxnSpLocks/>
          </p:cNvCxnSpPr>
          <p:nvPr/>
        </p:nvCxnSpPr>
        <p:spPr>
          <a:xfrm>
            <a:off x="11216754" y="2498419"/>
            <a:ext cx="1572985" cy="0"/>
          </a:xfrm>
          <a:prstGeom prst="straightConnector1">
            <a:avLst/>
          </a:prstGeom>
          <a:ln w="76200">
            <a:solidFill>
              <a:schemeClr val="tx2"/>
            </a:solidFill>
            <a:tailEnd type="triangle"/>
          </a:ln>
        </p:spPr>
        <p:style>
          <a:lnRef idx="1">
            <a:schemeClr val="accent1"/>
          </a:lnRef>
          <a:fillRef idx="0">
            <a:schemeClr val="accent1"/>
          </a:fillRef>
          <a:effectRef idx="0">
            <a:schemeClr val="accent1"/>
          </a:effectRef>
          <a:fontRef idx="minor">
            <a:schemeClr val="tx1"/>
          </a:fontRef>
        </p:style>
      </p:cxnSp>
      <p:pic>
        <p:nvPicPr>
          <p:cNvPr id="19" name="Picture 18" descr="A drawing of a turtle&#10;&#10;AI-generated content may be incorrect.">
            <a:extLst>
              <a:ext uri="{FF2B5EF4-FFF2-40B4-BE49-F238E27FC236}">
                <a16:creationId xmlns:a16="http://schemas.microsoft.com/office/drawing/2014/main" id="{2BE2766B-EC53-CD4E-65E1-4B0E11AEAC0B}"/>
              </a:ext>
            </a:extLst>
          </p:cNvPr>
          <p:cNvPicPr>
            <a:picLocks noChangeAspect="1"/>
          </p:cNvPicPr>
          <p:nvPr/>
        </p:nvPicPr>
        <p:blipFill>
          <a:blip r:embed="rId4"/>
          <a:srcRect t="9117"/>
          <a:stretch>
            <a:fillRect/>
          </a:stretch>
        </p:blipFill>
        <p:spPr>
          <a:xfrm>
            <a:off x="827348" y="3208422"/>
            <a:ext cx="10559925" cy="5773648"/>
          </a:xfrm>
          <a:prstGeom prst="rect">
            <a:avLst/>
          </a:prstGeom>
          <a:ln w="3175">
            <a:noFill/>
          </a:ln>
        </p:spPr>
      </p:pic>
      <p:pic>
        <p:nvPicPr>
          <p:cNvPr id="14" name="Picture 13">
            <a:extLst>
              <a:ext uri="{FF2B5EF4-FFF2-40B4-BE49-F238E27FC236}">
                <a16:creationId xmlns:a16="http://schemas.microsoft.com/office/drawing/2014/main" id="{0678F5EF-D6B2-91A2-DDC0-123228C50631}"/>
              </a:ext>
            </a:extLst>
          </p:cNvPr>
          <p:cNvPicPr>
            <a:picLocks noChangeAspect="1"/>
          </p:cNvPicPr>
          <p:nvPr/>
        </p:nvPicPr>
        <p:blipFill>
          <a:blip r:embed="rId5"/>
          <a:stretch>
            <a:fillRect/>
          </a:stretch>
        </p:blipFill>
        <p:spPr>
          <a:xfrm rot="10800000">
            <a:off x="9522959" y="3624233"/>
            <a:ext cx="1693793" cy="481626"/>
          </a:xfrm>
          <a:prstGeom prst="rect">
            <a:avLst/>
          </a:prstGeom>
        </p:spPr>
      </p:pic>
      <p:cxnSp>
        <p:nvCxnSpPr>
          <p:cNvPr id="16" name="Straight Connector 15">
            <a:extLst>
              <a:ext uri="{FF2B5EF4-FFF2-40B4-BE49-F238E27FC236}">
                <a16:creationId xmlns:a16="http://schemas.microsoft.com/office/drawing/2014/main" id="{485B9D76-3889-D1B8-6026-7C371A71DAA6}"/>
              </a:ext>
            </a:extLst>
          </p:cNvPr>
          <p:cNvCxnSpPr>
            <a:cxnSpLocks/>
          </p:cNvCxnSpPr>
          <p:nvPr/>
        </p:nvCxnSpPr>
        <p:spPr>
          <a:xfrm>
            <a:off x="11207807" y="2498418"/>
            <a:ext cx="8946" cy="1366627"/>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28995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EDE4D3-1213-484F-6ED2-BB2370EE8385}"/>
            </a:ext>
          </a:extLst>
        </p:cNvPr>
        <p:cNvGrpSpPr/>
        <p:nvPr/>
      </p:nvGrpSpPr>
      <p:grpSpPr>
        <a:xfrm>
          <a:off x="0" y="0"/>
          <a:ext cx="0" cy="0"/>
          <a:chOff x="0" y="0"/>
          <a:chExt cx="0" cy="0"/>
        </a:xfrm>
      </p:grpSpPr>
      <p:sp>
        <p:nvSpPr>
          <p:cNvPr id="6" name="Rectangle 2">
            <a:extLst>
              <a:ext uri="{FF2B5EF4-FFF2-40B4-BE49-F238E27FC236}">
                <a16:creationId xmlns:a16="http://schemas.microsoft.com/office/drawing/2014/main" id="{08784DB3-7F10-5D7F-7F65-DA71CBADFB32}"/>
              </a:ext>
            </a:extLst>
          </p:cNvPr>
          <p:cNvSpPr txBox="1">
            <a:spLocks noChangeArrowheads="1"/>
          </p:cNvSpPr>
          <p:nvPr/>
        </p:nvSpPr>
        <p:spPr>
          <a:xfrm>
            <a:off x="280972" y="470677"/>
            <a:ext cx="11568537" cy="1598469"/>
          </a:xfrm>
          <a:prstGeom prst="rect">
            <a:avLst/>
          </a:prstGeom>
        </p:spPr>
        <p:txBody>
          <a:bodyPr vert="horz" lIns="89997" tIns="45719" rIns="91438" bIns="45719" rtlCol="0" anchor="b" anchorCtr="0">
            <a:noAutofit/>
          </a:bodyPr>
          <a:lstStyle>
            <a:lvl1pPr algn="l" defTabSz="914400" rtl="0" eaLnBrk="1" latinLnBrk="0" hangingPunct="1">
              <a:lnSpc>
                <a:spcPct val="90000"/>
              </a:lnSpc>
              <a:spcBef>
                <a:spcPct val="0"/>
              </a:spcBef>
              <a:buNone/>
              <a:defRPr sz="3400" b="0" i="0" kern="1200">
                <a:solidFill>
                  <a:srgbClr val="00A4B8"/>
                </a:solidFill>
                <a:latin typeface="Clarity City Medium" pitchFamily="2" charset="77"/>
                <a:ea typeface="+mj-ea"/>
                <a:cs typeface="Arial" panose="020B0604020202020204" pitchFamily="34" charset="0"/>
              </a:defRPr>
            </a:lvl1pPr>
          </a:lstStyle>
          <a:p>
            <a:pPr algn="ctr"/>
            <a:r>
              <a:rPr lang="en-GB" altLang="en-US" sz="4800" b="1" dirty="0">
                <a:latin typeface="Arial"/>
                <a:cs typeface="Arial"/>
              </a:rPr>
              <a:t>TASK: IDENTIFY THE SEA TURTLE </a:t>
            </a:r>
          </a:p>
          <a:p>
            <a:pPr algn="ctr"/>
            <a:endParaRPr lang="en-AU" altLang="en-US" sz="4800" b="1" dirty="0">
              <a:latin typeface="Arial" panose="020B0604020202020204" pitchFamily="34" charset="0"/>
            </a:endParaRPr>
          </a:p>
        </p:txBody>
      </p:sp>
      <p:sp>
        <p:nvSpPr>
          <p:cNvPr id="7" name="TextBox 6">
            <a:extLst>
              <a:ext uri="{FF2B5EF4-FFF2-40B4-BE49-F238E27FC236}">
                <a16:creationId xmlns:a16="http://schemas.microsoft.com/office/drawing/2014/main" id="{5BEF85E6-FBD3-A06F-79C8-26911DD9E47E}"/>
              </a:ext>
            </a:extLst>
          </p:cNvPr>
          <p:cNvSpPr txBox="1"/>
          <p:nvPr/>
        </p:nvSpPr>
        <p:spPr>
          <a:xfrm>
            <a:off x="983076" y="1289547"/>
            <a:ext cx="10389405" cy="1308048"/>
          </a:xfrm>
          <a:prstGeom prst="rect">
            <a:avLst/>
          </a:prstGeom>
          <a:noFill/>
        </p:spPr>
        <p:txBody>
          <a:bodyPr wrap="square" lIns="91438" tIns="45719" rIns="91438" bIns="45719" anchor="t">
            <a:spAutoFit/>
          </a:bodyPr>
          <a:lstStyle/>
          <a:p>
            <a:pPr>
              <a:spcBef>
                <a:spcPts val="1801"/>
              </a:spcBef>
            </a:pPr>
            <a:endParaRPr lang="en-AU" sz="2800" kern="100" dirty="0">
              <a:solidFill>
                <a:srgbClr val="414042"/>
              </a:solidFill>
              <a:latin typeface="Arial" panose="020B0604020202020204" pitchFamily="34" charset="0"/>
              <a:ea typeface="Aptos" panose="020B0004020202020204" pitchFamily="34" charset="0"/>
              <a:cs typeface="Arial" panose="020B0604020202020204" pitchFamily="34" charset="0"/>
            </a:endParaRPr>
          </a:p>
          <a:p>
            <a:pPr>
              <a:spcBef>
                <a:spcPts val="1801"/>
              </a:spcBef>
            </a:pPr>
            <a:r>
              <a:rPr lang="en-AU" sz="3600" b="1" kern="100" dirty="0">
                <a:solidFill>
                  <a:srgbClr val="00A4B8"/>
                </a:solidFill>
                <a:latin typeface="Arial" panose="020B0604020202020204" pitchFamily="34" charset="0"/>
                <a:ea typeface="Aptos" panose="020B0004020202020204" pitchFamily="34" charset="0"/>
                <a:cs typeface="Arial" panose="020B0604020202020204" pitchFamily="34" charset="0"/>
              </a:rPr>
              <a:t>Step 2:</a:t>
            </a:r>
            <a:r>
              <a:rPr lang="en-AU" sz="3600" kern="100" dirty="0">
                <a:solidFill>
                  <a:srgbClr val="00A4B8"/>
                </a:solidFill>
                <a:latin typeface="Arial" panose="020B0604020202020204" pitchFamily="34" charset="0"/>
                <a:ea typeface="Aptos" panose="020B0004020202020204" pitchFamily="34" charset="0"/>
                <a:cs typeface="Arial" panose="020B0604020202020204" pitchFamily="34" charset="0"/>
              </a:rPr>
              <a:t> </a:t>
            </a:r>
            <a:r>
              <a:rPr lang="en-AU" sz="3600" kern="100" dirty="0">
                <a:solidFill>
                  <a:srgbClr val="414042"/>
                </a:solidFill>
                <a:latin typeface="Arial" panose="020B0604020202020204" pitchFamily="34" charset="0"/>
                <a:ea typeface="Aptos" panose="020B0004020202020204" pitchFamily="34" charset="0"/>
                <a:cs typeface="Arial" panose="020B0604020202020204" pitchFamily="34" charset="0"/>
              </a:rPr>
              <a:t>Count the </a:t>
            </a:r>
            <a:r>
              <a:rPr lang="en-AU" sz="3600" b="1" kern="100" dirty="0">
                <a:solidFill>
                  <a:srgbClr val="414042"/>
                </a:solidFill>
                <a:latin typeface="Arial" panose="020B0604020202020204" pitchFamily="34" charset="0"/>
                <a:ea typeface="Aptos" panose="020B0004020202020204" pitchFamily="34" charset="0"/>
                <a:cs typeface="Arial" panose="020B0604020202020204" pitchFamily="34" charset="0"/>
              </a:rPr>
              <a:t>pairs of costal scales.</a:t>
            </a:r>
            <a:endParaRPr lang="en-AU" sz="3600" kern="100" dirty="0">
              <a:solidFill>
                <a:srgbClr val="414042"/>
              </a:solidFill>
              <a:latin typeface="Arial" panose="020B0604020202020204" pitchFamily="34" charset="0"/>
              <a:ea typeface="Aptos" panose="020B0004020202020204" pitchFamily="34" charset="0"/>
              <a:cs typeface="Arial" panose="020B0604020202020204" pitchFamily="34" charset="0"/>
            </a:endParaRPr>
          </a:p>
        </p:txBody>
      </p:sp>
      <p:pic>
        <p:nvPicPr>
          <p:cNvPr id="21" name="Picture 20">
            <a:extLst>
              <a:ext uri="{FF2B5EF4-FFF2-40B4-BE49-F238E27FC236}">
                <a16:creationId xmlns:a16="http://schemas.microsoft.com/office/drawing/2014/main" id="{F19A1998-96E9-37C8-3FA0-9B1A5FAA38B9}"/>
              </a:ext>
            </a:extLst>
          </p:cNvPr>
          <p:cNvPicPr>
            <a:picLocks noChangeAspect="1"/>
          </p:cNvPicPr>
          <p:nvPr/>
        </p:nvPicPr>
        <p:blipFill>
          <a:blip r:embed="rId3"/>
          <a:stretch>
            <a:fillRect/>
          </a:stretch>
        </p:blipFill>
        <p:spPr>
          <a:xfrm>
            <a:off x="12074585" y="639124"/>
            <a:ext cx="6314658" cy="8892102"/>
          </a:xfrm>
          <a:prstGeom prst="rect">
            <a:avLst/>
          </a:prstGeom>
          <a:ln>
            <a:solidFill>
              <a:srgbClr val="414042"/>
            </a:solidFill>
          </a:ln>
        </p:spPr>
      </p:pic>
      <p:cxnSp>
        <p:nvCxnSpPr>
          <p:cNvPr id="22" name="Straight Arrow Connector 21">
            <a:extLst>
              <a:ext uri="{FF2B5EF4-FFF2-40B4-BE49-F238E27FC236}">
                <a16:creationId xmlns:a16="http://schemas.microsoft.com/office/drawing/2014/main" id="{411DEFC1-9E8F-E0EE-956E-1360F21067B3}"/>
              </a:ext>
            </a:extLst>
          </p:cNvPr>
          <p:cNvCxnSpPr>
            <a:cxnSpLocks/>
          </p:cNvCxnSpPr>
          <p:nvPr/>
        </p:nvCxnSpPr>
        <p:spPr>
          <a:xfrm>
            <a:off x="3927197" y="3458886"/>
            <a:ext cx="6998677" cy="0"/>
          </a:xfrm>
          <a:prstGeom prst="straightConnector1">
            <a:avLst/>
          </a:prstGeom>
          <a:ln w="76200">
            <a:solidFill>
              <a:schemeClr val="tx2"/>
            </a:solidFill>
            <a:tailEnd type="triangle"/>
          </a:ln>
        </p:spPr>
        <p:style>
          <a:lnRef idx="1">
            <a:schemeClr val="accent1"/>
          </a:lnRef>
          <a:fillRef idx="0">
            <a:schemeClr val="accent1"/>
          </a:fillRef>
          <a:effectRef idx="0">
            <a:schemeClr val="accent1"/>
          </a:effectRef>
          <a:fontRef idx="minor">
            <a:schemeClr val="tx1"/>
          </a:fontRef>
        </p:style>
      </p:cxnSp>
      <p:pic>
        <p:nvPicPr>
          <p:cNvPr id="23" name="Picture 22" descr="A diagram of a turtle&#10;&#10;AI-generated content may be incorrect.">
            <a:extLst>
              <a:ext uri="{FF2B5EF4-FFF2-40B4-BE49-F238E27FC236}">
                <a16:creationId xmlns:a16="http://schemas.microsoft.com/office/drawing/2014/main" id="{ADDC0ECB-6568-B944-44AC-C5DE37B6AA76}"/>
              </a:ext>
            </a:extLst>
          </p:cNvPr>
          <p:cNvPicPr>
            <a:picLocks noChangeAspect="1"/>
          </p:cNvPicPr>
          <p:nvPr/>
        </p:nvPicPr>
        <p:blipFill>
          <a:blip r:embed="rId4"/>
          <a:srcRect t="22222"/>
          <a:stretch>
            <a:fillRect/>
          </a:stretch>
        </p:blipFill>
        <p:spPr>
          <a:xfrm>
            <a:off x="469976" y="4483021"/>
            <a:ext cx="10932386" cy="5038818"/>
          </a:xfrm>
          <a:prstGeom prst="rect">
            <a:avLst/>
          </a:prstGeom>
          <a:ln w="3175">
            <a:noFill/>
          </a:ln>
        </p:spPr>
      </p:pic>
      <p:cxnSp>
        <p:nvCxnSpPr>
          <p:cNvPr id="4" name="Straight Arrow Connector 3">
            <a:extLst>
              <a:ext uri="{FF2B5EF4-FFF2-40B4-BE49-F238E27FC236}">
                <a16:creationId xmlns:a16="http://schemas.microsoft.com/office/drawing/2014/main" id="{E15566B2-C5BE-034B-4932-B52304707C1F}"/>
              </a:ext>
            </a:extLst>
          </p:cNvPr>
          <p:cNvCxnSpPr>
            <a:cxnSpLocks/>
          </p:cNvCxnSpPr>
          <p:nvPr/>
        </p:nvCxnSpPr>
        <p:spPr>
          <a:xfrm>
            <a:off x="10925874" y="3477599"/>
            <a:ext cx="1509966" cy="1005422"/>
          </a:xfrm>
          <a:prstGeom prst="straightConnector1">
            <a:avLst/>
          </a:prstGeom>
          <a:ln w="76200">
            <a:solidFill>
              <a:schemeClr val="tx2"/>
            </a:solidFill>
            <a:tailEnd type="triangle"/>
          </a:ln>
        </p:spPr>
        <p:style>
          <a:lnRef idx="1">
            <a:schemeClr val="accent1"/>
          </a:lnRef>
          <a:fillRef idx="0">
            <a:schemeClr val="accent1"/>
          </a:fillRef>
          <a:effectRef idx="0">
            <a:schemeClr val="accent1"/>
          </a:effectRef>
          <a:fontRef idx="minor">
            <a:schemeClr val="tx1"/>
          </a:fontRef>
        </p:style>
      </p:cxnSp>
      <p:pic>
        <p:nvPicPr>
          <p:cNvPr id="18" name="Graphic 17" descr="Hang Loose Hand Gesture outline">
            <a:extLst>
              <a:ext uri="{FF2B5EF4-FFF2-40B4-BE49-F238E27FC236}">
                <a16:creationId xmlns:a16="http://schemas.microsoft.com/office/drawing/2014/main" id="{F90342C1-B619-41A9-EC1D-241DC8EFB8D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10800000">
            <a:off x="2044381" y="3228206"/>
            <a:ext cx="1638473" cy="1661340"/>
          </a:xfrm>
          <a:prstGeom prst="rect">
            <a:avLst/>
          </a:prstGeom>
        </p:spPr>
      </p:pic>
    </p:spTree>
    <p:extLst>
      <p:ext uri="{BB962C8B-B14F-4D97-AF65-F5344CB8AC3E}">
        <p14:creationId xmlns:p14="http://schemas.microsoft.com/office/powerpoint/2010/main" val="41509362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68FEDA-6085-E5B3-863C-438F9D43ACA8}"/>
            </a:ext>
          </a:extLst>
        </p:cNvPr>
        <p:cNvGrpSpPr/>
        <p:nvPr/>
      </p:nvGrpSpPr>
      <p:grpSpPr>
        <a:xfrm>
          <a:off x="0" y="0"/>
          <a:ext cx="0" cy="0"/>
          <a:chOff x="0" y="0"/>
          <a:chExt cx="0" cy="0"/>
        </a:xfrm>
      </p:grpSpPr>
      <p:sp>
        <p:nvSpPr>
          <p:cNvPr id="6" name="Rectangle 2">
            <a:extLst>
              <a:ext uri="{FF2B5EF4-FFF2-40B4-BE49-F238E27FC236}">
                <a16:creationId xmlns:a16="http://schemas.microsoft.com/office/drawing/2014/main" id="{6501DD42-C904-7C64-C524-EF2F7BBDB94F}"/>
              </a:ext>
            </a:extLst>
          </p:cNvPr>
          <p:cNvSpPr txBox="1">
            <a:spLocks noChangeArrowheads="1"/>
          </p:cNvSpPr>
          <p:nvPr/>
        </p:nvSpPr>
        <p:spPr>
          <a:xfrm>
            <a:off x="935783" y="23512"/>
            <a:ext cx="10522085" cy="1505382"/>
          </a:xfrm>
          <a:prstGeom prst="rect">
            <a:avLst/>
          </a:prstGeom>
        </p:spPr>
        <p:txBody>
          <a:bodyPr vert="horz" lIns="89997" tIns="45719" rIns="91438" bIns="45719" rtlCol="0" anchor="b" anchorCtr="0">
            <a:noAutofit/>
          </a:bodyPr>
          <a:lstStyle>
            <a:lvl1pPr algn="l" defTabSz="914400" rtl="0" eaLnBrk="1" latinLnBrk="0" hangingPunct="1">
              <a:lnSpc>
                <a:spcPct val="90000"/>
              </a:lnSpc>
              <a:spcBef>
                <a:spcPct val="0"/>
              </a:spcBef>
              <a:buNone/>
              <a:defRPr sz="3400" b="0" i="0" kern="1200">
                <a:solidFill>
                  <a:srgbClr val="00A4B8"/>
                </a:solidFill>
                <a:latin typeface="Clarity City Medium" pitchFamily="2" charset="77"/>
                <a:ea typeface="+mj-ea"/>
                <a:cs typeface="Arial" panose="020B0604020202020204" pitchFamily="34" charset="0"/>
              </a:defRPr>
            </a:lvl1pPr>
          </a:lstStyle>
          <a:p>
            <a:r>
              <a:rPr lang="en-GB" altLang="en-US" sz="4800" b="1" dirty="0">
                <a:latin typeface="Arial"/>
                <a:cs typeface="Arial"/>
              </a:rPr>
              <a:t>TASK: IDENTIFY THE SEA TURTLE</a:t>
            </a:r>
            <a:endParaRPr lang="en-AU" altLang="en-US" sz="4800" b="1" dirty="0">
              <a:latin typeface="Arial" panose="020B0604020202020204" pitchFamily="34" charset="0"/>
            </a:endParaRPr>
          </a:p>
        </p:txBody>
      </p:sp>
      <p:sp>
        <p:nvSpPr>
          <p:cNvPr id="7" name="TextBox 6">
            <a:extLst>
              <a:ext uri="{FF2B5EF4-FFF2-40B4-BE49-F238E27FC236}">
                <a16:creationId xmlns:a16="http://schemas.microsoft.com/office/drawing/2014/main" id="{C5DD0CCD-7CB4-045D-F832-F1171BBE54C0}"/>
              </a:ext>
            </a:extLst>
          </p:cNvPr>
          <p:cNvSpPr txBox="1"/>
          <p:nvPr/>
        </p:nvSpPr>
        <p:spPr>
          <a:xfrm>
            <a:off x="1076713" y="1150531"/>
            <a:ext cx="10381155" cy="2021962"/>
          </a:xfrm>
          <a:prstGeom prst="rect">
            <a:avLst/>
          </a:prstGeom>
          <a:noFill/>
        </p:spPr>
        <p:txBody>
          <a:bodyPr wrap="square" lIns="91438" tIns="45719" rIns="91438" bIns="45719" anchor="t">
            <a:spAutoFit/>
          </a:bodyPr>
          <a:lstStyle/>
          <a:p>
            <a:pPr>
              <a:lnSpc>
                <a:spcPct val="120000"/>
              </a:lnSpc>
              <a:spcBef>
                <a:spcPts val="1801"/>
              </a:spcBef>
            </a:pPr>
            <a:endParaRPr lang="en-AU" sz="3199" kern="100" dirty="0">
              <a:solidFill>
                <a:srgbClr val="414042"/>
              </a:solidFill>
              <a:latin typeface="Arial" panose="020B0604020202020204" pitchFamily="34" charset="0"/>
              <a:ea typeface="Aptos" panose="020B0004020202020204" pitchFamily="34" charset="0"/>
              <a:cs typeface="Arial" panose="020B0604020202020204" pitchFamily="34" charset="0"/>
            </a:endParaRPr>
          </a:p>
          <a:p>
            <a:pPr>
              <a:spcBef>
                <a:spcPts val="1801"/>
              </a:spcBef>
            </a:pPr>
            <a:r>
              <a:rPr lang="en-AU" sz="3600" b="1" kern="100" dirty="0">
                <a:solidFill>
                  <a:srgbClr val="00A4B8"/>
                </a:solidFill>
                <a:latin typeface="Arial" panose="020B0604020202020204" pitchFamily="34" charset="0"/>
                <a:ea typeface="Aptos" panose="020B0004020202020204" pitchFamily="34" charset="0"/>
                <a:cs typeface="Arial" panose="020B0604020202020204" pitchFamily="34" charset="0"/>
              </a:rPr>
              <a:t>Step 3:</a:t>
            </a:r>
            <a:r>
              <a:rPr lang="en-AU" sz="3600" kern="100" dirty="0">
                <a:solidFill>
                  <a:srgbClr val="00A4B8"/>
                </a:solidFill>
                <a:latin typeface="Arial" panose="020B0604020202020204" pitchFamily="34" charset="0"/>
                <a:ea typeface="Aptos" panose="020B0004020202020204" pitchFamily="34" charset="0"/>
                <a:cs typeface="Arial" panose="020B0604020202020204" pitchFamily="34" charset="0"/>
              </a:rPr>
              <a:t> </a:t>
            </a:r>
            <a:r>
              <a:rPr lang="en-AU" sz="3600" kern="100" dirty="0">
                <a:solidFill>
                  <a:srgbClr val="414042"/>
                </a:solidFill>
                <a:latin typeface="Arial" panose="020B0604020202020204" pitchFamily="34" charset="0"/>
                <a:ea typeface="Aptos" panose="020B0004020202020204" pitchFamily="34" charset="0"/>
                <a:cs typeface="Arial" panose="020B0604020202020204" pitchFamily="34" charset="0"/>
              </a:rPr>
              <a:t>Count the number of </a:t>
            </a:r>
            <a:r>
              <a:rPr lang="en-AU" sz="3600" b="1" kern="100" dirty="0">
                <a:solidFill>
                  <a:srgbClr val="414042"/>
                </a:solidFill>
                <a:latin typeface="Arial" panose="020B0604020202020204" pitchFamily="34" charset="0"/>
                <a:ea typeface="Aptos" panose="020B0004020202020204" pitchFamily="34" charset="0"/>
                <a:cs typeface="Arial" panose="020B0604020202020204" pitchFamily="34" charset="0"/>
              </a:rPr>
              <a:t>pairs of pre-frontal scales.</a:t>
            </a:r>
          </a:p>
        </p:txBody>
      </p:sp>
      <p:pic>
        <p:nvPicPr>
          <p:cNvPr id="21" name="Picture 20">
            <a:extLst>
              <a:ext uri="{FF2B5EF4-FFF2-40B4-BE49-F238E27FC236}">
                <a16:creationId xmlns:a16="http://schemas.microsoft.com/office/drawing/2014/main" id="{88D14FEB-4696-4F44-2A3E-CA554D856D16}"/>
              </a:ext>
            </a:extLst>
          </p:cNvPr>
          <p:cNvPicPr>
            <a:picLocks noChangeAspect="1"/>
          </p:cNvPicPr>
          <p:nvPr/>
        </p:nvPicPr>
        <p:blipFill>
          <a:blip r:embed="rId3"/>
          <a:stretch>
            <a:fillRect/>
          </a:stretch>
        </p:blipFill>
        <p:spPr>
          <a:xfrm>
            <a:off x="12109302" y="596500"/>
            <a:ext cx="5871723" cy="8348854"/>
          </a:xfrm>
          <a:prstGeom prst="rect">
            <a:avLst/>
          </a:prstGeom>
          <a:ln>
            <a:solidFill>
              <a:srgbClr val="414042"/>
            </a:solidFill>
          </a:ln>
        </p:spPr>
      </p:pic>
      <p:cxnSp>
        <p:nvCxnSpPr>
          <p:cNvPr id="22" name="Straight Arrow Connector 21">
            <a:extLst>
              <a:ext uri="{FF2B5EF4-FFF2-40B4-BE49-F238E27FC236}">
                <a16:creationId xmlns:a16="http://schemas.microsoft.com/office/drawing/2014/main" id="{10578AC5-D833-61EE-C626-70DC9D7EB19E}"/>
              </a:ext>
            </a:extLst>
          </p:cNvPr>
          <p:cNvCxnSpPr>
            <a:cxnSpLocks/>
          </p:cNvCxnSpPr>
          <p:nvPr/>
        </p:nvCxnSpPr>
        <p:spPr>
          <a:xfrm>
            <a:off x="10531514" y="2626482"/>
            <a:ext cx="1486147" cy="2940138"/>
          </a:xfrm>
          <a:prstGeom prst="straightConnector1">
            <a:avLst/>
          </a:prstGeom>
          <a:ln w="38100">
            <a:solidFill>
              <a:schemeClr val="tx2"/>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9" descr="A diagram of a turtle&#10;&#10;AI-generated content may be incorrect.">
            <a:extLst>
              <a:ext uri="{FF2B5EF4-FFF2-40B4-BE49-F238E27FC236}">
                <a16:creationId xmlns:a16="http://schemas.microsoft.com/office/drawing/2014/main" id="{ECE07BA5-DD65-18B0-EA06-E054D33B6ABD}"/>
              </a:ext>
            </a:extLst>
          </p:cNvPr>
          <p:cNvPicPr>
            <a:picLocks noChangeAspect="1"/>
          </p:cNvPicPr>
          <p:nvPr/>
        </p:nvPicPr>
        <p:blipFill>
          <a:blip r:embed="rId4"/>
          <a:srcRect l="1065" t="15118"/>
          <a:stretch>
            <a:fillRect/>
          </a:stretch>
        </p:blipFill>
        <p:spPr>
          <a:xfrm>
            <a:off x="1456482" y="3719479"/>
            <a:ext cx="8047087" cy="4218818"/>
          </a:xfrm>
          <a:prstGeom prst="rect">
            <a:avLst/>
          </a:prstGeom>
          <a:ln w="3175">
            <a:noFill/>
          </a:ln>
        </p:spPr>
      </p:pic>
      <p:sp>
        <p:nvSpPr>
          <p:cNvPr id="8" name="TextBox 7">
            <a:extLst>
              <a:ext uri="{FF2B5EF4-FFF2-40B4-BE49-F238E27FC236}">
                <a16:creationId xmlns:a16="http://schemas.microsoft.com/office/drawing/2014/main" id="{FDEAC12A-9009-E15B-4BD8-1B0BD37408B6}"/>
              </a:ext>
            </a:extLst>
          </p:cNvPr>
          <p:cNvSpPr txBox="1"/>
          <p:nvPr/>
        </p:nvSpPr>
        <p:spPr>
          <a:xfrm>
            <a:off x="1145307" y="8468298"/>
            <a:ext cx="4334718" cy="954107"/>
          </a:xfrm>
          <a:prstGeom prst="rect">
            <a:avLst/>
          </a:prstGeom>
          <a:noFill/>
        </p:spPr>
        <p:txBody>
          <a:bodyPr wrap="square" rtlCol="0">
            <a:spAutoFit/>
          </a:bodyPr>
          <a:lstStyle/>
          <a:p>
            <a:pPr algn="ctr"/>
            <a:r>
              <a:rPr lang="en-GB" sz="2800" dirty="0">
                <a:latin typeface="Arial" panose="020B0604020202020204" pitchFamily="34" charset="0"/>
                <a:cs typeface="Arial" panose="020B0604020202020204" pitchFamily="34" charset="0"/>
              </a:rPr>
              <a:t>One LARGE pre-frontal scale pair (2 large scales)</a:t>
            </a:r>
            <a:endParaRPr lang="en-AU" sz="2800"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F3F7D4E8-DAD9-5A34-3C53-0A32F663BE4C}"/>
              </a:ext>
            </a:extLst>
          </p:cNvPr>
          <p:cNvSpPr txBox="1"/>
          <p:nvPr/>
        </p:nvSpPr>
        <p:spPr>
          <a:xfrm>
            <a:off x="6281030" y="8468299"/>
            <a:ext cx="4525406" cy="954107"/>
          </a:xfrm>
          <a:prstGeom prst="rect">
            <a:avLst/>
          </a:prstGeom>
          <a:noFill/>
        </p:spPr>
        <p:txBody>
          <a:bodyPr wrap="square" rtlCol="0">
            <a:spAutoFit/>
          </a:bodyPr>
          <a:lstStyle/>
          <a:p>
            <a:pPr algn="ctr"/>
            <a:r>
              <a:rPr lang="en-GB" sz="2800" dirty="0">
                <a:latin typeface="Arial" panose="020B0604020202020204" pitchFamily="34" charset="0"/>
                <a:cs typeface="Arial" panose="020B0604020202020204" pitchFamily="34" charset="0"/>
              </a:rPr>
              <a:t>Two SMALL pre-frontal scale pairs (4 small scales)</a:t>
            </a:r>
            <a:endParaRPr lang="en-AU" sz="2800" dirty="0">
              <a:latin typeface="Arial" panose="020B0604020202020204" pitchFamily="34" charset="0"/>
              <a:cs typeface="Arial" panose="020B0604020202020204" pitchFamily="34" charset="0"/>
            </a:endParaRPr>
          </a:p>
        </p:txBody>
      </p:sp>
      <p:cxnSp>
        <p:nvCxnSpPr>
          <p:cNvPr id="12" name="Straight Arrow Connector 11">
            <a:extLst>
              <a:ext uri="{FF2B5EF4-FFF2-40B4-BE49-F238E27FC236}">
                <a16:creationId xmlns:a16="http://schemas.microsoft.com/office/drawing/2014/main" id="{D7DC8208-42DC-E444-8274-5B4F262FB540}"/>
              </a:ext>
            </a:extLst>
          </p:cNvPr>
          <p:cNvCxnSpPr>
            <a:cxnSpLocks/>
          </p:cNvCxnSpPr>
          <p:nvPr/>
        </p:nvCxnSpPr>
        <p:spPr>
          <a:xfrm flipV="1">
            <a:off x="8641080" y="6664208"/>
            <a:ext cx="3378082" cy="269992"/>
          </a:xfrm>
          <a:prstGeom prst="straightConnector1">
            <a:avLst/>
          </a:prstGeom>
          <a:ln w="38100">
            <a:solidFill>
              <a:schemeClr val="tx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686162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F8B620-C157-7126-6AA6-860843E87569}"/>
            </a:ext>
          </a:extLst>
        </p:cNvPr>
        <p:cNvGrpSpPr/>
        <p:nvPr/>
      </p:nvGrpSpPr>
      <p:grpSpPr>
        <a:xfrm>
          <a:off x="0" y="0"/>
          <a:ext cx="0" cy="0"/>
          <a:chOff x="0" y="0"/>
          <a:chExt cx="0" cy="0"/>
        </a:xfrm>
      </p:grpSpPr>
      <p:sp>
        <p:nvSpPr>
          <p:cNvPr id="6" name="Rectangle 2">
            <a:extLst>
              <a:ext uri="{FF2B5EF4-FFF2-40B4-BE49-F238E27FC236}">
                <a16:creationId xmlns:a16="http://schemas.microsoft.com/office/drawing/2014/main" id="{F5B63872-EF60-11AE-FB6B-0E7A7B60DD8E}"/>
              </a:ext>
            </a:extLst>
          </p:cNvPr>
          <p:cNvSpPr txBox="1">
            <a:spLocks noChangeArrowheads="1"/>
          </p:cNvSpPr>
          <p:nvPr/>
        </p:nvSpPr>
        <p:spPr>
          <a:xfrm>
            <a:off x="1227191" y="755170"/>
            <a:ext cx="11231388" cy="965663"/>
          </a:xfrm>
          <a:prstGeom prst="rect">
            <a:avLst/>
          </a:prstGeom>
        </p:spPr>
        <p:txBody>
          <a:bodyPr vert="horz" lIns="89997" tIns="45719" rIns="91438" bIns="45719" rtlCol="0" anchor="b" anchorCtr="0">
            <a:noAutofit/>
          </a:bodyPr>
          <a:lstStyle>
            <a:lvl1pPr algn="l" defTabSz="914400" rtl="0" eaLnBrk="1" latinLnBrk="0" hangingPunct="1">
              <a:lnSpc>
                <a:spcPct val="90000"/>
              </a:lnSpc>
              <a:spcBef>
                <a:spcPct val="0"/>
              </a:spcBef>
              <a:buNone/>
              <a:defRPr sz="3400" b="0" i="0" kern="1200">
                <a:solidFill>
                  <a:srgbClr val="00A4B8"/>
                </a:solidFill>
                <a:latin typeface="Clarity City Medium" pitchFamily="2" charset="77"/>
                <a:ea typeface="+mj-ea"/>
                <a:cs typeface="Arial" panose="020B0604020202020204" pitchFamily="34" charset="0"/>
              </a:defRPr>
            </a:lvl1pPr>
          </a:lstStyle>
          <a:p>
            <a:r>
              <a:rPr lang="en-GB" altLang="en-US" sz="4800" b="1" dirty="0">
                <a:latin typeface="Arial"/>
                <a:cs typeface="Arial"/>
              </a:rPr>
              <a:t>TASK: IDENTIFY THE SEA TURTLE</a:t>
            </a:r>
            <a:endParaRPr lang="en-AU" altLang="en-US" sz="4800" b="1" dirty="0">
              <a:latin typeface="Arial" panose="020B0604020202020204" pitchFamily="34" charset="0"/>
            </a:endParaRPr>
          </a:p>
        </p:txBody>
      </p:sp>
      <p:sp>
        <p:nvSpPr>
          <p:cNvPr id="7" name="TextBox 6">
            <a:extLst>
              <a:ext uri="{FF2B5EF4-FFF2-40B4-BE49-F238E27FC236}">
                <a16:creationId xmlns:a16="http://schemas.microsoft.com/office/drawing/2014/main" id="{BBDF6037-6859-94A5-7DCD-730BD4499E34}"/>
              </a:ext>
            </a:extLst>
          </p:cNvPr>
          <p:cNvSpPr txBox="1"/>
          <p:nvPr/>
        </p:nvSpPr>
        <p:spPr>
          <a:xfrm>
            <a:off x="1227191" y="1344341"/>
            <a:ext cx="10006865" cy="2021962"/>
          </a:xfrm>
          <a:prstGeom prst="rect">
            <a:avLst/>
          </a:prstGeom>
          <a:noFill/>
        </p:spPr>
        <p:txBody>
          <a:bodyPr wrap="square" lIns="91438" tIns="45719" rIns="91438" bIns="45719" anchor="t">
            <a:spAutoFit/>
          </a:bodyPr>
          <a:lstStyle/>
          <a:p>
            <a:pPr>
              <a:lnSpc>
                <a:spcPct val="120000"/>
              </a:lnSpc>
              <a:spcBef>
                <a:spcPts val="1801"/>
              </a:spcBef>
            </a:pPr>
            <a:endParaRPr lang="en-AU" sz="3199" kern="100" dirty="0">
              <a:solidFill>
                <a:srgbClr val="414042"/>
              </a:solidFill>
              <a:latin typeface="Arial" panose="020B0604020202020204" pitchFamily="34" charset="0"/>
              <a:ea typeface="Aptos" panose="020B0004020202020204" pitchFamily="34" charset="0"/>
              <a:cs typeface="Arial" panose="020B0604020202020204" pitchFamily="34" charset="0"/>
            </a:endParaRPr>
          </a:p>
          <a:p>
            <a:pPr>
              <a:spcBef>
                <a:spcPts val="1801"/>
              </a:spcBef>
            </a:pPr>
            <a:r>
              <a:rPr lang="en-AU" sz="3600" b="1" kern="100" dirty="0">
                <a:solidFill>
                  <a:srgbClr val="00A4B8"/>
                </a:solidFill>
                <a:latin typeface="Arial" panose="020B0604020202020204" pitchFamily="34" charset="0"/>
                <a:ea typeface="Aptos" panose="020B0004020202020204" pitchFamily="34" charset="0"/>
                <a:cs typeface="Arial" panose="020B0604020202020204" pitchFamily="34" charset="0"/>
              </a:rPr>
              <a:t>Step 4:</a:t>
            </a:r>
            <a:r>
              <a:rPr lang="en-AU" sz="3600" kern="100" dirty="0">
                <a:solidFill>
                  <a:srgbClr val="00A4B8"/>
                </a:solidFill>
                <a:latin typeface="Arial" panose="020B0604020202020204" pitchFamily="34" charset="0"/>
                <a:ea typeface="Aptos" panose="020B0004020202020204" pitchFamily="34" charset="0"/>
                <a:cs typeface="Arial" panose="020B0604020202020204" pitchFamily="34" charset="0"/>
              </a:rPr>
              <a:t> </a:t>
            </a:r>
            <a:r>
              <a:rPr lang="en-AU" sz="3600" kern="100" dirty="0">
                <a:solidFill>
                  <a:srgbClr val="414042"/>
                </a:solidFill>
                <a:latin typeface="Arial" panose="020B0604020202020204" pitchFamily="34" charset="0"/>
                <a:ea typeface="Aptos" panose="020B0004020202020204" pitchFamily="34" charset="0"/>
                <a:cs typeface="Arial" panose="020B0604020202020204" pitchFamily="34" charset="0"/>
              </a:rPr>
              <a:t>Examine the </a:t>
            </a:r>
            <a:r>
              <a:rPr lang="en-AU" sz="3600" b="1" kern="100" dirty="0">
                <a:solidFill>
                  <a:srgbClr val="414042"/>
                </a:solidFill>
                <a:latin typeface="Arial" panose="020B0604020202020204" pitchFamily="34" charset="0"/>
                <a:ea typeface="Aptos" panose="020B0004020202020204" pitchFamily="34" charset="0"/>
                <a:cs typeface="Arial" panose="020B0604020202020204" pitchFamily="34" charset="0"/>
              </a:rPr>
              <a:t>shape and length </a:t>
            </a:r>
            <a:r>
              <a:rPr lang="en-AU" sz="3600" kern="100" dirty="0">
                <a:solidFill>
                  <a:srgbClr val="414042"/>
                </a:solidFill>
                <a:latin typeface="Arial" panose="020B0604020202020204" pitchFamily="34" charset="0"/>
                <a:ea typeface="Aptos" panose="020B0004020202020204" pitchFamily="34" charset="0"/>
                <a:cs typeface="Arial" panose="020B0604020202020204" pitchFamily="34" charset="0"/>
              </a:rPr>
              <a:t>of the carapace.</a:t>
            </a:r>
          </a:p>
        </p:txBody>
      </p:sp>
      <p:pic>
        <p:nvPicPr>
          <p:cNvPr id="21" name="Picture 20">
            <a:extLst>
              <a:ext uri="{FF2B5EF4-FFF2-40B4-BE49-F238E27FC236}">
                <a16:creationId xmlns:a16="http://schemas.microsoft.com/office/drawing/2014/main" id="{27AA1DAA-4555-A998-C9EF-84A9AFFB91B0}"/>
              </a:ext>
            </a:extLst>
          </p:cNvPr>
          <p:cNvPicPr>
            <a:picLocks noChangeAspect="1"/>
          </p:cNvPicPr>
          <p:nvPr/>
        </p:nvPicPr>
        <p:blipFill>
          <a:blip r:embed="rId3"/>
          <a:stretch>
            <a:fillRect/>
          </a:stretch>
        </p:blipFill>
        <p:spPr>
          <a:xfrm>
            <a:off x="12315165" y="766205"/>
            <a:ext cx="5871723" cy="8348854"/>
          </a:xfrm>
          <a:prstGeom prst="rect">
            <a:avLst/>
          </a:prstGeom>
          <a:ln>
            <a:solidFill>
              <a:srgbClr val="414042"/>
            </a:solidFill>
          </a:ln>
        </p:spPr>
      </p:pic>
      <p:pic>
        <p:nvPicPr>
          <p:cNvPr id="4" name="Picture 3" descr="A turtle with blue circles and white text&#10;&#10;AI-generated content may be incorrect.">
            <a:extLst>
              <a:ext uri="{FF2B5EF4-FFF2-40B4-BE49-F238E27FC236}">
                <a16:creationId xmlns:a16="http://schemas.microsoft.com/office/drawing/2014/main" id="{446E9C33-F24B-8699-CA22-56A60FFF4F5A}"/>
              </a:ext>
            </a:extLst>
          </p:cNvPr>
          <p:cNvPicPr>
            <a:picLocks noChangeAspect="1"/>
          </p:cNvPicPr>
          <p:nvPr/>
        </p:nvPicPr>
        <p:blipFill>
          <a:blip r:embed="rId4"/>
          <a:srcRect t="18695"/>
          <a:stretch>
            <a:fillRect/>
          </a:stretch>
        </p:blipFill>
        <p:spPr>
          <a:xfrm>
            <a:off x="1227191" y="3872569"/>
            <a:ext cx="8815718" cy="4391688"/>
          </a:xfrm>
          <a:prstGeom prst="rect">
            <a:avLst/>
          </a:prstGeom>
          <a:ln w="3175">
            <a:solidFill>
              <a:srgbClr val="FFFFFF"/>
            </a:solidFill>
          </a:ln>
        </p:spPr>
      </p:pic>
    </p:spTree>
    <p:extLst>
      <p:ext uri="{BB962C8B-B14F-4D97-AF65-F5344CB8AC3E}">
        <p14:creationId xmlns:p14="http://schemas.microsoft.com/office/powerpoint/2010/main" val="16127924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F2449A-C29B-A0AC-DF69-50177E564968}"/>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E0B84914-4E8D-900D-9637-133E1E3FF937}"/>
              </a:ext>
            </a:extLst>
          </p:cNvPr>
          <p:cNvSpPr txBox="1">
            <a:spLocks noChangeArrowheads="1"/>
          </p:cNvSpPr>
          <p:nvPr/>
        </p:nvSpPr>
        <p:spPr>
          <a:xfrm>
            <a:off x="258253" y="-18466"/>
            <a:ext cx="19007137" cy="1076788"/>
          </a:xfrm>
          <a:prstGeom prst="rect">
            <a:avLst/>
          </a:prstGeom>
        </p:spPr>
        <p:txBody>
          <a:bodyPr vert="horz" lIns="90000" tIns="45720" rIns="91440" bIns="45720" rtlCol="0" anchor="b" anchorCtr="0">
            <a:noAutofit/>
          </a:bodyPr>
          <a:lstStyle>
            <a:lvl1pPr algn="l" defTabSz="914400" rtl="0" eaLnBrk="1" latinLnBrk="0" hangingPunct="1">
              <a:lnSpc>
                <a:spcPct val="90000"/>
              </a:lnSpc>
              <a:spcBef>
                <a:spcPct val="0"/>
              </a:spcBef>
              <a:buNone/>
              <a:defRPr sz="3400" b="0" i="0" kern="1200">
                <a:solidFill>
                  <a:srgbClr val="00A4B8"/>
                </a:solidFill>
                <a:latin typeface="Clarity City Medium" pitchFamily="2" charset="77"/>
                <a:ea typeface="+mj-ea"/>
                <a:cs typeface="Arial" panose="020B0604020202020204" pitchFamily="34" charset="0"/>
              </a:defRPr>
            </a:lvl1pPr>
          </a:lstStyle>
          <a:p>
            <a:pPr algn="ctr"/>
            <a:r>
              <a:rPr lang="en-GB" altLang="en-US" sz="4800" b="1" dirty="0">
                <a:latin typeface="Arial"/>
                <a:cs typeface="Arial"/>
              </a:rPr>
              <a:t>COMPLETING YOUR TASK SHEET</a:t>
            </a:r>
            <a:endParaRPr lang="en-AU" altLang="en-US" sz="4800" b="1" dirty="0">
              <a:latin typeface="Arial"/>
              <a:cs typeface="Arial"/>
            </a:endParaRPr>
          </a:p>
        </p:txBody>
      </p:sp>
      <p:sp>
        <p:nvSpPr>
          <p:cNvPr id="9" name="TextBox 8">
            <a:extLst>
              <a:ext uri="{FF2B5EF4-FFF2-40B4-BE49-F238E27FC236}">
                <a16:creationId xmlns:a16="http://schemas.microsoft.com/office/drawing/2014/main" id="{2F315983-A334-85B2-8470-3FBAAF49A590}"/>
              </a:ext>
            </a:extLst>
          </p:cNvPr>
          <p:cNvSpPr txBox="1"/>
          <p:nvPr/>
        </p:nvSpPr>
        <p:spPr>
          <a:xfrm>
            <a:off x="498768" y="3768948"/>
            <a:ext cx="6843326" cy="1360822"/>
          </a:xfrm>
          <a:prstGeom prst="rect">
            <a:avLst/>
          </a:prstGeom>
          <a:noFill/>
        </p:spPr>
        <p:txBody>
          <a:bodyPr wrap="square">
            <a:spAutoFit/>
          </a:bodyPr>
          <a:lstStyle/>
          <a:p>
            <a:pPr>
              <a:lnSpc>
                <a:spcPct val="120000"/>
              </a:lnSpc>
              <a:spcBef>
                <a:spcPts val="1800"/>
              </a:spcBef>
            </a:pPr>
            <a:r>
              <a:rPr lang="en-AU" sz="3600" kern="100" dirty="0">
                <a:solidFill>
                  <a:srgbClr val="000000"/>
                </a:solidFill>
                <a:latin typeface="Arial" panose="020B0604020202020204" pitchFamily="34" charset="0"/>
                <a:ea typeface="Arial" panose="020B0604020202020204" pitchFamily="34" charset="0"/>
                <a:cs typeface="Arial" panose="020B0604020202020204" pitchFamily="34" charset="0"/>
              </a:rPr>
              <a:t>1. Use the identification key to write in the name here.</a:t>
            </a:r>
            <a:endParaRPr lang="en-AU" sz="3600" kern="100" dirty="0">
              <a:solidFill>
                <a:srgbClr val="000000"/>
              </a:solidFill>
              <a:latin typeface="Arial" panose="020B0604020202020204" pitchFamily="34" charset="0"/>
              <a:ea typeface="Aptos" panose="020B00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719A51D3-37F8-FD2D-7234-2D348A8B235A}"/>
              </a:ext>
            </a:extLst>
          </p:cNvPr>
          <p:cNvSpPr txBox="1"/>
          <p:nvPr/>
        </p:nvSpPr>
        <p:spPr>
          <a:xfrm>
            <a:off x="14719923" y="1987758"/>
            <a:ext cx="4138967" cy="2025619"/>
          </a:xfrm>
          <a:prstGeom prst="rect">
            <a:avLst/>
          </a:prstGeom>
          <a:noFill/>
        </p:spPr>
        <p:txBody>
          <a:bodyPr wrap="square">
            <a:spAutoFit/>
          </a:bodyPr>
          <a:lstStyle/>
          <a:p>
            <a:pPr>
              <a:lnSpc>
                <a:spcPct val="120000"/>
              </a:lnSpc>
              <a:spcBef>
                <a:spcPts val="1800"/>
              </a:spcBef>
            </a:pPr>
            <a:r>
              <a:rPr lang="en-AU" sz="3600" kern="100" dirty="0">
                <a:solidFill>
                  <a:srgbClr val="000000"/>
                </a:solidFill>
                <a:latin typeface="Arial" panose="020B0604020202020204" pitchFamily="34" charset="0"/>
                <a:ea typeface="Arial" panose="020B0604020202020204" pitchFamily="34" charset="0"/>
                <a:cs typeface="Arial" panose="020B0604020202020204" pitchFamily="34" charset="0"/>
              </a:rPr>
              <a:t>3. Record the carapace (shell) length in cm here.</a:t>
            </a:r>
          </a:p>
        </p:txBody>
      </p:sp>
      <p:sp>
        <p:nvSpPr>
          <p:cNvPr id="11" name="TextBox 10">
            <a:extLst>
              <a:ext uri="{FF2B5EF4-FFF2-40B4-BE49-F238E27FC236}">
                <a16:creationId xmlns:a16="http://schemas.microsoft.com/office/drawing/2014/main" id="{4E43D447-A947-FED5-B41E-277ED0E7544D}"/>
              </a:ext>
            </a:extLst>
          </p:cNvPr>
          <p:cNvSpPr txBox="1"/>
          <p:nvPr/>
        </p:nvSpPr>
        <p:spPr>
          <a:xfrm>
            <a:off x="476555" y="6165503"/>
            <a:ext cx="6520498" cy="2025619"/>
          </a:xfrm>
          <a:prstGeom prst="rect">
            <a:avLst/>
          </a:prstGeom>
          <a:noFill/>
        </p:spPr>
        <p:txBody>
          <a:bodyPr wrap="square">
            <a:spAutoFit/>
          </a:bodyPr>
          <a:lstStyle/>
          <a:p>
            <a:pPr>
              <a:lnSpc>
                <a:spcPct val="120000"/>
              </a:lnSpc>
              <a:spcBef>
                <a:spcPts val="1800"/>
              </a:spcBef>
            </a:pPr>
            <a:r>
              <a:rPr lang="en-AU" sz="3600" kern="100" dirty="0">
                <a:solidFill>
                  <a:srgbClr val="000000"/>
                </a:solidFill>
                <a:latin typeface="Arial" panose="020B0604020202020204" pitchFamily="34" charset="0"/>
                <a:ea typeface="Arial" panose="020B0604020202020204" pitchFamily="34" charset="0"/>
                <a:cs typeface="Arial" panose="020B0604020202020204" pitchFamily="34" charset="0"/>
              </a:rPr>
              <a:t>2. </a:t>
            </a:r>
            <a:r>
              <a:rPr lang="en-GB" sz="3600" dirty="0">
                <a:latin typeface="Arial" panose="020B0604020202020204" pitchFamily="34" charset="0"/>
                <a:cs typeface="Arial" panose="020B0604020202020204" pitchFamily="34" charset="0"/>
              </a:rPr>
              <a:t>Match the mat and diet disc numbers, then circle the diet items on your sheet</a:t>
            </a:r>
            <a:r>
              <a:rPr lang="en-GB" sz="2800" dirty="0">
                <a:latin typeface="Arial" panose="020B0604020202020204" pitchFamily="34" charset="0"/>
                <a:cs typeface="Arial" panose="020B0604020202020204" pitchFamily="34" charset="0"/>
              </a:rPr>
              <a:t>.</a:t>
            </a:r>
            <a:endParaRPr lang="en-AU" sz="2800" kern="100" dirty="0">
              <a:solidFill>
                <a:srgbClr val="000000"/>
              </a:solidFill>
              <a:latin typeface="Arial" panose="020B0604020202020204" pitchFamily="34" charset="0"/>
              <a:ea typeface="Aptos" panose="020B0004020202020204" pitchFamily="34" charset="0"/>
              <a:cs typeface="Arial" panose="020B0604020202020204" pitchFamily="34" charset="0"/>
            </a:endParaRPr>
          </a:p>
        </p:txBody>
      </p:sp>
      <p:sp>
        <p:nvSpPr>
          <p:cNvPr id="2" name="Footer Placeholder 3">
            <a:extLst>
              <a:ext uri="{FF2B5EF4-FFF2-40B4-BE49-F238E27FC236}">
                <a16:creationId xmlns:a16="http://schemas.microsoft.com/office/drawing/2014/main" id="{83B581EB-0245-2A87-6A3F-60D025DB28B5}"/>
              </a:ext>
            </a:extLst>
          </p:cNvPr>
          <p:cNvSpPr>
            <a:spLocks noGrp="1"/>
          </p:cNvSpPr>
          <p:nvPr/>
        </p:nvSpPr>
        <p:spPr>
          <a:xfrm>
            <a:off x="2926434" y="9929461"/>
            <a:ext cx="13670777" cy="569240"/>
          </a:xfrm>
          <a:prstGeom prst="rect">
            <a:avLst/>
          </a:prstGeom>
        </p:spPr>
        <p:txBody>
          <a:bodyPr vert="horz" lIns="91440" tIns="45720" rIns="91440" bIns="45720" rtlCol="0" anchor="ctr"/>
          <a:lstStyle>
            <a:defPPr>
              <a:defRPr lang="en-US"/>
            </a:defPPr>
            <a:lvl1pPr marL="0" algn="ctr" defTabSz="1238921" rtl="0" eaLnBrk="1" latinLnBrk="0" hangingPunct="1">
              <a:defRPr sz="1200" b="1" i="0" u="none" kern="1200">
                <a:solidFill>
                  <a:schemeClr val="tx1"/>
                </a:solidFill>
                <a:latin typeface="Clarity City Medium" panose="00000600000000000000" pitchFamily="50" charset="0"/>
                <a:ea typeface="+mn-ea"/>
                <a:cs typeface="Arial" panose="020B0604020202020204" pitchFamily="34" charset="0"/>
              </a:defRPr>
            </a:lvl1pPr>
            <a:lvl2pPr marL="619460" algn="l" defTabSz="1238921" rtl="0" eaLnBrk="1" latinLnBrk="0" hangingPunct="1">
              <a:defRPr sz="2439" kern="1200">
                <a:solidFill>
                  <a:schemeClr val="tx1"/>
                </a:solidFill>
                <a:latin typeface="+mn-lt"/>
                <a:ea typeface="+mn-ea"/>
                <a:cs typeface="+mn-cs"/>
              </a:defRPr>
            </a:lvl2pPr>
            <a:lvl3pPr marL="1238921" algn="l" defTabSz="1238921" rtl="0" eaLnBrk="1" latinLnBrk="0" hangingPunct="1">
              <a:defRPr sz="2439" kern="1200">
                <a:solidFill>
                  <a:schemeClr val="tx1"/>
                </a:solidFill>
                <a:latin typeface="+mn-lt"/>
                <a:ea typeface="+mn-ea"/>
                <a:cs typeface="+mn-cs"/>
              </a:defRPr>
            </a:lvl3pPr>
            <a:lvl4pPr marL="1858381" algn="l" defTabSz="1238921" rtl="0" eaLnBrk="1" latinLnBrk="0" hangingPunct="1">
              <a:defRPr sz="2439" kern="1200">
                <a:solidFill>
                  <a:schemeClr val="tx1"/>
                </a:solidFill>
                <a:latin typeface="+mn-lt"/>
                <a:ea typeface="+mn-ea"/>
                <a:cs typeface="+mn-cs"/>
              </a:defRPr>
            </a:lvl4pPr>
            <a:lvl5pPr marL="2477841" algn="l" defTabSz="1238921" rtl="0" eaLnBrk="1" latinLnBrk="0" hangingPunct="1">
              <a:defRPr sz="2439" kern="1200">
                <a:solidFill>
                  <a:schemeClr val="tx1"/>
                </a:solidFill>
                <a:latin typeface="+mn-lt"/>
                <a:ea typeface="+mn-ea"/>
                <a:cs typeface="+mn-cs"/>
              </a:defRPr>
            </a:lvl5pPr>
            <a:lvl6pPr marL="3097301" algn="l" defTabSz="1238921" rtl="0" eaLnBrk="1" latinLnBrk="0" hangingPunct="1">
              <a:defRPr sz="2439" kern="1200">
                <a:solidFill>
                  <a:schemeClr val="tx1"/>
                </a:solidFill>
                <a:latin typeface="+mn-lt"/>
                <a:ea typeface="+mn-ea"/>
                <a:cs typeface="+mn-cs"/>
              </a:defRPr>
            </a:lvl6pPr>
            <a:lvl7pPr marL="3716762" algn="l" defTabSz="1238921" rtl="0" eaLnBrk="1" latinLnBrk="0" hangingPunct="1">
              <a:defRPr sz="2439" kern="1200">
                <a:solidFill>
                  <a:schemeClr val="tx1"/>
                </a:solidFill>
                <a:latin typeface="+mn-lt"/>
                <a:ea typeface="+mn-ea"/>
                <a:cs typeface="+mn-cs"/>
              </a:defRPr>
            </a:lvl7pPr>
            <a:lvl8pPr marL="4336222" algn="l" defTabSz="1238921" rtl="0" eaLnBrk="1" latinLnBrk="0" hangingPunct="1">
              <a:defRPr sz="2439" kern="1200">
                <a:solidFill>
                  <a:schemeClr val="tx1"/>
                </a:solidFill>
                <a:latin typeface="+mn-lt"/>
                <a:ea typeface="+mn-ea"/>
                <a:cs typeface="+mn-cs"/>
              </a:defRPr>
            </a:lvl8pPr>
            <a:lvl9pPr marL="4955682" algn="l" defTabSz="1238921" rtl="0" eaLnBrk="1" latinLnBrk="0" hangingPunct="1">
              <a:defRPr sz="2439" kern="1200">
                <a:solidFill>
                  <a:schemeClr val="tx1"/>
                </a:solidFill>
                <a:latin typeface="+mn-lt"/>
                <a:ea typeface="+mn-ea"/>
                <a:cs typeface="+mn-cs"/>
              </a:defRPr>
            </a:lvl9pPr>
          </a:lstStyle>
          <a:p>
            <a:pPr algn="l"/>
            <a:endParaRPr lang="en-AU" dirty="0"/>
          </a:p>
        </p:txBody>
      </p:sp>
      <p:pic>
        <p:nvPicPr>
          <p:cNvPr id="7" name="Picture 6">
            <a:extLst>
              <a:ext uri="{FF2B5EF4-FFF2-40B4-BE49-F238E27FC236}">
                <a16:creationId xmlns:a16="http://schemas.microsoft.com/office/drawing/2014/main" id="{3A02B691-9533-4BDD-52AA-AD29A8E4A8AE}"/>
              </a:ext>
            </a:extLst>
          </p:cNvPr>
          <p:cNvPicPr>
            <a:picLocks noChangeAspect="1"/>
          </p:cNvPicPr>
          <p:nvPr/>
        </p:nvPicPr>
        <p:blipFill>
          <a:blip r:embed="rId3"/>
          <a:stretch>
            <a:fillRect/>
          </a:stretch>
        </p:blipFill>
        <p:spPr>
          <a:xfrm>
            <a:off x="9499104" y="1721244"/>
            <a:ext cx="4586881" cy="7711276"/>
          </a:xfrm>
          <a:prstGeom prst="rect">
            <a:avLst/>
          </a:prstGeom>
        </p:spPr>
      </p:pic>
      <p:cxnSp>
        <p:nvCxnSpPr>
          <p:cNvPr id="12" name="Straight Arrow Connector 11">
            <a:extLst>
              <a:ext uri="{FF2B5EF4-FFF2-40B4-BE49-F238E27FC236}">
                <a16:creationId xmlns:a16="http://schemas.microsoft.com/office/drawing/2014/main" id="{6594F5AE-9303-B167-01EC-0D4AADCE766A}"/>
              </a:ext>
            </a:extLst>
          </p:cNvPr>
          <p:cNvCxnSpPr>
            <a:cxnSpLocks/>
          </p:cNvCxnSpPr>
          <p:nvPr/>
        </p:nvCxnSpPr>
        <p:spPr>
          <a:xfrm flipV="1">
            <a:off x="7254004" y="3134928"/>
            <a:ext cx="2276638" cy="1195004"/>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0120A497-A60E-D61A-C207-103107E88601}"/>
              </a:ext>
            </a:extLst>
          </p:cNvPr>
          <p:cNvCxnSpPr>
            <a:cxnSpLocks/>
          </p:cNvCxnSpPr>
          <p:nvPr/>
        </p:nvCxnSpPr>
        <p:spPr>
          <a:xfrm flipH="1">
            <a:off x="14292352" y="4159969"/>
            <a:ext cx="1453467" cy="796852"/>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66F56233-9E76-192F-0D7C-BC1E68AE8F40}"/>
              </a:ext>
            </a:extLst>
          </p:cNvPr>
          <p:cNvCxnSpPr>
            <a:cxnSpLocks/>
          </p:cNvCxnSpPr>
          <p:nvPr/>
        </p:nvCxnSpPr>
        <p:spPr>
          <a:xfrm>
            <a:off x="7132320" y="6934200"/>
            <a:ext cx="2486412" cy="808491"/>
          </a:xfrm>
          <a:prstGeom prst="straightConnector1">
            <a:avLst/>
          </a:prstGeom>
          <a:ln w="571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22" name="Oval 21">
            <a:extLst>
              <a:ext uri="{FF2B5EF4-FFF2-40B4-BE49-F238E27FC236}">
                <a16:creationId xmlns:a16="http://schemas.microsoft.com/office/drawing/2014/main" id="{AD80995C-959B-48FE-A2EF-84D96AE8EC9B}"/>
              </a:ext>
            </a:extLst>
          </p:cNvPr>
          <p:cNvSpPr/>
          <p:nvPr/>
        </p:nvSpPr>
        <p:spPr>
          <a:xfrm>
            <a:off x="12774706" y="7924119"/>
            <a:ext cx="1230597" cy="1046450"/>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3" name="Oval 22">
            <a:extLst>
              <a:ext uri="{FF2B5EF4-FFF2-40B4-BE49-F238E27FC236}">
                <a16:creationId xmlns:a16="http://schemas.microsoft.com/office/drawing/2014/main" id="{A9FFFB85-58AF-C6E3-808A-567230EACB86}"/>
              </a:ext>
            </a:extLst>
          </p:cNvPr>
          <p:cNvSpPr/>
          <p:nvPr/>
        </p:nvSpPr>
        <p:spPr>
          <a:xfrm>
            <a:off x="10804831" y="6774728"/>
            <a:ext cx="1075763" cy="1011024"/>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3" name="Oval 2">
            <a:extLst>
              <a:ext uri="{FF2B5EF4-FFF2-40B4-BE49-F238E27FC236}">
                <a16:creationId xmlns:a16="http://schemas.microsoft.com/office/drawing/2014/main" id="{98165D9D-4970-EA2E-A65D-A03ABC70FE0D}"/>
              </a:ext>
            </a:extLst>
          </p:cNvPr>
          <p:cNvSpPr/>
          <p:nvPr/>
        </p:nvSpPr>
        <p:spPr>
          <a:xfrm>
            <a:off x="9499104" y="1721244"/>
            <a:ext cx="1702296" cy="799330"/>
          </a:xfrm>
          <a:prstGeom prst="ellipse">
            <a:avLst/>
          </a:prstGeom>
          <a:noFill/>
          <a:ln>
            <a:solidFill>
              <a:schemeClr val="accent1"/>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AU" dirty="0"/>
          </a:p>
        </p:txBody>
      </p:sp>
      <p:sp>
        <p:nvSpPr>
          <p:cNvPr id="6" name="TextBox 5">
            <a:extLst>
              <a:ext uri="{FF2B5EF4-FFF2-40B4-BE49-F238E27FC236}">
                <a16:creationId xmlns:a16="http://schemas.microsoft.com/office/drawing/2014/main" id="{0F426104-33AA-97FC-1729-976267F4483E}"/>
              </a:ext>
            </a:extLst>
          </p:cNvPr>
          <p:cNvSpPr txBox="1"/>
          <p:nvPr/>
        </p:nvSpPr>
        <p:spPr>
          <a:xfrm>
            <a:off x="11521539" y="1167670"/>
            <a:ext cx="2770813" cy="523220"/>
          </a:xfrm>
          <a:prstGeom prst="rect">
            <a:avLst/>
          </a:prstGeom>
          <a:noFill/>
        </p:spPr>
        <p:txBody>
          <a:bodyPr wrap="square" rtlCol="0">
            <a:spAutoFit/>
          </a:bodyPr>
          <a:lstStyle/>
          <a:p>
            <a:r>
              <a:rPr lang="en-GB" sz="2800" dirty="0">
                <a:latin typeface="Arial" panose="020B0604020202020204" pitchFamily="34" charset="0"/>
                <a:cs typeface="Arial" panose="020B0604020202020204" pitchFamily="34" charset="0"/>
              </a:rPr>
              <a:t>Student name</a:t>
            </a:r>
            <a:endParaRPr lang="en-AU" sz="2800" dirty="0">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27AF3CF0-9C29-3335-DAD8-C94EDF4557ED}"/>
              </a:ext>
            </a:extLst>
          </p:cNvPr>
          <p:cNvSpPr txBox="1"/>
          <p:nvPr/>
        </p:nvSpPr>
        <p:spPr>
          <a:xfrm>
            <a:off x="11057233" y="2120909"/>
            <a:ext cx="2948070" cy="646331"/>
          </a:xfrm>
          <a:prstGeom prst="rect">
            <a:avLst/>
          </a:prstGeom>
          <a:noFill/>
        </p:spPr>
        <p:txBody>
          <a:bodyPr wrap="square" rtlCol="0">
            <a:spAutoFit/>
          </a:bodyPr>
          <a:lstStyle/>
          <a:p>
            <a:r>
              <a:rPr lang="en-GB" sz="3600" dirty="0">
                <a:latin typeface="Arial" panose="020B0604020202020204" pitchFamily="34" charset="0"/>
                <a:cs typeface="Arial" panose="020B0604020202020204" pitchFamily="34" charset="0"/>
              </a:rPr>
              <a:t>Turtle name</a:t>
            </a:r>
            <a:endParaRPr lang="en-AU" sz="3600" dirty="0">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C5C22FC8-EABC-4F2C-70C8-071299670F05}"/>
              </a:ext>
            </a:extLst>
          </p:cNvPr>
          <p:cNvSpPr txBox="1"/>
          <p:nvPr/>
        </p:nvSpPr>
        <p:spPr>
          <a:xfrm>
            <a:off x="498768" y="1800239"/>
            <a:ext cx="7981645" cy="1200329"/>
          </a:xfrm>
          <a:prstGeom prst="rect">
            <a:avLst/>
          </a:prstGeom>
          <a:noFill/>
        </p:spPr>
        <p:txBody>
          <a:bodyPr wrap="square" rtlCol="0">
            <a:spAutoFit/>
          </a:bodyPr>
          <a:lstStyle/>
          <a:p>
            <a:r>
              <a:rPr lang="en-GB" sz="3600" dirty="0">
                <a:latin typeface="Arial" panose="020B0604020202020204" pitchFamily="34" charset="0"/>
                <a:cs typeface="Arial" panose="020B0604020202020204" pitchFamily="34" charset="0"/>
              </a:rPr>
              <a:t>Match your results to your turtle mat number.</a:t>
            </a:r>
            <a:endParaRPr lang="en-GB" sz="3200" dirty="0">
              <a:latin typeface="Arial" panose="020B0604020202020204" pitchFamily="34" charset="0"/>
              <a:cs typeface="Arial" panose="020B0604020202020204" pitchFamily="34" charset="0"/>
            </a:endParaRPr>
          </a:p>
        </p:txBody>
      </p:sp>
      <p:cxnSp>
        <p:nvCxnSpPr>
          <p:cNvPr id="8" name="Straight Arrow Connector 7">
            <a:extLst>
              <a:ext uri="{FF2B5EF4-FFF2-40B4-BE49-F238E27FC236}">
                <a16:creationId xmlns:a16="http://schemas.microsoft.com/office/drawing/2014/main" id="{7BC9EF6A-85F2-7FF3-D4B4-CF3DCBC3DD31}"/>
              </a:ext>
            </a:extLst>
          </p:cNvPr>
          <p:cNvCxnSpPr>
            <a:cxnSpLocks/>
          </p:cNvCxnSpPr>
          <p:nvPr/>
        </p:nvCxnSpPr>
        <p:spPr>
          <a:xfrm flipV="1">
            <a:off x="8249233" y="2120909"/>
            <a:ext cx="1281409" cy="2720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04748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173E5EE3-4B87-719A-BFC4-84A0C15F1B4E}"/>
              </a:ext>
            </a:extLst>
          </p:cNvPr>
          <p:cNvGrpSpPr/>
          <p:nvPr/>
        </p:nvGrpSpPr>
        <p:grpSpPr>
          <a:xfrm>
            <a:off x="2159279" y="2044113"/>
            <a:ext cx="14563872" cy="7369423"/>
            <a:chOff x="1683094" y="2321621"/>
            <a:chExt cx="11664546" cy="5902344"/>
          </a:xfrm>
        </p:grpSpPr>
        <p:pic>
          <p:nvPicPr>
            <p:cNvPr id="7" name="Picture 6" descr="A black and white drawing of a crab&#10;&#10;AI-generated content may be incorrect.">
              <a:extLst>
                <a:ext uri="{FF2B5EF4-FFF2-40B4-BE49-F238E27FC236}">
                  <a16:creationId xmlns:a16="http://schemas.microsoft.com/office/drawing/2014/main" id="{4FFF109D-6E97-5058-5A16-DBC1101CCC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8571" y="6380895"/>
              <a:ext cx="942377" cy="625411"/>
            </a:xfrm>
            <a:prstGeom prst="rect">
              <a:avLst/>
            </a:prstGeom>
          </p:spPr>
        </p:pic>
        <p:pic>
          <p:nvPicPr>
            <p:cNvPr id="8" name="Picture 7" descr="A black and white drawing of a sea urchin&#10;&#10;AI-generated content may be incorrect.">
              <a:extLst>
                <a:ext uri="{FF2B5EF4-FFF2-40B4-BE49-F238E27FC236}">
                  <a16:creationId xmlns:a16="http://schemas.microsoft.com/office/drawing/2014/main" id="{4776624B-AF38-9A3C-B9AF-63A4BC856BF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76173" y="7277884"/>
              <a:ext cx="753823" cy="760850"/>
            </a:xfrm>
            <a:prstGeom prst="rect">
              <a:avLst/>
            </a:prstGeom>
          </p:spPr>
        </p:pic>
        <p:pic>
          <p:nvPicPr>
            <p:cNvPr id="9" name="Picture 8" descr="A black and white silhouette of a plant&#10;&#10;AI-generated content may be incorrect.">
              <a:extLst>
                <a:ext uri="{FF2B5EF4-FFF2-40B4-BE49-F238E27FC236}">
                  <a16:creationId xmlns:a16="http://schemas.microsoft.com/office/drawing/2014/main" id="{A7CD9CDD-FD0F-6CC6-02B2-313D25D1BE3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57292" y="7262464"/>
              <a:ext cx="832693" cy="702156"/>
            </a:xfrm>
            <a:prstGeom prst="rect">
              <a:avLst/>
            </a:prstGeom>
          </p:spPr>
        </p:pic>
        <p:pic>
          <p:nvPicPr>
            <p:cNvPr id="10" name="Picture 9" descr="A black and white drawing of a crab&#10;&#10;AI-generated content may be incorrect.">
              <a:extLst>
                <a:ext uri="{FF2B5EF4-FFF2-40B4-BE49-F238E27FC236}">
                  <a16:creationId xmlns:a16="http://schemas.microsoft.com/office/drawing/2014/main" id="{62B04DFE-22B8-D8F1-5E96-64CCD87EB6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40646" y="6309921"/>
              <a:ext cx="942377" cy="625411"/>
            </a:xfrm>
            <a:prstGeom prst="rect">
              <a:avLst/>
            </a:prstGeom>
          </p:spPr>
        </p:pic>
        <p:pic>
          <p:nvPicPr>
            <p:cNvPr id="11" name="Picture 10" descr="A black and white drawing of a sea urchin&#10;&#10;AI-generated content may be incorrect.">
              <a:extLst>
                <a:ext uri="{FF2B5EF4-FFF2-40B4-BE49-F238E27FC236}">
                  <a16:creationId xmlns:a16="http://schemas.microsoft.com/office/drawing/2014/main" id="{B88C92C9-3FF2-9977-8AED-FA473214A97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78248" y="7206910"/>
              <a:ext cx="753823" cy="760850"/>
            </a:xfrm>
            <a:prstGeom prst="rect">
              <a:avLst/>
            </a:prstGeom>
          </p:spPr>
        </p:pic>
        <p:pic>
          <p:nvPicPr>
            <p:cNvPr id="12" name="Picture 11" descr="A black and white silhouette of a plant&#10;&#10;AI-generated content may be incorrect.">
              <a:extLst>
                <a:ext uri="{FF2B5EF4-FFF2-40B4-BE49-F238E27FC236}">
                  <a16:creationId xmlns:a16="http://schemas.microsoft.com/office/drawing/2014/main" id="{3E365874-1455-C300-5981-DC658684CA2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44933" y="7247770"/>
              <a:ext cx="832693" cy="702156"/>
            </a:xfrm>
            <a:prstGeom prst="rect">
              <a:avLst/>
            </a:prstGeom>
          </p:spPr>
        </p:pic>
        <p:pic>
          <p:nvPicPr>
            <p:cNvPr id="13" name="Picture 12">
              <a:extLst>
                <a:ext uri="{FF2B5EF4-FFF2-40B4-BE49-F238E27FC236}">
                  <a16:creationId xmlns:a16="http://schemas.microsoft.com/office/drawing/2014/main" id="{7DE7B733-1675-D668-D26D-34C2737AA76F}"/>
                </a:ext>
              </a:extLst>
            </p:cNvPr>
            <p:cNvPicPr>
              <a:picLocks noChangeAspect="1"/>
            </p:cNvPicPr>
            <p:nvPr/>
          </p:nvPicPr>
          <p:blipFill>
            <a:blip r:embed="rId6">
              <a:extLst>
                <a:ext uri="{28A0092B-C50C-407E-A947-70E740481C1C}">
                  <a14:useLocalDpi xmlns:a14="http://schemas.microsoft.com/office/drawing/2010/main" val="0"/>
                </a:ext>
              </a:extLst>
            </a:blip>
            <a:srcRect b="4085"/>
            <a:stretch/>
          </p:blipFill>
          <p:spPr>
            <a:xfrm>
              <a:off x="1683094" y="3085105"/>
              <a:ext cx="3059120" cy="2782617"/>
            </a:xfrm>
            <a:prstGeom prst="rect">
              <a:avLst/>
            </a:prstGeom>
          </p:spPr>
        </p:pic>
        <p:sp>
          <p:nvSpPr>
            <p:cNvPr id="14" name="TextBox 13">
              <a:extLst>
                <a:ext uri="{FF2B5EF4-FFF2-40B4-BE49-F238E27FC236}">
                  <a16:creationId xmlns:a16="http://schemas.microsoft.com/office/drawing/2014/main" id="{A249F174-6B78-975D-DC60-5708C66F041C}"/>
                </a:ext>
              </a:extLst>
            </p:cNvPr>
            <p:cNvSpPr txBox="1"/>
            <p:nvPr/>
          </p:nvSpPr>
          <p:spPr>
            <a:xfrm>
              <a:off x="1806440" y="5872733"/>
              <a:ext cx="785767" cy="317459"/>
            </a:xfrm>
            <a:prstGeom prst="rect">
              <a:avLst/>
            </a:prstGeom>
            <a:noFill/>
          </p:spPr>
          <p:txBody>
            <a:bodyPr wrap="square" rtlCol="0">
              <a:spAutoFit/>
            </a:bodyPr>
            <a:lstStyle/>
            <a:p>
              <a:r>
                <a:rPr lang="en-GB" sz="2000" dirty="0">
                  <a:solidFill>
                    <a:schemeClr val="accent1"/>
                  </a:solidFill>
                  <a:latin typeface="Arial" panose="020B0604020202020204" pitchFamily="34" charset="0"/>
                  <a:cs typeface="Arial" panose="020B0604020202020204" pitchFamily="34" charset="0"/>
                </a:rPr>
                <a:t>Diet:</a:t>
              </a:r>
              <a:endParaRPr lang="en-AU" sz="2000" dirty="0">
                <a:solidFill>
                  <a:schemeClr val="accent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14FF64A9-C117-4E43-6FA9-3BEE1F358FCF}"/>
                </a:ext>
              </a:extLst>
            </p:cNvPr>
            <p:cNvSpPr/>
            <p:nvPr/>
          </p:nvSpPr>
          <p:spPr>
            <a:xfrm>
              <a:off x="1807810" y="2321622"/>
              <a:ext cx="3753907" cy="590204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463" dirty="0">
                <a:solidFill>
                  <a:schemeClr val="tx1"/>
                </a:solidFill>
              </a:endParaRPr>
            </a:p>
          </p:txBody>
        </p:sp>
        <p:sp>
          <p:nvSpPr>
            <p:cNvPr id="16" name="TextBox 15">
              <a:extLst>
                <a:ext uri="{FF2B5EF4-FFF2-40B4-BE49-F238E27FC236}">
                  <a16:creationId xmlns:a16="http://schemas.microsoft.com/office/drawing/2014/main" id="{F23194CD-F839-DA4F-67D2-80DE1684FCA8}"/>
                </a:ext>
              </a:extLst>
            </p:cNvPr>
            <p:cNvSpPr txBox="1"/>
            <p:nvPr/>
          </p:nvSpPr>
          <p:spPr>
            <a:xfrm>
              <a:off x="1811146" y="2370385"/>
              <a:ext cx="3682722" cy="665565"/>
            </a:xfrm>
            <a:prstGeom prst="rect">
              <a:avLst/>
            </a:prstGeom>
            <a:noFill/>
          </p:spPr>
          <p:txBody>
            <a:bodyPr wrap="square" rtlCol="0">
              <a:spAutoFit/>
            </a:bodyPr>
            <a:lstStyle/>
            <a:p>
              <a:r>
                <a:rPr lang="en-GB" sz="2000" dirty="0">
                  <a:latin typeface="Arial" panose="020B0604020202020204" pitchFamily="34" charset="0"/>
                  <a:cs typeface="Arial" panose="020B0604020202020204" pitchFamily="34" charset="0"/>
                </a:rPr>
                <a:t>Turtle 1. </a:t>
              </a:r>
            </a:p>
            <a:p>
              <a:r>
                <a:rPr lang="en-GB" sz="1400" i="1" dirty="0">
                  <a:solidFill>
                    <a:schemeClr val="accent1"/>
                  </a:solidFill>
                  <a:latin typeface="Arial" panose="020B0604020202020204" pitchFamily="34" charset="0"/>
                  <a:cs typeface="Arial" panose="020B0604020202020204" pitchFamily="34" charset="0"/>
                </a:rPr>
                <a:t>Name</a:t>
              </a:r>
              <a:r>
                <a:rPr lang="en-GB" sz="1138" i="1" dirty="0">
                  <a:solidFill>
                    <a:schemeClr val="accent1"/>
                  </a:solidFill>
                  <a:latin typeface="Arial" panose="020B0604020202020204" pitchFamily="34" charset="0"/>
                  <a:cs typeface="Arial" panose="020B0604020202020204" pitchFamily="34" charset="0"/>
                </a:rPr>
                <a:t> 	</a:t>
              </a:r>
              <a:r>
                <a:rPr lang="en-GB" sz="2800" dirty="0">
                  <a:solidFill>
                    <a:srgbClr val="FF0000"/>
                  </a:solidFill>
                  <a:latin typeface="Arial" panose="020B0604020202020204" pitchFamily="34" charset="0"/>
                  <a:cs typeface="Arial" panose="020B0604020202020204" pitchFamily="34" charset="0"/>
                </a:rPr>
                <a:t>Green</a:t>
              </a:r>
              <a:endParaRPr lang="en-AU" sz="2800" dirty="0">
                <a:solidFill>
                  <a:srgbClr val="FF0000"/>
                </a:solidFill>
                <a:latin typeface="Arial" panose="020B0604020202020204" pitchFamily="34" charset="0"/>
                <a:cs typeface="Arial" panose="020B0604020202020204" pitchFamily="34" charset="0"/>
              </a:endParaRPr>
            </a:p>
          </p:txBody>
        </p:sp>
        <p:grpSp>
          <p:nvGrpSpPr>
            <p:cNvPr id="17" name="Group 16">
              <a:extLst>
                <a:ext uri="{FF2B5EF4-FFF2-40B4-BE49-F238E27FC236}">
                  <a16:creationId xmlns:a16="http://schemas.microsoft.com/office/drawing/2014/main" id="{F1331A37-35DF-594A-BE90-F7EBDE82CC83}"/>
                </a:ext>
              </a:extLst>
            </p:cNvPr>
            <p:cNvGrpSpPr/>
            <p:nvPr/>
          </p:nvGrpSpPr>
          <p:grpSpPr>
            <a:xfrm>
              <a:off x="3187562" y="3679968"/>
              <a:ext cx="2448701" cy="2093161"/>
              <a:chOff x="1534936" y="2212025"/>
              <a:chExt cx="2481414" cy="2121120"/>
            </a:xfrm>
          </p:grpSpPr>
          <p:cxnSp>
            <p:nvCxnSpPr>
              <p:cNvPr id="101" name="Straight Connector 100">
                <a:extLst>
                  <a:ext uri="{FF2B5EF4-FFF2-40B4-BE49-F238E27FC236}">
                    <a16:creationId xmlns:a16="http://schemas.microsoft.com/office/drawing/2014/main" id="{FA388583-C613-008C-2E9E-96EE0836A8A1}"/>
                  </a:ext>
                </a:extLst>
              </p:cNvPr>
              <p:cNvCxnSpPr>
                <a:cxnSpLocks/>
              </p:cNvCxnSpPr>
              <p:nvPr/>
            </p:nvCxnSpPr>
            <p:spPr>
              <a:xfrm flipH="1">
                <a:off x="1534936" y="2212025"/>
                <a:ext cx="1471911" cy="0"/>
              </a:xfrm>
              <a:prstGeom prst="line">
                <a:avLst/>
              </a:prstGeom>
              <a:ln w="19050">
                <a:solidFill>
                  <a:srgbClr val="00A4B8"/>
                </a:solidFill>
                <a:prstDash val="dash"/>
              </a:ln>
            </p:spPr>
            <p:style>
              <a:lnRef idx="2">
                <a:schemeClr val="accent1"/>
              </a:lnRef>
              <a:fillRef idx="0">
                <a:schemeClr val="accent1"/>
              </a:fillRef>
              <a:effectRef idx="1">
                <a:schemeClr val="accent1"/>
              </a:effectRef>
              <a:fontRef idx="minor">
                <a:schemeClr val="tx1"/>
              </a:fontRef>
            </p:style>
          </p:cxnSp>
          <p:cxnSp>
            <p:nvCxnSpPr>
              <p:cNvPr id="102" name="Straight Arrow Connector 101">
                <a:extLst>
                  <a:ext uri="{FF2B5EF4-FFF2-40B4-BE49-F238E27FC236}">
                    <a16:creationId xmlns:a16="http://schemas.microsoft.com/office/drawing/2014/main" id="{0F5CC180-89D9-A503-D668-477EE991A315}"/>
                  </a:ext>
                </a:extLst>
              </p:cNvPr>
              <p:cNvCxnSpPr/>
              <p:nvPr/>
            </p:nvCxnSpPr>
            <p:spPr>
              <a:xfrm>
                <a:off x="2982172" y="2240886"/>
                <a:ext cx="0" cy="2092259"/>
              </a:xfrm>
              <a:prstGeom prst="straightConnector1">
                <a:avLst/>
              </a:prstGeom>
              <a:ln w="19050">
                <a:solidFill>
                  <a:srgbClr val="00A4B8"/>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103" name="Straight Connector 102">
                <a:extLst>
                  <a:ext uri="{FF2B5EF4-FFF2-40B4-BE49-F238E27FC236}">
                    <a16:creationId xmlns:a16="http://schemas.microsoft.com/office/drawing/2014/main" id="{C154247B-B6B0-0BC9-A9C7-5B252E861001}"/>
                  </a:ext>
                </a:extLst>
              </p:cNvPr>
              <p:cNvCxnSpPr>
                <a:cxnSpLocks/>
              </p:cNvCxnSpPr>
              <p:nvPr/>
            </p:nvCxnSpPr>
            <p:spPr>
              <a:xfrm flipH="1">
                <a:off x="1561797" y="4329897"/>
                <a:ext cx="1358135" cy="902"/>
              </a:xfrm>
              <a:prstGeom prst="line">
                <a:avLst/>
              </a:prstGeom>
              <a:ln w="19050">
                <a:solidFill>
                  <a:srgbClr val="00A4B8"/>
                </a:solidFill>
                <a:prstDash val="dash"/>
              </a:ln>
            </p:spPr>
            <p:style>
              <a:lnRef idx="2">
                <a:schemeClr val="accent1"/>
              </a:lnRef>
              <a:fillRef idx="0">
                <a:schemeClr val="accent1"/>
              </a:fillRef>
              <a:effectRef idx="1">
                <a:schemeClr val="accent1"/>
              </a:effectRef>
              <a:fontRef idx="minor">
                <a:schemeClr val="tx1"/>
              </a:fontRef>
            </p:style>
          </p:cxnSp>
          <p:sp>
            <p:nvSpPr>
              <p:cNvPr id="104" name="TextBox 103">
                <a:extLst>
                  <a:ext uri="{FF2B5EF4-FFF2-40B4-BE49-F238E27FC236}">
                    <a16:creationId xmlns:a16="http://schemas.microsoft.com/office/drawing/2014/main" id="{9B98C5D4-7E68-E39D-E6BD-7C59943F488D}"/>
                  </a:ext>
                </a:extLst>
              </p:cNvPr>
              <p:cNvSpPr txBox="1"/>
              <p:nvPr/>
            </p:nvSpPr>
            <p:spPr>
              <a:xfrm>
                <a:off x="2934879" y="2951322"/>
                <a:ext cx="1081471" cy="974213"/>
              </a:xfrm>
              <a:prstGeom prst="rect">
                <a:avLst/>
              </a:prstGeom>
              <a:noFill/>
            </p:spPr>
            <p:txBody>
              <a:bodyPr wrap="square" rtlCol="0">
                <a:spAutoFit/>
              </a:bodyPr>
              <a:lstStyle/>
              <a:p>
                <a:pPr algn="ctr"/>
                <a:r>
                  <a:rPr lang="en-GB" sz="1600" dirty="0">
                    <a:solidFill>
                      <a:schemeClr val="accent1"/>
                    </a:solidFill>
                    <a:latin typeface="Arial" panose="020B0604020202020204" pitchFamily="34" charset="0"/>
                    <a:cs typeface="Arial" panose="020B0604020202020204" pitchFamily="34" charset="0"/>
                  </a:rPr>
                  <a:t>Carapace Length</a:t>
                </a:r>
              </a:p>
              <a:p>
                <a:pPr algn="ctr"/>
                <a:endParaRPr lang="en-GB" sz="1200" dirty="0">
                  <a:solidFill>
                    <a:schemeClr val="accent6"/>
                  </a:solidFill>
                  <a:latin typeface="Arial" panose="020B0604020202020204" pitchFamily="34" charset="0"/>
                  <a:cs typeface="Arial" panose="020B0604020202020204" pitchFamily="34" charset="0"/>
                </a:endParaRPr>
              </a:p>
              <a:p>
                <a:pPr algn="ctr"/>
                <a:r>
                  <a:rPr lang="en-GB" sz="2800" dirty="0">
                    <a:solidFill>
                      <a:srgbClr val="FF0000"/>
                    </a:solidFill>
                  </a:rPr>
                  <a:t>107</a:t>
                </a:r>
                <a:r>
                  <a:rPr lang="en-GB" sz="1600" dirty="0">
                    <a:solidFill>
                      <a:srgbClr val="FF0000"/>
                    </a:solidFill>
                  </a:rPr>
                  <a:t> </a:t>
                </a:r>
                <a:r>
                  <a:rPr lang="en-GB" sz="1000" dirty="0">
                    <a:solidFill>
                      <a:schemeClr val="accent1"/>
                    </a:solidFill>
                    <a:latin typeface="Arial" panose="020B0604020202020204" pitchFamily="34" charset="0"/>
                    <a:cs typeface="Arial" panose="020B0604020202020204" pitchFamily="34" charset="0"/>
                  </a:rPr>
                  <a:t>cm</a:t>
                </a:r>
                <a:endParaRPr lang="en-AU" sz="1000" dirty="0">
                  <a:solidFill>
                    <a:schemeClr val="accent1"/>
                  </a:solidFill>
                  <a:latin typeface="Arial" panose="020B0604020202020204" pitchFamily="34" charset="0"/>
                  <a:cs typeface="Arial" panose="020B0604020202020204" pitchFamily="34" charset="0"/>
                </a:endParaRPr>
              </a:p>
            </p:txBody>
          </p:sp>
        </p:grpSp>
        <p:grpSp>
          <p:nvGrpSpPr>
            <p:cNvPr id="18" name="Group 17">
              <a:extLst>
                <a:ext uri="{FF2B5EF4-FFF2-40B4-BE49-F238E27FC236}">
                  <a16:creationId xmlns:a16="http://schemas.microsoft.com/office/drawing/2014/main" id="{189EE254-3604-0B34-8658-B70807D281BE}"/>
                </a:ext>
              </a:extLst>
            </p:cNvPr>
            <p:cNvGrpSpPr/>
            <p:nvPr/>
          </p:nvGrpSpPr>
          <p:grpSpPr>
            <a:xfrm>
              <a:off x="5732922" y="3108304"/>
              <a:ext cx="3695562" cy="2795356"/>
              <a:chOff x="6682072" y="2390615"/>
              <a:chExt cx="2985284" cy="2258095"/>
            </a:xfrm>
          </p:grpSpPr>
          <p:pic>
            <p:nvPicPr>
              <p:cNvPr id="95" name="Picture 94">
                <a:extLst>
                  <a:ext uri="{FF2B5EF4-FFF2-40B4-BE49-F238E27FC236}">
                    <a16:creationId xmlns:a16="http://schemas.microsoft.com/office/drawing/2014/main" id="{732802DB-C8DC-E144-5D21-9CB6D4288F9B}"/>
                  </a:ext>
                </a:extLst>
              </p:cNvPr>
              <p:cNvPicPr>
                <a:picLocks noChangeAspect="1"/>
              </p:cNvPicPr>
              <p:nvPr/>
            </p:nvPicPr>
            <p:blipFill>
              <a:blip r:embed="rId7">
                <a:extLst>
                  <a:ext uri="{28A0092B-C50C-407E-A947-70E740481C1C}">
                    <a14:useLocalDpi xmlns:a14="http://schemas.microsoft.com/office/drawing/2010/main" val="0"/>
                  </a:ext>
                </a:extLst>
              </a:blip>
              <a:srcRect t="-1" b="1752"/>
              <a:stretch/>
            </p:blipFill>
            <p:spPr>
              <a:xfrm>
                <a:off x="6682072" y="2390615"/>
                <a:ext cx="2234720" cy="2258095"/>
              </a:xfrm>
              <a:prstGeom prst="rect">
                <a:avLst/>
              </a:prstGeom>
            </p:spPr>
          </p:pic>
          <p:grpSp>
            <p:nvGrpSpPr>
              <p:cNvPr id="96" name="Group 95">
                <a:extLst>
                  <a:ext uri="{FF2B5EF4-FFF2-40B4-BE49-F238E27FC236}">
                    <a16:creationId xmlns:a16="http://schemas.microsoft.com/office/drawing/2014/main" id="{FAC26DBF-02A7-3EE9-CD40-386D499C7602}"/>
                  </a:ext>
                </a:extLst>
              </p:cNvPr>
              <p:cNvGrpSpPr/>
              <p:nvPr/>
            </p:nvGrpSpPr>
            <p:grpSpPr>
              <a:xfrm>
                <a:off x="7750782" y="2902417"/>
                <a:ext cx="1916574" cy="1657886"/>
                <a:chOff x="1697106" y="2224590"/>
                <a:chExt cx="2358861" cy="2040474"/>
              </a:xfrm>
            </p:grpSpPr>
            <p:cxnSp>
              <p:nvCxnSpPr>
                <p:cNvPr id="97" name="Straight Connector 96">
                  <a:extLst>
                    <a:ext uri="{FF2B5EF4-FFF2-40B4-BE49-F238E27FC236}">
                      <a16:creationId xmlns:a16="http://schemas.microsoft.com/office/drawing/2014/main" id="{1A5749F5-5A47-DBC9-1D60-4D0B4ED15856}"/>
                    </a:ext>
                  </a:extLst>
                </p:cNvPr>
                <p:cNvCxnSpPr>
                  <a:cxnSpLocks/>
                </p:cNvCxnSpPr>
                <p:nvPr/>
              </p:nvCxnSpPr>
              <p:spPr>
                <a:xfrm flipH="1">
                  <a:off x="1697106" y="2224590"/>
                  <a:ext cx="1278751" cy="0"/>
                </a:xfrm>
                <a:prstGeom prst="line">
                  <a:avLst/>
                </a:prstGeom>
                <a:ln w="19050">
                  <a:solidFill>
                    <a:srgbClr val="00A4B8"/>
                  </a:solidFill>
                  <a:prstDash val="dash"/>
                </a:ln>
              </p:spPr>
              <p:style>
                <a:lnRef idx="2">
                  <a:schemeClr val="accent1"/>
                </a:lnRef>
                <a:fillRef idx="0">
                  <a:schemeClr val="accent1"/>
                </a:fillRef>
                <a:effectRef idx="1">
                  <a:schemeClr val="accent1"/>
                </a:effectRef>
                <a:fontRef idx="minor">
                  <a:schemeClr val="tx1"/>
                </a:fontRef>
              </p:style>
            </p:cxnSp>
            <p:cxnSp>
              <p:nvCxnSpPr>
                <p:cNvPr id="98" name="Straight Arrow Connector 97">
                  <a:extLst>
                    <a:ext uri="{FF2B5EF4-FFF2-40B4-BE49-F238E27FC236}">
                      <a16:creationId xmlns:a16="http://schemas.microsoft.com/office/drawing/2014/main" id="{3CB0824F-44B2-2469-FF75-9761D16EE8D0}"/>
                    </a:ext>
                  </a:extLst>
                </p:cNvPr>
                <p:cNvCxnSpPr>
                  <a:cxnSpLocks/>
                </p:cNvCxnSpPr>
                <p:nvPr/>
              </p:nvCxnSpPr>
              <p:spPr>
                <a:xfrm flipH="1">
                  <a:off x="2975857" y="2224590"/>
                  <a:ext cx="725" cy="2016319"/>
                </a:xfrm>
                <a:prstGeom prst="straightConnector1">
                  <a:avLst/>
                </a:prstGeom>
                <a:ln w="19050">
                  <a:solidFill>
                    <a:srgbClr val="00A4B8"/>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99" name="Straight Connector 98">
                  <a:extLst>
                    <a:ext uri="{FF2B5EF4-FFF2-40B4-BE49-F238E27FC236}">
                      <a16:creationId xmlns:a16="http://schemas.microsoft.com/office/drawing/2014/main" id="{748A44BE-4EF1-0612-938E-8971DDEC1867}"/>
                    </a:ext>
                  </a:extLst>
                </p:cNvPr>
                <p:cNvCxnSpPr>
                  <a:cxnSpLocks/>
                </p:cNvCxnSpPr>
                <p:nvPr/>
              </p:nvCxnSpPr>
              <p:spPr>
                <a:xfrm flipH="1">
                  <a:off x="1731186" y="4265064"/>
                  <a:ext cx="1244671" cy="0"/>
                </a:xfrm>
                <a:prstGeom prst="line">
                  <a:avLst/>
                </a:prstGeom>
                <a:ln w="19050">
                  <a:solidFill>
                    <a:srgbClr val="00A4B8"/>
                  </a:solidFill>
                  <a:prstDash val="dash"/>
                </a:ln>
              </p:spPr>
              <p:style>
                <a:lnRef idx="2">
                  <a:schemeClr val="accent1"/>
                </a:lnRef>
                <a:fillRef idx="0">
                  <a:schemeClr val="accent1"/>
                </a:fillRef>
                <a:effectRef idx="1">
                  <a:schemeClr val="accent1"/>
                </a:effectRef>
                <a:fontRef idx="minor">
                  <a:schemeClr val="tx1"/>
                </a:fontRef>
              </p:style>
            </p:cxnSp>
            <p:sp>
              <p:nvSpPr>
                <p:cNvPr id="100" name="TextBox 99">
                  <a:extLst>
                    <a:ext uri="{FF2B5EF4-FFF2-40B4-BE49-F238E27FC236}">
                      <a16:creationId xmlns:a16="http://schemas.microsoft.com/office/drawing/2014/main" id="{2A64CC0C-FF9A-B901-4C5C-40FEB03BBCCA}"/>
                    </a:ext>
                  </a:extLst>
                </p:cNvPr>
                <p:cNvSpPr txBox="1"/>
                <p:nvPr/>
              </p:nvSpPr>
              <p:spPr>
                <a:xfrm>
                  <a:off x="2974496" y="2887951"/>
                  <a:ext cx="1081471" cy="899189"/>
                </a:xfrm>
                <a:prstGeom prst="rect">
                  <a:avLst/>
                </a:prstGeom>
                <a:noFill/>
              </p:spPr>
              <p:txBody>
                <a:bodyPr wrap="square" rtlCol="0">
                  <a:spAutoFit/>
                </a:bodyPr>
                <a:lstStyle/>
                <a:p>
                  <a:pPr algn="ctr"/>
                  <a:r>
                    <a:rPr lang="en-GB" sz="1600" dirty="0">
                      <a:solidFill>
                        <a:schemeClr val="accent1"/>
                      </a:solidFill>
                      <a:latin typeface="Arial" panose="020B0604020202020204" pitchFamily="34" charset="0"/>
                      <a:cs typeface="Arial" panose="020B0604020202020204" pitchFamily="34" charset="0"/>
                    </a:rPr>
                    <a:t>Carapace Length</a:t>
                  </a:r>
                </a:p>
                <a:p>
                  <a:pPr algn="ctr"/>
                  <a:endParaRPr lang="en-GB" sz="1138" dirty="0">
                    <a:solidFill>
                      <a:schemeClr val="accent6"/>
                    </a:solidFill>
                    <a:latin typeface="Arial" panose="020B0604020202020204" pitchFamily="34" charset="0"/>
                    <a:cs typeface="Arial" panose="020B0604020202020204" pitchFamily="34" charset="0"/>
                  </a:endParaRPr>
                </a:p>
                <a:p>
                  <a:pPr algn="ctr"/>
                  <a:r>
                    <a:rPr lang="en-GB" sz="2400" dirty="0">
                      <a:solidFill>
                        <a:srgbClr val="FF0000"/>
                      </a:solidFill>
                    </a:rPr>
                    <a:t>82</a:t>
                  </a:r>
                  <a:r>
                    <a:rPr lang="en-GB" sz="1138" dirty="0"/>
                    <a:t> </a:t>
                  </a:r>
                  <a:r>
                    <a:rPr lang="en-GB" sz="1000" dirty="0">
                      <a:solidFill>
                        <a:schemeClr val="accent1"/>
                      </a:solidFill>
                      <a:latin typeface="Arial" panose="020B0604020202020204" pitchFamily="34" charset="0"/>
                      <a:cs typeface="Arial" panose="020B0604020202020204" pitchFamily="34" charset="0"/>
                    </a:rPr>
                    <a:t>cm</a:t>
                  </a:r>
                  <a:endParaRPr lang="en-AU" sz="1000" dirty="0">
                    <a:solidFill>
                      <a:schemeClr val="accent1"/>
                    </a:solidFill>
                    <a:latin typeface="Arial" panose="020B0604020202020204" pitchFamily="34" charset="0"/>
                    <a:cs typeface="Arial" panose="020B0604020202020204" pitchFamily="34" charset="0"/>
                  </a:endParaRPr>
                </a:p>
              </p:txBody>
            </p:sp>
          </p:grpSp>
        </p:grpSp>
        <p:sp>
          <p:nvSpPr>
            <p:cNvPr id="19" name="TextBox 18">
              <a:extLst>
                <a:ext uri="{FF2B5EF4-FFF2-40B4-BE49-F238E27FC236}">
                  <a16:creationId xmlns:a16="http://schemas.microsoft.com/office/drawing/2014/main" id="{D8C9A88A-87E6-61A7-90AD-DEAE8B258278}"/>
                </a:ext>
              </a:extLst>
            </p:cNvPr>
            <p:cNvSpPr txBox="1"/>
            <p:nvPr/>
          </p:nvSpPr>
          <p:spPr>
            <a:xfrm>
              <a:off x="5673208" y="5860053"/>
              <a:ext cx="785767" cy="317459"/>
            </a:xfrm>
            <a:prstGeom prst="rect">
              <a:avLst/>
            </a:prstGeom>
            <a:noFill/>
          </p:spPr>
          <p:txBody>
            <a:bodyPr wrap="square" rtlCol="0">
              <a:spAutoFit/>
            </a:bodyPr>
            <a:lstStyle/>
            <a:p>
              <a:r>
                <a:rPr lang="en-GB" sz="2000" dirty="0">
                  <a:solidFill>
                    <a:schemeClr val="accent1"/>
                  </a:solidFill>
                  <a:latin typeface="Arial" panose="020B0604020202020204" pitchFamily="34" charset="0"/>
                  <a:cs typeface="Arial" panose="020B0604020202020204" pitchFamily="34" charset="0"/>
                </a:rPr>
                <a:t>Diet:</a:t>
              </a:r>
              <a:endParaRPr lang="en-AU" sz="2000" dirty="0">
                <a:solidFill>
                  <a:schemeClr val="accent1"/>
                </a:solidFill>
                <a:latin typeface="Arial" panose="020B0604020202020204" pitchFamily="34" charset="0"/>
                <a:cs typeface="Arial" panose="020B0604020202020204" pitchFamily="34" charset="0"/>
              </a:endParaRPr>
            </a:p>
          </p:txBody>
        </p:sp>
        <p:sp>
          <p:nvSpPr>
            <p:cNvPr id="20" name="Rectangle 19">
              <a:extLst>
                <a:ext uri="{FF2B5EF4-FFF2-40B4-BE49-F238E27FC236}">
                  <a16:creationId xmlns:a16="http://schemas.microsoft.com/office/drawing/2014/main" id="{74780CF4-4605-6B8D-B05F-60FB13CB4B57}"/>
                </a:ext>
              </a:extLst>
            </p:cNvPr>
            <p:cNvSpPr/>
            <p:nvPr/>
          </p:nvSpPr>
          <p:spPr>
            <a:xfrm>
              <a:off x="5674579" y="2321621"/>
              <a:ext cx="3753907" cy="590204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463" dirty="0">
                <a:solidFill>
                  <a:schemeClr val="tx1"/>
                </a:solidFill>
              </a:endParaRPr>
            </a:p>
          </p:txBody>
        </p:sp>
        <p:sp>
          <p:nvSpPr>
            <p:cNvPr id="21" name="TextBox 20">
              <a:extLst>
                <a:ext uri="{FF2B5EF4-FFF2-40B4-BE49-F238E27FC236}">
                  <a16:creationId xmlns:a16="http://schemas.microsoft.com/office/drawing/2014/main" id="{8C123328-E929-10A4-3C04-50CFDB513464}"/>
                </a:ext>
              </a:extLst>
            </p:cNvPr>
            <p:cNvSpPr txBox="1"/>
            <p:nvPr/>
          </p:nvSpPr>
          <p:spPr>
            <a:xfrm>
              <a:off x="5636264" y="2354720"/>
              <a:ext cx="3682722" cy="665565"/>
            </a:xfrm>
            <a:prstGeom prst="rect">
              <a:avLst/>
            </a:prstGeom>
            <a:noFill/>
          </p:spPr>
          <p:txBody>
            <a:bodyPr wrap="square" lIns="91440" tIns="45720" rIns="91440" bIns="45720" rtlCol="0" anchor="t">
              <a:spAutoFit/>
            </a:bodyPr>
            <a:lstStyle/>
            <a:p>
              <a:r>
                <a:rPr lang="en-GB" sz="2000" dirty="0">
                  <a:latin typeface="Arial"/>
                  <a:cs typeface="Arial"/>
                </a:rPr>
                <a:t>Turtle 2. </a:t>
              </a:r>
            </a:p>
            <a:p>
              <a:r>
                <a:rPr lang="en-GB" sz="1400" i="1" dirty="0">
                  <a:solidFill>
                    <a:schemeClr val="accent1"/>
                  </a:solidFill>
                  <a:latin typeface="Arial" panose="020B0604020202020204" pitchFamily="34" charset="0"/>
                  <a:cs typeface="Arial" panose="020B0604020202020204" pitchFamily="34" charset="0"/>
                </a:rPr>
                <a:t>Name</a:t>
              </a:r>
              <a:r>
                <a:rPr lang="en-GB" sz="1138" i="1" dirty="0">
                  <a:latin typeface="Arial" panose="020B0604020202020204" pitchFamily="34" charset="0"/>
                  <a:cs typeface="Arial" panose="020B0604020202020204" pitchFamily="34" charset="0"/>
                </a:rPr>
                <a:t> 	</a:t>
              </a:r>
              <a:r>
                <a:rPr lang="en-GB" sz="2800" dirty="0">
                  <a:solidFill>
                    <a:srgbClr val="FF0000"/>
                  </a:solidFill>
                  <a:latin typeface="Arial" panose="020B0604020202020204" pitchFamily="34" charset="0"/>
                  <a:cs typeface="Arial" panose="020B0604020202020204" pitchFamily="34" charset="0"/>
                </a:rPr>
                <a:t>Hawksbill</a:t>
              </a:r>
              <a:endParaRPr lang="en-AU" sz="2800" dirty="0">
                <a:solidFill>
                  <a:srgbClr val="FF0000"/>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5ACAD020-CEFE-0B3C-8FB7-E10CA95E684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70362" y="6157728"/>
              <a:ext cx="593911" cy="789369"/>
            </a:xfrm>
            <a:prstGeom prst="rect">
              <a:avLst/>
            </a:prstGeom>
          </p:spPr>
        </p:pic>
        <p:pic>
          <p:nvPicPr>
            <p:cNvPr id="23" name="Picture 22">
              <a:extLst>
                <a:ext uri="{FF2B5EF4-FFF2-40B4-BE49-F238E27FC236}">
                  <a16:creationId xmlns:a16="http://schemas.microsoft.com/office/drawing/2014/main" id="{9EA73F52-B00A-FCD9-39D0-887C10F584B7}"/>
                </a:ext>
              </a:extLst>
            </p:cNvPr>
            <p:cNvPicPr>
              <a:picLocks noChangeAspect="1"/>
            </p:cNvPicPr>
            <p:nvPr/>
          </p:nvPicPr>
          <p:blipFill>
            <a:blip r:embed="rId9">
              <a:extLst>
                <a:ext uri="{28A0092B-C50C-407E-A947-70E740481C1C}">
                  <a14:useLocalDpi xmlns:a14="http://schemas.microsoft.com/office/drawing/2010/main" val="0"/>
                </a:ext>
              </a:extLst>
            </a:blip>
            <a:srcRect l="1325" t="2493" r="1" b="1"/>
            <a:stretch/>
          </p:blipFill>
          <p:spPr>
            <a:xfrm>
              <a:off x="7595748" y="7404885"/>
              <a:ext cx="862178" cy="336233"/>
            </a:xfrm>
            <a:prstGeom prst="rect">
              <a:avLst/>
            </a:prstGeom>
          </p:spPr>
        </p:pic>
        <p:sp>
          <p:nvSpPr>
            <p:cNvPr id="24" name="TextBox 23">
              <a:extLst>
                <a:ext uri="{FF2B5EF4-FFF2-40B4-BE49-F238E27FC236}">
                  <a16:creationId xmlns:a16="http://schemas.microsoft.com/office/drawing/2014/main" id="{93FA3E07-38CF-935E-4C3C-026460D4504E}"/>
                </a:ext>
              </a:extLst>
            </p:cNvPr>
            <p:cNvSpPr txBox="1"/>
            <p:nvPr/>
          </p:nvSpPr>
          <p:spPr>
            <a:xfrm>
              <a:off x="7317845" y="7750411"/>
              <a:ext cx="1374614" cy="271156"/>
            </a:xfrm>
            <a:prstGeom prst="rect">
              <a:avLst/>
            </a:prstGeom>
            <a:noFill/>
          </p:spPr>
          <p:txBody>
            <a:bodyPr wrap="square" rtlCol="0">
              <a:spAutoFit/>
            </a:bodyPr>
            <a:lstStyle/>
            <a:p>
              <a:pPr algn="ctr"/>
              <a:r>
                <a:rPr lang="en-GB" sz="800" dirty="0">
                  <a:latin typeface="Arial" panose="020B0604020202020204" pitchFamily="34" charset="0"/>
                  <a:cs typeface="Arial" panose="020B0604020202020204" pitchFamily="34" charset="0"/>
                </a:rPr>
                <a:t>Sea </a:t>
              </a:r>
            </a:p>
            <a:p>
              <a:pPr algn="ctr"/>
              <a:r>
                <a:rPr lang="en-GB" sz="800" dirty="0">
                  <a:latin typeface="Arial" panose="020B0604020202020204" pitchFamily="34" charset="0"/>
                  <a:cs typeface="Arial" panose="020B0604020202020204" pitchFamily="34" charset="0"/>
                </a:rPr>
                <a:t>cucumbers</a:t>
              </a:r>
              <a:endParaRPr lang="en-AU" sz="800" dirty="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6F59313B-F1B0-92AC-CEEF-B963BECE9969}"/>
                </a:ext>
              </a:extLst>
            </p:cNvPr>
            <p:cNvSpPr txBox="1"/>
            <p:nvPr/>
          </p:nvSpPr>
          <p:spPr>
            <a:xfrm>
              <a:off x="5657718" y="7870658"/>
              <a:ext cx="1019060" cy="172554"/>
            </a:xfrm>
            <a:prstGeom prst="rect">
              <a:avLst/>
            </a:prstGeom>
            <a:noFill/>
          </p:spPr>
          <p:txBody>
            <a:bodyPr wrap="square" rtlCol="0">
              <a:spAutoFit/>
            </a:bodyPr>
            <a:lstStyle/>
            <a:p>
              <a:pPr algn="ctr"/>
              <a:r>
                <a:rPr lang="en-GB" sz="800" dirty="0">
                  <a:latin typeface="Arial" panose="020B0604020202020204" pitchFamily="34" charset="0"/>
                  <a:cs typeface="Arial" panose="020B0604020202020204" pitchFamily="34" charset="0"/>
                </a:rPr>
                <a:t>Sea urchins</a:t>
              </a:r>
              <a:endParaRPr lang="en-AU" sz="800" dirty="0">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id="{F4EDA8AA-9360-242A-A23F-1DF6664CCE10}"/>
                </a:ext>
              </a:extLst>
            </p:cNvPr>
            <p:cNvSpPr txBox="1"/>
            <p:nvPr/>
          </p:nvSpPr>
          <p:spPr>
            <a:xfrm>
              <a:off x="7499739" y="6856944"/>
              <a:ext cx="1056204" cy="172554"/>
            </a:xfrm>
            <a:prstGeom prst="rect">
              <a:avLst/>
            </a:prstGeom>
            <a:noFill/>
          </p:spPr>
          <p:txBody>
            <a:bodyPr wrap="square" rtlCol="0">
              <a:spAutoFit/>
            </a:bodyPr>
            <a:lstStyle/>
            <a:p>
              <a:pPr algn="ctr"/>
              <a:r>
                <a:rPr lang="en-GB" sz="800" dirty="0">
                  <a:latin typeface="Arial" panose="020B0604020202020204" pitchFamily="34" charset="0"/>
                  <a:cs typeface="Arial" panose="020B0604020202020204" pitchFamily="34" charset="0"/>
                </a:rPr>
                <a:t>Crustaceans</a:t>
              </a:r>
              <a:endParaRPr lang="en-AU" sz="800" dirty="0">
                <a:latin typeface="Arial" panose="020B0604020202020204" pitchFamily="34" charset="0"/>
                <a:cs typeface="Arial" panose="020B0604020202020204" pitchFamily="34" charset="0"/>
              </a:endParaRPr>
            </a:p>
          </p:txBody>
        </p:sp>
        <p:pic>
          <p:nvPicPr>
            <p:cNvPr id="27" name="Picture 26">
              <a:extLst>
                <a:ext uri="{FF2B5EF4-FFF2-40B4-BE49-F238E27FC236}">
                  <a16:creationId xmlns:a16="http://schemas.microsoft.com/office/drawing/2014/main" id="{3762D431-CCBD-F61A-A686-F7AE840977A4}"/>
                </a:ext>
              </a:extLst>
            </p:cNvPr>
            <p:cNvPicPr>
              <a:picLocks noChangeAspect="1"/>
            </p:cNvPicPr>
            <p:nvPr/>
          </p:nvPicPr>
          <p:blipFill>
            <a:blip r:embed="rId10">
              <a:extLst>
                <a:ext uri="{28A0092B-C50C-407E-A947-70E740481C1C}">
                  <a14:useLocalDpi xmlns:a14="http://schemas.microsoft.com/office/drawing/2010/main" val="0"/>
                </a:ext>
              </a:extLst>
            </a:blip>
            <a:srcRect l="16236" t="20519" r="11118" b="3418"/>
            <a:stretch/>
          </p:blipFill>
          <p:spPr>
            <a:xfrm>
              <a:off x="8616239" y="7111966"/>
              <a:ext cx="680380" cy="644542"/>
            </a:xfrm>
            <a:prstGeom prst="rect">
              <a:avLst/>
            </a:prstGeom>
          </p:spPr>
        </p:pic>
        <p:sp>
          <p:nvSpPr>
            <p:cNvPr id="28" name="TextBox 27">
              <a:extLst>
                <a:ext uri="{FF2B5EF4-FFF2-40B4-BE49-F238E27FC236}">
                  <a16:creationId xmlns:a16="http://schemas.microsoft.com/office/drawing/2014/main" id="{A8CAEB5F-9090-408B-3414-623290B0E276}"/>
                </a:ext>
              </a:extLst>
            </p:cNvPr>
            <p:cNvSpPr txBox="1"/>
            <p:nvPr/>
          </p:nvSpPr>
          <p:spPr>
            <a:xfrm>
              <a:off x="8446900" y="7758538"/>
              <a:ext cx="1019060" cy="271156"/>
            </a:xfrm>
            <a:prstGeom prst="rect">
              <a:avLst/>
            </a:prstGeom>
            <a:noFill/>
          </p:spPr>
          <p:txBody>
            <a:bodyPr wrap="square" rtlCol="0">
              <a:spAutoFit/>
            </a:bodyPr>
            <a:lstStyle/>
            <a:p>
              <a:pPr algn="ctr"/>
              <a:r>
                <a:rPr lang="en-GB" sz="800" dirty="0">
                  <a:latin typeface="Arial" panose="020B0604020202020204" pitchFamily="34" charset="0"/>
                  <a:cs typeface="Arial" panose="020B0604020202020204" pitchFamily="34" charset="0"/>
                </a:rPr>
                <a:t>Algae &amp; </a:t>
              </a:r>
            </a:p>
            <a:p>
              <a:pPr algn="ctr"/>
              <a:r>
                <a:rPr lang="en-GB" sz="800" dirty="0">
                  <a:latin typeface="Arial" panose="020B0604020202020204" pitchFamily="34" charset="0"/>
                  <a:cs typeface="Arial" panose="020B0604020202020204" pitchFamily="34" charset="0"/>
                </a:rPr>
                <a:t>Seagrass</a:t>
              </a:r>
              <a:endParaRPr lang="en-AU" sz="800" dirty="0">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id="{CE4C0EB5-6850-310C-60BF-98BB31D7432A}"/>
                </a:ext>
              </a:extLst>
            </p:cNvPr>
            <p:cNvSpPr txBox="1"/>
            <p:nvPr/>
          </p:nvSpPr>
          <p:spPr>
            <a:xfrm>
              <a:off x="6673899" y="6856944"/>
              <a:ext cx="811706" cy="172554"/>
            </a:xfrm>
            <a:prstGeom prst="rect">
              <a:avLst/>
            </a:prstGeom>
            <a:noFill/>
          </p:spPr>
          <p:txBody>
            <a:bodyPr wrap="square" rtlCol="0">
              <a:spAutoFit/>
            </a:bodyPr>
            <a:lstStyle/>
            <a:p>
              <a:pPr algn="ctr"/>
              <a:r>
                <a:rPr lang="en-GB" sz="800" dirty="0">
                  <a:latin typeface="Arial" panose="020B0604020202020204" pitchFamily="34" charset="0"/>
                  <a:cs typeface="Arial" panose="020B0604020202020204" pitchFamily="34" charset="0"/>
                </a:rPr>
                <a:t>Jellyfish</a:t>
              </a:r>
              <a:endParaRPr lang="en-AU" sz="800" dirty="0">
                <a:latin typeface="Arial" panose="020B0604020202020204" pitchFamily="34" charset="0"/>
                <a:cs typeface="Arial" panose="020B0604020202020204" pitchFamily="34" charset="0"/>
              </a:endParaRPr>
            </a:p>
          </p:txBody>
        </p:sp>
        <p:sp>
          <p:nvSpPr>
            <p:cNvPr id="30" name="TextBox 29">
              <a:extLst>
                <a:ext uri="{FF2B5EF4-FFF2-40B4-BE49-F238E27FC236}">
                  <a16:creationId xmlns:a16="http://schemas.microsoft.com/office/drawing/2014/main" id="{4A5E2D5D-870E-F039-60B4-7CB29FE80015}"/>
                </a:ext>
              </a:extLst>
            </p:cNvPr>
            <p:cNvSpPr txBox="1"/>
            <p:nvPr/>
          </p:nvSpPr>
          <p:spPr>
            <a:xfrm>
              <a:off x="6594360" y="7870658"/>
              <a:ext cx="1019060" cy="172554"/>
            </a:xfrm>
            <a:prstGeom prst="rect">
              <a:avLst/>
            </a:prstGeom>
            <a:noFill/>
          </p:spPr>
          <p:txBody>
            <a:bodyPr wrap="square" rtlCol="0">
              <a:spAutoFit/>
            </a:bodyPr>
            <a:lstStyle/>
            <a:p>
              <a:pPr algn="ctr"/>
              <a:r>
                <a:rPr lang="en-GB" sz="800" dirty="0">
                  <a:latin typeface="Arial" panose="020B0604020202020204" pitchFamily="34" charset="0"/>
                  <a:cs typeface="Arial" panose="020B0604020202020204" pitchFamily="34" charset="0"/>
                </a:rPr>
                <a:t>Soft corals</a:t>
              </a:r>
              <a:endParaRPr lang="en-AU" sz="800" dirty="0">
                <a:latin typeface="Arial" panose="020B0604020202020204" pitchFamily="34" charset="0"/>
                <a:cs typeface="Arial" panose="020B0604020202020204" pitchFamily="34" charset="0"/>
              </a:endParaRPr>
            </a:p>
          </p:txBody>
        </p:sp>
        <p:pic>
          <p:nvPicPr>
            <p:cNvPr id="31" name="Picture 30">
              <a:extLst>
                <a:ext uri="{FF2B5EF4-FFF2-40B4-BE49-F238E27FC236}">
                  <a16:creationId xmlns:a16="http://schemas.microsoft.com/office/drawing/2014/main" id="{37F12BFB-9944-508B-8F15-D9F9214C2B5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567994" y="6459758"/>
              <a:ext cx="732468" cy="383507"/>
            </a:xfrm>
            <a:prstGeom prst="rect">
              <a:avLst/>
            </a:prstGeom>
          </p:spPr>
        </p:pic>
        <p:sp>
          <p:nvSpPr>
            <p:cNvPr id="32" name="TextBox 31">
              <a:extLst>
                <a:ext uri="{FF2B5EF4-FFF2-40B4-BE49-F238E27FC236}">
                  <a16:creationId xmlns:a16="http://schemas.microsoft.com/office/drawing/2014/main" id="{30B3B4E4-B8D6-F9A7-F75A-CEF5E9382BF0}"/>
                </a:ext>
              </a:extLst>
            </p:cNvPr>
            <p:cNvSpPr txBox="1"/>
            <p:nvPr/>
          </p:nvSpPr>
          <p:spPr>
            <a:xfrm>
              <a:off x="8558993" y="6856944"/>
              <a:ext cx="787116" cy="172554"/>
            </a:xfrm>
            <a:prstGeom prst="rect">
              <a:avLst/>
            </a:prstGeom>
            <a:noFill/>
          </p:spPr>
          <p:txBody>
            <a:bodyPr wrap="square" rtlCol="0">
              <a:spAutoFit/>
            </a:bodyPr>
            <a:lstStyle/>
            <a:p>
              <a:pPr algn="ctr"/>
              <a:r>
                <a:rPr lang="en-GB" sz="800" dirty="0">
                  <a:latin typeface="Arial" panose="020B0604020202020204" pitchFamily="34" charset="0"/>
                  <a:cs typeface="Arial" panose="020B0604020202020204" pitchFamily="34" charset="0"/>
                </a:rPr>
                <a:t>Molluscs</a:t>
              </a:r>
              <a:endParaRPr lang="en-AU" sz="800" dirty="0">
                <a:latin typeface="Arial" panose="020B0604020202020204" pitchFamily="34" charset="0"/>
                <a:cs typeface="Arial" panose="020B0604020202020204" pitchFamily="34" charset="0"/>
              </a:endParaRPr>
            </a:p>
          </p:txBody>
        </p:sp>
        <p:grpSp>
          <p:nvGrpSpPr>
            <p:cNvPr id="33" name="Group 32">
              <a:extLst>
                <a:ext uri="{FF2B5EF4-FFF2-40B4-BE49-F238E27FC236}">
                  <a16:creationId xmlns:a16="http://schemas.microsoft.com/office/drawing/2014/main" id="{C676D7D8-1C4F-B358-F17E-E6AB91B25594}"/>
                </a:ext>
              </a:extLst>
            </p:cNvPr>
            <p:cNvGrpSpPr/>
            <p:nvPr/>
          </p:nvGrpSpPr>
          <p:grpSpPr>
            <a:xfrm>
              <a:off x="5818693" y="6311150"/>
              <a:ext cx="790313" cy="721030"/>
              <a:chOff x="380045" y="5045340"/>
              <a:chExt cx="659297" cy="601500"/>
            </a:xfrm>
          </p:grpSpPr>
          <p:sp>
            <p:nvSpPr>
              <p:cNvPr id="93" name="TextBox 92">
                <a:extLst>
                  <a:ext uri="{FF2B5EF4-FFF2-40B4-BE49-F238E27FC236}">
                    <a16:creationId xmlns:a16="http://schemas.microsoft.com/office/drawing/2014/main" id="{A7E3CA2C-DE73-5FA1-E460-6B105FEFB839}"/>
                  </a:ext>
                </a:extLst>
              </p:cNvPr>
              <p:cNvSpPr txBox="1"/>
              <p:nvPr/>
            </p:nvSpPr>
            <p:spPr>
              <a:xfrm>
                <a:off x="380045" y="5502891"/>
                <a:ext cx="659297" cy="143949"/>
              </a:xfrm>
              <a:prstGeom prst="rect">
                <a:avLst/>
              </a:prstGeom>
              <a:noFill/>
            </p:spPr>
            <p:txBody>
              <a:bodyPr wrap="square" rtlCol="0">
                <a:spAutoFit/>
              </a:bodyPr>
              <a:lstStyle/>
              <a:p>
                <a:pPr algn="ctr"/>
                <a:r>
                  <a:rPr lang="en-GB" sz="800" dirty="0">
                    <a:latin typeface="Arial" panose="020B0604020202020204" pitchFamily="34" charset="0"/>
                    <a:cs typeface="Arial" panose="020B0604020202020204" pitchFamily="34" charset="0"/>
                  </a:rPr>
                  <a:t>Sponges</a:t>
                </a:r>
                <a:endParaRPr lang="en-AU" sz="800" dirty="0">
                  <a:latin typeface="Arial" panose="020B0604020202020204" pitchFamily="34" charset="0"/>
                  <a:cs typeface="Arial" panose="020B0604020202020204" pitchFamily="34" charset="0"/>
                </a:endParaRPr>
              </a:p>
            </p:txBody>
          </p:sp>
          <p:pic>
            <p:nvPicPr>
              <p:cNvPr id="94" name="Picture 93">
                <a:extLst>
                  <a:ext uri="{FF2B5EF4-FFF2-40B4-BE49-F238E27FC236}">
                    <a16:creationId xmlns:a16="http://schemas.microsoft.com/office/drawing/2014/main" id="{AE746D5E-F799-A744-93CB-D93CE3113192}"/>
                  </a:ext>
                </a:extLst>
              </p:cNvPr>
              <p:cNvPicPr>
                <a:picLocks noChangeAspect="1"/>
              </p:cNvPicPr>
              <p:nvPr/>
            </p:nvPicPr>
            <p:blipFill>
              <a:blip r:embed="rId12">
                <a:extLst>
                  <a:ext uri="{BEBA8EAE-BF5A-486C-A8C5-ECC9F3942E4B}">
                    <a14:imgProps xmlns:a14="http://schemas.microsoft.com/office/drawing/2010/main">
                      <a14:imgLayer r:embed="rId13">
                        <a14:imgEffect>
                          <a14:brightnessContrast bright="20000" contrast="-40000"/>
                        </a14:imgEffect>
                      </a14:imgLayer>
                    </a14:imgProps>
                  </a:ext>
                </a:extLst>
              </a:blip>
              <a:stretch>
                <a:fillRect/>
              </a:stretch>
            </p:blipFill>
            <p:spPr>
              <a:xfrm>
                <a:off x="470410" y="5045340"/>
                <a:ext cx="478448" cy="444732"/>
              </a:xfrm>
              <a:prstGeom prst="rect">
                <a:avLst/>
              </a:prstGeom>
            </p:spPr>
          </p:pic>
        </p:grpSp>
        <p:grpSp>
          <p:nvGrpSpPr>
            <p:cNvPr id="34" name="Group 33">
              <a:extLst>
                <a:ext uri="{FF2B5EF4-FFF2-40B4-BE49-F238E27FC236}">
                  <a16:creationId xmlns:a16="http://schemas.microsoft.com/office/drawing/2014/main" id="{6C479474-C37D-E3F5-825A-2E7ECC3E9588}"/>
                </a:ext>
              </a:extLst>
            </p:cNvPr>
            <p:cNvGrpSpPr/>
            <p:nvPr/>
          </p:nvGrpSpPr>
          <p:grpSpPr>
            <a:xfrm>
              <a:off x="9441151" y="2321916"/>
              <a:ext cx="3906489" cy="5902049"/>
              <a:chOff x="35104" y="967190"/>
              <a:chExt cx="3258880" cy="4923621"/>
            </a:xfrm>
          </p:grpSpPr>
          <p:grpSp>
            <p:nvGrpSpPr>
              <p:cNvPr id="67" name="Group 66">
                <a:extLst>
                  <a:ext uri="{FF2B5EF4-FFF2-40B4-BE49-F238E27FC236}">
                    <a16:creationId xmlns:a16="http://schemas.microsoft.com/office/drawing/2014/main" id="{73BD4BC5-C863-07F6-7F5D-A16F2FE7FE54}"/>
                  </a:ext>
                </a:extLst>
              </p:cNvPr>
              <p:cNvGrpSpPr/>
              <p:nvPr/>
            </p:nvGrpSpPr>
            <p:grpSpPr>
              <a:xfrm>
                <a:off x="35104" y="1558999"/>
                <a:ext cx="3170620" cy="2407722"/>
                <a:chOff x="35104" y="1558999"/>
                <a:chExt cx="3124047" cy="2372355"/>
              </a:xfrm>
            </p:grpSpPr>
            <p:pic>
              <p:nvPicPr>
                <p:cNvPr id="87" name="Picture 86">
                  <a:extLst>
                    <a:ext uri="{FF2B5EF4-FFF2-40B4-BE49-F238E27FC236}">
                      <a16:creationId xmlns:a16="http://schemas.microsoft.com/office/drawing/2014/main" id="{D18ADD85-D4BF-6112-8600-C3151E5AB96B}"/>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104" y="1558999"/>
                  <a:ext cx="2470236" cy="2372355"/>
                </a:xfrm>
                <a:prstGeom prst="rect">
                  <a:avLst/>
                </a:prstGeom>
              </p:spPr>
            </p:pic>
            <p:grpSp>
              <p:nvGrpSpPr>
                <p:cNvPr id="88" name="Group 87">
                  <a:extLst>
                    <a:ext uri="{FF2B5EF4-FFF2-40B4-BE49-F238E27FC236}">
                      <a16:creationId xmlns:a16="http://schemas.microsoft.com/office/drawing/2014/main" id="{F4FA0CA9-4CAF-91D2-194B-870AC8BEB3FB}"/>
                    </a:ext>
                  </a:extLst>
                </p:cNvPr>
                <p:cNvGrpSpPr/>
                <p:nvPr/>
              </p:nvGrpSpPr>
              <p:grpSpPr>
                <a:xfrm>
                  <a:off x="1257217" y="2107882"/>
                  <a:ext cx="1901934" cy="1731355"/>
                  <a:chOff x="1274404" y="1712990"/>
                  <a:chExt cx="2340840" cy="1731355"/>
                </a:xfrm>
              </p:grpSpPr>
              <p:cxnSp>
                <p:nvCxnSpPr>
                  <p:cNvPr id="89" name="Straight Connector 88">
                    <a:extLst>
                      <a:ext uri="{FF2B5EF4-FFF2-40B4-BE49-F238E27FC236}">
                        <a16:creationId xmlns:a16="http://schemas.microsoft.com/office/drawing/2014/main" id="{1452B55B-0A74-E826-F0AD-370EB3F6BE29}"/>
                      </a:ext>
                    </a:extLst>
                  </p:cNvPr>
                  <p:cNvCxnSpPr>
                    <a:cxnSpLocks/>
                  </p:cNvCxnSpPr>
                  <p:nvPr/>
                </p:nvCxnSpPr>
                <p:spPr>
                  <a:xfrm flipH="1" flipV="1">
                    <a:off x="1359754" y="1712990"/>
                    <a:ext cx="1211587" cy="16550"/>
                  </a:xfrm>
                  <a:prstGeom prst="line">
                    <a:avLst/>
                  </a:prstGeom>
                  <a:ln w="19050">
                    <a:solidFill>
                      <a:srgbClr val="00A4B8"/>
                    </a:solidFill>
                    <a:prstDash val="dash"/>
                  </a:ln>
                </p:spPr>
                <p:style>
                  <a:lnRef idx="2">
                    <a:schemeClr val="accent1"/>
                  </a:lnRef>
                  <a:fillRef idx="0">
                    <a:schemeClr val="accent1"/>
                  </a:fillRef>
                  <a:effectRef idx="1">
                    <a:schemeClr val="accent1"/>
                  </a:effectRef>
                  <a:fontRef idx="minor">
                    <a:schemeClr val="tx1"/>
                  </a:fontRef>
                </p:style>
              </p:cxnSp>
              <p:cxnSp>
                <p:nvCxnSpPr>
                  <p:cNvPr id="90" name="Straight Arrow Connector 89">
                    <a:extLst>
                      <a:ext uri="{FF2B5EF4-FFF2-40B4-BE49-F238E27FC236}">
                        <a16:creationId xmlns:a16="http://schemas.microsoft.com/office/drawing/2014/main" id="{F9A0271B-FC04-A608-BB59-B57513B0D45B}"/>
                      </a:ext>
                    </a:extLst>
                  </p:cNvPr>
                  <p:cNvCxnSpPr/>
                  <p:nvPr/>
                </p:nvCxnSpPr>
                <p:spPr>
                  <a:xfrm flipH="1">
                    <a:off x="2577655" y="1715500"/>
                    <a:ext cx="0" cy="1728121"/>
                  </a:xfrm>
                  <a:prstGeom prst="straightConnector1">
                    <a:avLst/>
                  </a:prstGeom>
                  <a:ln w="19050">
                    <a:solidFill>
                      <a:srgbClr val="00A4B8"/>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91" name="Straight Connector 90">
                    <a:extLst>
                      <a:ext uri="{FF2B5EF4-FFF2-40B4-BE49-F238E27FC236}">
                        <a16:creationId xmlns:a16="http://schemas.microsoft.com/office/drawing/2014/main" id="{12444022-6EF8-8BA1-00DF-998D598B21E5}"/>
                      </a:ext>
                    </a:extLst>
                  </p:cNvPr>
                  <p:cNvCxnSpPr>
                    <a:cxnSpLocks/>
                  </p:cNvCxnSpPr>
                  <p:nvPr/>
                </p:nvCxnSpPr>
                <p:spPr>
                  <a:xfrm flipH="1" flipV="1">
                    <a:off x="1274404" y="3432835"/>
                    <a:ext cx="1291934" cy="11510"/>
                  </a:xfrm>
                  <a:prstGeom prst="line">
                    <a:avLst/>
                  </a:prstGeom>
                  <a:ln w="19050">
                    <a:solidFill>
                      <a:srgbClr val="00A4B8"/>
                    </a:solidFill>
                    <a:prstDash val="dash"/>
                  </a:ln>
                </p:spPr>
                <p:style>
                  <a:lnRef idx="2">
                    <a:schemeClr val="accent1"/>
                  </a:lnRef>
                  <a:fillRef idx="0">
                    <a:schemeClr val="accent1"/>
                  </a:fillRef>
                  <a:effectRef idx="1">
                    <a:schemeClr val="accent1"/>
                  </a:effectRef>
                  <a:fontRef idx="minor">
                    <a:schemeClr val="tx1"/>
                  </a:fontRef>
                </p:style>
              </p:cxnSp>
              <p:sp>
                <p:nvSpPr>
                  <p:cNvPr id="92" name="TextBox 33">
                    <a:extLst>
                      <a:ext uri="{FF2B5EF4-FFF2-40B4-BE49-F238E27FC236}">
                        <a16:creationId xmlns:a16="http://schemas.microsoft.com/office/drawing/2014/main" id="{4D857611-8A2A-D3CA-8B0B-D16A7176F441}"/>
                      </a:ext>
                    </a:extLst>
                  </p:cNvPr>
                  <p:cNvSpPr txBox="1"/>
                  <p:nvPr/>
                </p:nvSpPr>
                <p:spPr>
                  <a:xfrm>
                    <a:off x="2721385" y="2276325"/>
                    <a:ext cx="893859" cy="783927"/>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sz="1600" dirty="0">
                        <a:solidFill>
                          <a:schemeClr val="accent1"/>
                        </a:solidFill>
                      </a:rPr>
                      <a:t>Carapace Length</a:t>
                    </a:r>
                  </a:p>
                  <a:p>
                    <a:pPr algn="ctr"/>
                    <a:endParaRPr lang="en-GB" sz="1138" dirty="0">
                      <a:solidFill>
                        <a:schemeClr val="accent6"/>
                      </a:solidFill>
                    </a:endParaRPr>
                  </a:p>
                  <a:p>
                    <a:pPr algn="ctr"/>
                    <a:r>
                      <a:rPr lang="en-GB" sz="2800" dirty="0">
                        <a:solidFill>
                          <a:srgbClr val="FF0000"/>
                        </a:solidFill>
                      </a:rPr>
                      <a:t>94</a:t>
                    </a:r>
                    <a:r>
                      <a:rPr lang="en-GB" sz="1600" dirty="0">
                        <a:solidFill>
                          <a:srgbClr val="FF0000"/>
                        </a:solidFill>
                      </a:rPr>
                      <a:t> </a:t>
                    </a:r>
                    <a:r>
                      <a:rPr lang="en-GB" sz="1000" dirty="0">
                        <a:solidFill>
                          <a:schemeClr val="accent1"/>
                        </a:solidFill>
                      </a:rPr>
                      <a:t>cm</a:t>
                    </a:r>
                    <a:endParaRPr lang="en-AU" sz="1000" dirty="0">
                      <a:solidFill>
                        <a:schemeClr val="accent1"/>
                      </a:solidFill>
                    </a:endParaRPr>
                  </a:p>
                </p:txBody>
              </p:sp>
            </p:grpSp>
          </p:grpSp>
          <p:sp>
            <p:nvSpPr>
              <p:cNvPr id="68" name="TextBox 1">
                <a:extLst>
                  <a:ext uri="{FF2B5EF4-FFF2-40B4-BE49-F238E27FC236}">
                    <a16:creationId xmlns:a16="http://schemas.microsoft.com/office/drawing/2014/main" id="{88888D41-9ADC-E609-F984-BE5B06815757}"/>
                  </a:ext>
                </a:extLst>
              </p:cNvPr>
              <p:cNvSpPr txBox="1"/>
              <p:nvPr/>
            </p:nvSpPr>
            <p:spPr>
              <a:xfrm>
                <a:off x="129588" y="3929606"/>
                <a:ext cx="655504" cy="267333"/>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2000" dirty="0">
                    <a:solidFill>
                      <a:schemeClr val="accent1"/>
                    </a:solidFill>
                    <a:latin typeface="Arial" panose="020B0604020202020204" pitchFamily="34" charset="0"/>
                    <a:cs typeface="Arial" panose="020B0604020202020204" pitchFamily="34" charset="0"/>
                  </a:rPr>
                  <a:t>Diet:</a:t>
                </a:r>
                <a:endParaRPr lang="en-AU" sz="2000" dirty="0">
                  <a:solidFill>
                    <a:schemeClr val="accent1"/>
                  </a:solidFill>
                  <a:latin typeface="Arial" panose="020B0604020202020204" pitchFamily="34" charset="0"/>
                  <a:cs typeface="Arial" panose="020B0604020202020204" pitchFamily="34" charset="0"/>
                </a:endParaRPr>
              </a:p>
            </p:txBody>
          </p:sp>
          <p:sp>
            <p:nvSpPr>
              <p:cNvPr id="69" name="Rectangle 68">
                <a:extLst>
                  <a:ext uri="{FF2B5EF4-FFF2-40B4-BE49-F238E27FC236}">
                    <a16:creationId xmlns:a16="http://schemas.microsoft.com/office/drawing/2014/main" id="{EFC80B80-A637-F6BF-2649-8F6F5EBC1C5C}"/>
                  </a:ext>
                </a:extLst>
              </p:cNvPr>
              <p:cNvSpPr/>
              <p:nvPr/>
            </p:nvSpPr>
            <p:spPr>
              <a:xfrm>
                <a:off x="130731" y="967190"/>
                <a:ext cx="3131593" cy="4923621"/>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AU" sz="1463" dirty="0">
                  <a:solidFill>
                    <a:schemeClr val="tx1"/>
                  </a:solidFill>
                </a:endParaRPr>
              </a:p>
            </p:txBody>
          </p:sp>
          <p:sp>
            <p:nvSpPr>
              <p:cNvPr id="70" name="TextBox 3">
                <a:extLst>
                  <a:ext uri="{FF2B5EF4-FFF2-40B4-BE49-F238E27FC236}">
                    <a16:creationId xmlns:a16="http://schemas.microsoft.com/office/drawing/2014/main" id="{591F9FA0-0694-CBF6-C28A-542038E14F98}"/>
                  </a:ext>
                </a:extLst>
              </p:cNvPr>
              <p:cNvSpPr txBox="1"/>
              <p:nvPr/>
            </p:nvSpPr>
            <p:spPr>
              <a:xfrm>
                <a:off x="133515" y="1007870"/>
                <a:ext cx="3072209" cy="555229"/>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2000" dirty="0">
                    <a:latin typeface="Arial"/>
                    <a:cs typeface="Arial"/>
                  </a:rPr>
                  <a:t>Turtle 3. </a:t>
                </a:r>
              </a:p>
              <a:p>
                <a:r>
                  <a:rPr lang="en-GB" sz="1400" i="1" dirty="0">
                    <a:solidFill>
                      <a:schemeClr val="accent1"/>
                    </a:solidFill>
                    <a:latin typeface="Arial" panose="020B0604020202020204" pitchFamily="34" charset="0"/>
                    <a:cs typeface="Arial" panose="020B0604020202020204" pitchFamily="34" charset="0"/>
                  </a:rPr>
                  <a:t>Name</a:t>
                </a:r>
                <a:r>
                  <a:rPr lang="en-GB" sz="1138" i="1" dirty="0">
                    <a:latin typeface="Arial" panose="020B0604020202020204" pitchFamily="34" charset="0"/>
                    <a:cs typeface="Arial" panose="020B0604020202020204" pitchFamily="34" charset="0"/>
                  </a:rPr>
                  <a:t> 	</a:t>
                </a:r>
                <a:r>
                  <a:rPr lang="en-GB" sz="2800" dirty="0">
                    <a:solidFill>
                      <a:srgbClr val="FF0000"/>
                    </a:solidFill>
                    <a:latin typeface="Arial" panose="020B0604020202020204" pitchFamily="34" charset="0"/>
                    <a:cs typeface="Arial" panose="020B0604020202020204" pitchFamily="34" charset="0"/>
                  </a:rPr>
                  <a:t>Flatback</a:t>
                </a:r>
                <a:endParaRPr lang="en-AU" sz="2800" dirty="0">
                  <a:solidFill>
                    <a:srgbClr val="FF0000"/>
                  </a:solidFill>
                  <a:latin typeface="Arial" panose="020B0604020202020204" pitchFamily="34" charset="0"/>
                  <a:cs typeface="Arial" panose="020B0604020202020204" pitchFamily="34" charset="0"/>
                </a:endParaRPr>
              </a:p>
            </p:txBody>
          </p:sp>
          <p:grpSp>
            <p:nvGrpSpPr>
              <p:cNvPr id="71" name="Group 70">
                <a:extLst>
                  <a:ext uri="{FF2B5EF4-FFF2-40B4-BE49-F238E27FC236}">
                    <a16:creationId xmlns:a16="http://schemas.microsoft.com/office/drawing/2014/main" id="{8BB608A4-F615-3DBD-BBDF-43F8E8D2C457}"/>
                  </a:ext>
                </a:extLst>
              </p:cNvPr>
              <p:cNvGrpSpPr/>
              <p:nvPr/>
            </p:nvGrpSpPr>
            <p:grpSpPr>
              <a:xfrm>
                <a:off x="117063" y="4170318"/>
                <a:ext cx="3176921" cy="1572914"/>
                <a:chOff x="117063" y="4170318"/>
                <a:chExt cx="3176921" cy="1572914"/>
              </a:xfrm>
            </p:grpSpPr>
            <p:pic>
              <p:nvPicPr>
                <p:cNvPr id="72" name="Picture 71">
                  <a:extLst>
                    <a:ext uri="{FF2B5EF4-FFF2-40B4-BE49-F238E27FC236}">
                      <a16:creationId xmlns:a16="http://schemas.microsoft.com/office/drawing/2014/main" id="{9393F8D3-0F0E-C42D-56A2-580440DCCCC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45255" y="4170318"/>
                  <a:ext cx="495454" cy="658509"/>
                </a:xfrm>
                <a:prstGeom prst="rect">
                  <a:avLst/>
                </a:prstGeom>
              </p:spPr>
            </p:pic>
            <p:grpSp>
              <p:nvGrpSpPr>
                <p:cNvPr id="73" name="Group 72">
                  <a:extLst>
                    <a:ext uri="{FF2B5EF4-FFF2-40B4-BE49-F238E27FC236}">
                      <a16:creationId xmlns:a16="http://schemas.microsoft.com/office/drawing/2014/main" id="{F7EF960D-2893-BEB5-4EA9-B638BB87B11A}"/>
                    </a:ext>
                  </a:extLst>
                </p:cNvPr>
                <p:cNvGrpSpPr/>
                <p:nvPr/>
              </p:nvGrpSpPr>
              <p:grpSpPr>
                <a:xfrm>
                  <a:off x="117063" y="4298309"/>
                  <a:ext cx="3176921" cy="1444923"/>
                  <a:chOff x="117063" y="4298309"/>
                  <a:chExt cx="3176921" cy="1444923"/>
                </a:xfrm>
              </p:grpSpPr>
              <p:pic>
                <p:nvPicPr>
                  <p:cNvPr id="74" name="Picture 73">
                    <a:extLst>
                      <a:ext uri="{FF2B5EF4-FFF2-40B4-BE49-F238E27FC236}">
                        <a16:creationId xmlns:a16="http://schemas.microsoft.com/office/drawing/2014/main" id="{87A6339A-0915-9715-B049-CF639D45A758}"/>
                      </a:ext>
                    </a:extLst>
                  </p:cNvPr>
                  <p:cNvPicPr>
                    <a:picLocks noChangeAspect="1"/>
                  </p:cNvPicPr>
                  <p:nvPr/>
                </p:nvPicPr>
                <p:blipFill>
                  <a:blip r:embed="rId9">
                    <a:extLst>
                      <a:ext uri="{28A0092B-C50C-407E-A947-70E740481C1C}">
                        <a14:useLocalDpi xmlns:a14="http://schemas.microsoft.com/office/drawing/2010/main" val="0"/>
                      </a:ext>
                    </a:extLst>
                  </a:blip>
                  <a:srcRect l="1325" t="2493" r="1" b="1"/>
                  <a:stretch/>
                </p:blipFill>
                <p:spPr>
                  <a:xfrm>
                    <a:off x="1733811" y="5210724"/>
                    <a:ext cx="719248" cy="280493"/>
                  </a:xfrm>
                  <a:prstGeom prst="rect">
                    <a:avLst/>
                  </a:prstGeom>
                </p:spPr>
              </p:pic>
              <p:sp>
                <p:nvSpPr>
                  <p:cNvPr id="75" name="TextBox 9">
                    <a:extLst>
                      <a:ext uri="{FF2B5EF4-FFF2-40B4-BE49-F238E27FC236}">
                        <a16:creationId xmlns:a16="http://schemas.microsoft.com/office/drawing/2014/main" id="{8C43B57C-D413-1C2F-58F8-D62E37E8AD97}"/>
                      </a:ext>
                    </a:extLst>
                  </p:cNvPr>
                  <p:cNvSpPr txBox="1"/>
                  <p:nvPr/>
                </p:nvSpPr>
                <p:spPr>
                  <a:xfrm>
                    <a:off x="1501978" y="5498970"/>
                    <a:ext cx="1146734" cy="22620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sz="800" dirty="0">
                        <a:latin typeface="Arial" panose="020B0604020202020204" pitchFamily="34" charset="0"/>
                        <a:cs typeface="Arial" panose="020B0604020202020204" pitchFamily="34" charset="0"/>
                      </a:rPr>
                      <a:t>Sea </a:t>
                    </a:r>
                  </a:p>
                  <a:p>
                    <a:pPr algn="ctr"/>
                    <a:r>
                      <a:rPr lang="en-GB" sz="800" dirty="0">
                        <a:latin typeface="Arial" panose="020B0604020202020204" pitchFamily="34" charset="0"/>
                        <a:cs typeface="Arial" panose="020B0604020202020204" pitchFamily="34" charset="0"/>
                      </a:rPr>
                      <a:t>cucumbers</a:t>
                    </a:r>
                    <a:endParaRPr lang="en-AU" sz="800" dirty="0">
                      <a:latin typeface="Arial" panose="020B0604020202020204" pitchFamily="34" charset="0"/>
                      <a:cs typeface="Arial" panose="020B0604020202020204" pitchFamily="34" charset="0"/>
                    </a:endParaRPr>
                  </a:p>
                </p:txBody>
              </p:sp>
              <p:sp>
                <p:nvSpPr>
                  <p:cNvPr id="76" name="TextBox 27">
                    <a:extLst>
                      <a:ext uri="{FF2B5EF4-FFF2-40B4-BE49-F238E27FC236}">
                        <a16:creationId xmlns:a16="http://schemas.microsoft.com/office/drawing/2014/main" id="{2C569910-0815-1796-1752-A3E8AEA7E79A}"/>
                      </a:ext>
                    </a:extLst>
                  </p:cNvPr>
                  <p:cNvSpPr txBox="1"/>
                  <p:nvPr/>
                </p:nvSpPr>
                <p:spPr>
                  <a:xfrm>
                    <a:off x="117063" y="5599283"/>
                    <a:ext cx="850123" cy="14394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sz="800" dirty="0">
                        <a:latin typeface="Arial" panose="020B0604020202020204" pitchFamily="34" charset="0"/>
                        <a:cs typeface="Arial" panose="020B0604020202020204" pitchFamily="34" charset="0"/>
                      </a:rPr>
                      <a:t>Sea urchins</a:t>
                    </a:r>
                    <a:endParaRPr lang="en-AU" sz="800" dirty="0">
                      <a:latin typeface="Arial" panose="020B0604020202020204" pitchFamily="34" charset="0"/>
                      <a:cs typeface="Arial" panose="020B0604020202020204" pitchFamily="34" charset="0"/>
                    </a:endParaRPr>
                  </a:p>
                </p:txBody>
              </p:sp>
              <p:sp>
                <p:nvSpPr>
                  <p:cNvPr id="77" name="TextBox 13">
                    <a:extLst>
                      <a:ext uri="{FF2B5EF4-FFF2-40B4-BE49-F238E27FC236}">
                        <a16:creationId xmlns:a16="http://schemas.microsoft.com/office/drawing/2014/main" id="{3E84F687-5C50-363A-5387-B920329EE930}"/>
                      </a:ext>
                    </a:extLst>
                  </p:cNvPr>
                  <p:cNvSpPr txBox="1"/>
                  <p:nvPr/>
                </p:nvSpPr>
                <p:spPr>
                  <a:xfrm>
                    <a:off x="1653718" y="4753620"/>
                    <a:ext cx="881109" cy="14394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sz="800" dirty="0">
                        <a:latin typeface="Arial" panose="020B0604020202020204" pitchFamily="34" charset="0"/>
                        <a:cs typeface="Arial" panose="020B0604020202020204" pitchFamily="34" charset="0"/>
                      </a:rPr>
                      <a:t>Crustaceans</a:t>
                    </a:r>
                    <a:endParaRPr lang="en-AU" sz="800" dirty="0">
                      <a:latin typeface="Arial" panose="020B0604020202020204" pitchFamily="34" charset="0"/>
                      <a:cs typeface="Arial" panose="020B0604020202020204" pitchFamily="34" charset="0"/>
                    </a:endParaRPr>
                  </a:p>
                </p:txBody>
              </p:sp>
              <p:pic>
                <p:nvPicPr>
                  <p:cNvPr id="78" name="Picture 77">
                    <a:extLst>
                      <a:ext uri="{FF2B5EF4-FFF2-40B4-BE49-F238E27FC236}">
                        <a16:creationId xmlns:a16="http://schemas.microsoft.com/office/drawing/2014/main" id="{9B8DA1D0-F907-C93B-331B-B31B2A9D0F72}"/>
                      </a:ext>
                    </a:extLst>
                  </p:cNvPr>
                  <p:cNvPicPr>
                    <a:picLocks noChangeAspect="1"/>
                  </p:cNvPicPr>
                  <p:nvPr/>
                </p:nvPicPr>
                <p:blipFill>
                  <a:blip r:embed="rId10">
                    <a:extLst>
                      <a:ext uri="{28A0092B-C50C-407E-A947-70E740481C1C}">
                        <a14:useLocalDpi xmlns:a14="http://schemas.microsoft.com/office/drawing/2010/main" val="0"/>
                      </a:ext>
                    </a:extLst>
                  </a:blip>
                  <a:srcRect l="16236" t="20519" r="11118" b="3418"/>
                  <a:stretch/>
                </p:blipFill>
                <p:spPr>
                  <a:xfrm>
                    <a:off x="2585128" y="5020132"/>
                    <a:ext cx="567588" cy="537691"/>
                  </a:xfrm>
                  <a:prstGeom prst="rect">
                    <a:avLst/>
                  </a:prstGeom>
                </p:spPr>
              </p:pic>
              <p:sp>
                <p:nvSpPr>
                  <p:cNvPr id="79" name="TextBox 15">
                    <a:extLst>
                      <a:ext uri="{FF2B5EF4-FFF2-40B4-BE49-F238E27FC236}">
                        <a16:creationId xmlns:a16="http://schemas.microsoft.com/office/drawing/2014/main" id="{39C225EF-D0DD-58D2-FC25-4F75AA96A10D}"/>
                      </a:ext>
                    </a:extLst>
                  </p:cNvPr>
                  <p:cNvSpPr txBox="1"/>
                  <p:nvPr/>
                </p:nvSpPr>
                <p:spPr>
                  <a:xfrm>
                    <a:off x="2443861" y="5505750"/>
                    <a:ext cx="850123" cy="22620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sz="800" dirty="0">
                        <a:latin typeface="Arial" panose="020B0604020202020204" pitchFamily="34" charset="0"/>
                        <a:cs typeface="Arial" panose="020B0604020202020204" pitchFamily="34" charset="0"/>
                      </a:rPr>
                      <a:t>Algae &amp; </a:t>
                    </a:r>
                  </a:p>
                  <a:p>
                    <a:pPr algn="ctr"/>
                    <a:r>
                      <a:rPr lang="en-GB" sz="800" dirty="0">
                        <a:latin typeface="Arial" panose="020B0604020202020204" pitchFamily="34" charset="0"/>
                        <a:cs typeface="Arial" panose="020B0604020202020204" pitchFamily="34" charset="0"/>
                      </a:rPr>
                      <a:t>Seagrass</a:t>
                    </a:r>
                    <a:endParaRPr lang="en-AU" sz="800" dirty="0">
                      <a:latin typeface="Arial" panose="020B0604020202020204" pitchFamily="34" charset="0"/>
                      <a:cs typeface="Arial" panose="020B0604020202020204" pitchFamily="34" charset="0"/>
                    </a:endParaRPr>
                  </a:p>
                </p:txBody>
              </p:sp>
              <p:sp>
                <p:nvSpPr>
                  <p:cNvPr id="80" name="TextBox 16">
                    <a:extLst>
                      <a:ext uri="{FF2B5EF4-FFF2-40B4-BE49-F238E27FC236}">
                        <a16:creationId xmlns:a16="http://schemas.microsoft.com/office/drawing/2014/main" id="{39F3F5C0-2C0D-C20C-BD16-D960B0F1DA4D}"/>
                      </a:ext>
                    </a:extLst>
                  </p:cNvPr>
                  <p:cNvSpPr txBox="1"/>
                  <p:nvPr/>
                </p:nvSpPr>
                <p:spPr>
                  <a:xfrm>
                    <a:off x="964784" y="4753620"/>
                    <a:ext cx="677143" cy="14394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sz="800" dirty="0">
                        <a:latin typeface="Arial" panose="020B0604020202020204" pitchFamily="34" charset="0"/>
                        <a:cs typeface="Arial" panose="020B0604020202020204" pitchFamily="34" charset="0"/>
                      </a:rPr>
                      <a:t>Jellyfish</a:t>
                    </a:r>
                    <a:endParaRPr lang="en-AU" sz="800" dirty="0">
                      <a:latin typeface="Arial" panose="020B0604020202020204" pitchFamily="34" charset="0"/>
                      <a:cs typeface="Arial" panose="020B0604020202020204" pitchFamily="34" charset="0"/>
                    </a:endParaRPr>
                  </a:p>
                </p:txBody>
              </p:sp>
              <p:sp>
                <p:nvSpPr>
                  <p:cNvPr id="81" name="TextBox 19">
                    <a:extLst>
                      <a:ext uri="{FF2B5EF4-FFF2-40B4-BE49-F238E27FC236}">
                        <a16:creationId xmlns:a16="http://schemas.microsoft.com/office/drawing/2014/main" id="{AA714D81-0F76-B567-4008-39B6DD29F550}"/>
                      </a:ext>
                    </a:extLst>
                  </p:cNvPr>
                  <p:cNvSpPr txBox="1"/>
                  <p:nvPr/>
                </p:nvSpPr>
                <p:spPr>
                  <a:xfrm>
                    <a:off x="898431" y="5599283"/>
                    <a:ext cx="850123" cy="14394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sz="800" dirty="0">
                        <a:latin typeface="Arial" panose="020B0604020202020204" pitchFamily="34" charset="0"/>
                        <a:cs typeface="Arial" panose="020B0604020202020204" pitchFamily="34" charset="0"/>
                      </a:rPr>
                      <a:t>Soft corals</a:t>
                    </a:r>
                    <a:endParaRPr lang="en-AU" sz="800" dirty="0">
                      <a:latin typeface="Arial" panose="020B0604020202020204" pitchFamily="34" charset="0"/>
                      <a:cs typeface="Arial" panose="020B0604020202020204" pitchFamily="34" charset="0"/>
                    </a:endParaRPr>
                  </a:p>
                </p:txBody>
              </p:sp>
              <p:pic>
                <p:nvPicPr>
                  <p:cNvPr id="82" name="Picture 81">
                    <a:extLst>
                      <a:ext uri="{FF2B5EF4-FFF2-40B4-BE49-F238E27FC236}">
                        <a16:creationId xmlns:a16="http://schemas.microsoft.com/office/drawing/2014/main" id="{3162CC51-400F-EC42-1F39-B6646BE2EB34}"/>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544881" y="4422278"/>
                    <a:ext cx="611041" cy="319930"/>
                  </a:xfrm>
                  <a:prstGeom prst="rect">
                    <a:avLst/>
                  </a:prstGeom>
                </p:spPr>
              </p:pic>
              <p:sp>
                <p:nvSpPr>
                  <p:cNvPr id="83" name="TextBox 21">
                    <a:extLst>
                      <a:ext uri="{FF2B5EF4-FFF2-40B4-BE49-F238E27FC236}">
                        <a16:creationId xmlns:a16="http://schemas.microsoft.com/office/drawing/2014/main" id="{3AA6A64E-91B8-BEA6-2343-E542A94F4F7D}"/>
                      </a:ext>
                    </a:extLst>
                  </p:cNvPr>
                  <p:cNvSpPr txBox="1"/>
                  <p:nvPr/>
                </p:nvSpPr>
                <p:spPr>
                  <a:xfrm>
                    <a:off x="2537372" y="4753620"/>
                    <a:ext cx="656630" cy="14394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sz="800" dirty="0">
                        <a:latin typeface="Arial" panose="020B0604020202020204" pitchFamily="34" charset="0"/>
                        <a:cs typeface="Arial" panose="020B0604020202020204" pitchFamily="34" charset="0"/>
                      </a:rPr>
                      <a:t>Molluscs</a:t>
                    </a:r>
                    <a:endParaRPr lang="en-AU" sz="800" dirty="0">
                      <a:latin typeface="Arial" panose="020B0604020202020204" pitchFamily="34" charset="0"/>
                      <a:cs typeface="Arial" panose="020B0604020202020204" pitchFamily="34" charset="0"/>
                    </a:endParaRPr>
                  </a:p>
                </p:txBody>
              </p:sp>
              <p:grpSp>
                <p:nvGrpSpPr>
                  <p:cNvPr id="84" name="Group 83">
                    <a:extLst>
                      <a:ext uri="{FF2B5EF4-FFF2-40B4-BE49-F238E27FC236}">
                        <a16:creationId xmlns:a16="http://schemas.microsoft.com/office/drawing/2014/main" id="{D1E58213-6CD6-97C2-5997-E5CC34C33890}"/>
                      </a:ext>
                    </a:extLst>
                  </p:cNvPr>
                  <p:cNvGrpSpPr/>
                  <p:nvPr/>
                </p:nvGrpSpPr>
                <p:grpSpPr>
                  <a:xfrm>
                    <a:off x="251351" y="4298309"/>
                    <a:ext cx="659297" cy="601500"/>
                    <a:chOff x="251351" y="4298309"/>
                    <a:chExt cx="659297" cy="601500"/>
                  </a:xfrm>
                </p:grpSpPr>
                <p:sp>
                  <p:nvSpPr>
                    <p:cNvPr id="85" name="TextBox 23">
                      <a:extLst>
                        <a:ext uri="{FF2B5EF4-FFF2-40B4-BE49-F238E27FC236}">
                          <a16:creationId xmlns:a16="http://schemas.microsoft.com/office/drawing/2014/main" id="{24526510-491D-7733-A7A5-1401FDA0DC13}"/>
                        </a:ext>
                      </a:extLst>
                    </p:cNvPr>
                    <p:cNvSpPr txBox="1"/>
                    <p:nvPr/>
                  </p:nvSpPr>
                  <p:spPr>
                    <a:xfrm>
                      <a:off x="251351" y="4755860"/>
                      <a:ext cx="659297" cy="14394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sz="800" dirty="0">
                          <a:latin typeface="Arial" panose="020B0604020202020204" pitchFamily="34" charset="0"/>
                          <a:cs typeface="Arial" panose="020B0604020202020204" pitchFamily="34" charset="0"/>
                        </a:rPr>
                        <a:t>Sponges</a:t>
                      </a:r>
                      <a:endParaRPr lang="en-AU" sz="800" dirty="0">
                        <a:latin typeface="Arial" panose="020B0604020202020204" pitchFamily="34" charset="0"/>
                        <a:cs typeface="Arial" panose="020B0604020202020204" pitchFamily="34" charset="0"/>
                      </a:endParaRPr>
                    </a:p>
                  </p:txBody>
                </p:sp>
                <p:pic>
                  <p:nvPicPr>
                    <p:cNvPr id="86" name="Picture 85">
                      <a:extLst>
                        <a:ext uri="{FF2B5EF4-FFF2-40B4-BE49-F238E27FC236}">
                          <a16:creationId xmlns:a16="http://schemas.microsoft.com/office/drawing/2014/main" id="{76C82E21-0A91-E417-29C3-DE231F347BE4}"/>
                        </a:ext>
                      </a:extLst>
                    </p:cNvPr>
                    <p:cNvPicPr>
                      <a:picLocks noChangeAspect="1"/>
                    </p:cNvPicPr>
                    <p:nvPr/>
                  </p:nvPicPr>
                  <p:blipFill>
                    <a:blip r:embed="rId12">
                      <a:extLst>
                        <a:ext uri="{BEBA8EAE-BF5A-486C-A8C5-ECC9F3942E4B}">
                          <a14:imgProps xmlns:a14="http://schemas.microsoft.com/office/drawing/2010/main">
                            <a14:imgLayer r:embed="rId13">
                              <a14:imgEffect>
                                <a14:brightnessContrast bright="20000" contrast="-40000"/>
                              </a14:imgEffect>
                            </a14:imgLayer>
                          </a14:imgProps>
                        </a:ext>
                      </a:extLst>
                    </a:blip>
                    <a:stretch>
                      <a:fillRect/>
                    </a:stretch>
                  </p:blipFill>
                  <p:spPr>
                    <a:xfrm>
                      <a:off x="341716" y="4298309"/>
                      <a:ext cx="478448" cy="444732"/>
                    </a:xfrm>
                    <a:prstGeom prst="rect">
                      <a:avLst/>
                    </a:prstGeom>
                  </p:spPr>
                </p:pic>
              </p:grpSp>
            </p:grpSp>
          </p:grpSp>
        </p:grpSp>
        <p:sp>
          <p:nvSpPr>
            <p:cNvPr id="35" name="Oval 34">
              <a:extLst>
                <a:ext uri="{FF2B5EF4-FFF2-40B4-BE49-F238E27FC236}">
                  <a16:creationId xmlns:a16="http://schemas.microsoft.com/office/drawing/2014/main" id="{C7AD550A-23A5-C83A-66EA-6C0D48DE1272}"/>
                </a:ext>
              </a:extLst>
            </p:cNvPr>
            <p:cNvSpPr/>
            <p:nvPr/>
          </p:nvSpPr>
          <p:spPr>
            <a:xfrm>
              <a:off x="5777117" y="6242721"/>
              <a:ext cx="836705" cy="869245"/>
            </a:xfrm>
            <a:prstGeom prst="ellipse">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36" name="Oval 35">
              <a:extLst>
                <a:ext uri="{FF2B5EF4-FFF2-40B4-BE49-F238E27FC236}">
                  <a16:creationId xmlns:a16="http://schemas.microsoft.com/office/drawing/2014/main" id="{85CE6FD1-EB82-2AE1-1FAE-2EB9A84A2875}"/>
                </a:ext>
              </a:extLst>
            </p:cNvPr>
            <p:cNvSpPr/>
            <p:nvPr/>
          </p:nvSpPr>
          <p:spPr>
            <a:xfrm>
              <a:off x="6676087" y="6088097"/>
              <a:ext cx="850424" cy="1048144"/>
            </a:xfrm>
            <a:prstGeom prst="ellipse">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37" name="Oval 36">
              <a:extLst>
                <a:ext uri="{FF2B5EF4-FFF2-40B4-BE49-F238E27FC236}">
                  <a16:creationId xmlns:a16="http://schemas.microsoft.com/office/drawing/2014/main" id="{01C2F56D-8175-182D-EC93-979419851C2B}"/>
                </a:ext>
              </a:extLst>
            </p:cNvPr>
            <p:cNvSpPr/>
            <p:nvPr/>
          </p:nvSpPr>
          <p:spPr>
            <a:xfrm>
              <a:off x="6608804" y="7175759"/>
              <a:ext cx="945310" cy="961536"/>
            </a:xfrm>
            <a:prstGeom prst="ellipse">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38" name="Oval 37">
              <a:extLst>
                <a:ext uri="{FF2B5EF4-FFF2-40B4-BE49-F238E27FC236}">
                  <a16:creationId xmlns:a16="http://schemas.microsoft.com/office/drawing/2014/main" id="{EFE428F9-F842-3672-9FEF-B6652F92BA9D}"/>
                </a:ext>
              </a:extLst>
            </p:cNvPr>
            <p:cNvSpPr/>
            <p:nvPr/>
          </p:nvSpPr>
          <p:spPr>
            <a:xfrm>
              <a:off x="7552535" y="7199860"/>
              <a:ext cx="996532" cy="960190"/>
            </a:xfrm>
            <a:prstGeom prst="ellipse">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39" name="Oval 38">
              <a:extLst>
                <a:ext uri="{FF2B5EF4-FFF2-40B4-BE49-F238E27FC236}">
                  <a16:creationId xmlns:a16="http://schemas.microsoft.com/office/drawing/2014/main" id="{4FC33E17-BEF0-B2E3-B0BC-1607F62B70B6}"/>
                </a:ext>
              </a:extLst>
            </p:cNvPr>
            <p:cNvSpPr/>
            <p:nvPr/>
          </p:nvSpPr>
          <p:spPr>
            <a:xfrm>
              <a:off x="10557291" y="6100983"/>
              <a:ext cx="801048" cy="1030267"/>
            </a:xfrm>
            <a:prstGeom prst="ellipse">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40" name="Oval 39">
              <a:extLst>
                <a:ext uri="{FF2B5EF4-FFF2-40B4-BE49-F238E27FC236}">
                  <a16:creationId xmlns:a16="http://schemas.microsoft.com/office/drawing/2014/main" id="{03351BEA-BC44-7510-8B45-6AE414E3013A}"/>
                </a:ext>
              </a:extLst>
            </p:cNvPr>
            <p:cNvSpPr/>
            <p:nvPr/>
          </p:nvSpPr>
          <p:spPr>
            <a:xfrm>
              <a:off x="11404818" y="6199409"/>
              <a:ext cx="989801" cy="984601"/>
            </a:xfrm>
            <a:prstGeom prst="ellipse">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41" name="Oval 40">
              <a:extLst>
                <a:ext uri="{FF2B5EF4-FFF2-40B4-BE49-F238E27FC236}">
                  <a16:creationId xmlns:a16="http://schemas.microsoft.com/office/drawing/2014/main" id="{20550F28-1B82-1471-8DBE-4B6A17CEE1F8}"/>
                </a:ext>
              </a:extLst>
            </p:cNvPr>
            <p:cNvSpPr/>
            <p:nvPr/>
          </p:nvSpPr>
          <p:spPr>
            <a:xfrm>
              <a:off x="12416183" y="6205442"/>
              <a:ext cx="825658" cy="889938"/>
            </a:xfrm>
            <a:prstGeom prst="ellipse">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42" name="Oval 41">
              <a:extLst>
                <a:ext uri="{FF2B5EF4-FFF2-40B4-BE49-F238E27FC236}">
                  <a16:creationId xmlns:a16="http://schemas.microsoft.com/office/drawing/2014/main" id="{637985A0-19EF-EA45-1EE6-BB2E9DFF9A66}"/>
                </a:ext>
              </a:extLst>
            </p:cNvPr>
            <p:cNvSpPr/>
            <p:nvPr/>
          </p:nvSpPr>
          <p:spPr>
            <a:xfrm>
              <a:off x="9586319" y="7184009"/>
              <a:ext cx="909878" cy="976041"/>
            </a:xfrm>
            <a:prstGeom prst="ellipse">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43" name="Oval 42">
              <a:extLst>
                <a:ext uri="{FF2B5EF4-FFF2-40B4-BE49-F238E27FC236}">
                  <a16:creationId xmlns:a16="http://schemas.microsoft.com/office/drawing/2014/main" id="{0DDC8499-5080-9BE2-293A-7E7CBA4233B8}"/>
                </a:ext>
              </a:extLst>
            </p:cNvPr>
            <p:cNvSpPr/>
            <p:nvPr/>
          </p:nvSpPr>
          <p:spPr>
            <a:xfrm>
              <a:off x="10510765" y="7198118"/>
              <a:ext cx="909877" cy="939225"/>
            </a:xfrm>
            <a:prstGeom prst="ellipse">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44" name="Oval 43">
              <a:extLst>
                <a:ext uri="{FF2B5EF4-FFF2-40B4-BE49-F238E27FC236}">
                  <a16:creationId xmlns:a16="http://schemas.microsoft.com/office/drawing/2014/main" id="{117D0839-04B9-602E-F0F7-D37525278F53}"/>
                </a:ext>
              </a:extLst>
            </p:cNvPr>
            <p:cNvSpPr/>
            <p:nvPr/>
          </p:nvSpPr>
          <p:spPr>
            <a:xfrm>
              <a:off x="11409287" y="7205391"/>
              <a:ext cx="998873" cy="868445"/>
            </a:xfrm>
            <a:prstGeom prst="ellipse">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45" name="Oval 44">
              <a:extLst>
                <a:ext uri="{FF2B5EF4-FFF2-40B4-BE49-F238E27FC236}">
                  <a16:creationId xmlns:a16="http://schemas.microsoft.com/office/drawing/2014/main" id="{4FBEE9C7-2F50-98E1-0A6B-B18C3EFF48FF}"/>
                </a:ext>
              </a:extLst>
            </p:cNvPr>
            <p:cNvSpPr/>
            <p:nvPr/>
          </p:nvSpPr>
          <p:spPr>
            <a:xfrm>
              <a:off x="12408158" y="7151783"/>
              <a:ext cx="856891" cy="919690"/>
            </a:xfrm>
            <a:prstGeom prst="ellipse">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grpSp>
          <p:nvGrpSpPr>
            <p:cNvPr id="46" name="Group 45">
              <a:extLst>
                <a:ext uri="{FF2B5EF4-FFF2-40B4-BE49-F238E27FC236}">
                  <a16:creationId xmlns:a16="http://schemas.microsoft.com/office/drawing/2014/main" id="{6C2C33A0-5821-D9C7-B0A9-1DB38B0BAAF1}"/>
                </a:ext>
              </a:extLst>
            </p:cNvPr>
            <p:cNvGrpSpPr/>
            <p:nvPr/>
          </p:nvGrpSpPr>
          <p:grpSpPr>
            <a:xfrm>
              <a:off x="1712575" y="6066319"/>
              <a:ext cx="3808243" cy="1978117"/>
              <a:chOff x="248899" y="4149413"/>
              <a:chExt cx="3808243" cy="1978117"/>
            </a:xfrm>
          </p:grpSpPr>
          <p:pic>
            <p:nvPicPr>
              <p:cNvPr id="47" name="Picture 46">
                <a:extLst>
                  <a:ext uri="{FF2B5EF4-FFF2-40B4-BE49-F238E27FC236}">
                    <a16:creationId xmlns:a16="http://schemas.microsoft.com/office/drawing/2014/main" id="{5E1020F0-0984-4118-8587-C8C861F26D1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176394" y="4500376"/>
                <a:ext cx="732468" cy="383507"/>
              </a:xfrm>
              <a:prstGeom prst="rect">
                <a:avLst/>
              </a:prstGeom>
            </p:spPr>
          </p:pic>
          <p:grpSp>
            <p:nvGrpSpPr>
              <p:cNvPr id="48" name="Group 47">
                <a:extLst>
                  <a:ext uri="{FF2B5EF4-FFF2-40B4-BE49-F238E27FC236}">
                    <a16:creationId xmlns:a16="http://schemas.microsoft.com/office/drawing/2014/main" id="{1277EF3C-52DE-CD1B-F0A7-B16152F28D0B}"/>
                  </a:ext>
                </a:extLst>
              </p:cNvPr>
              <p:cNvGrpSpPr/>
              <p:nvPr/>
            </p:nvGrpSpPr>
            <p:grpSpPr>
              <a:xfrm>
                <a:off x="248899" y="4149413"/>
                <a:ext cx="3808243" cy="1978117"/>
                <a:chOff x="124556" y="4749334"/>
                <a:chExt cx="3176921" cy="1650190"/>
              </a:xfrm>
            </p:grpSpPr>
            <p:pic>
              <p:nvPicPr>
                <p:cNvPr id="49" name="Picture 48">
                  <a:extLst>
                    <a:ext uri="{FF2B5EF4-FFF2-40B4-BE49-F238E27FC236}">
                      <a16:creationId xmlns:a16="http://schemas.microsoft.com/office/drawing/2014/main" id="{5CE972D9-E7F4-3A43-F654-DB99665322A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52748" y="4804218"/>
                  <a:ext cx="495454" cy="658509"/>
                </a:xfrm>
                <a:prstGeom prst="rect">
                  <a:avLst/>
                </a:prstGeom>
              </p:spPr>
            </p:pic>
            <p:pic>
              <p:nvPicPr>
                <p:cNvPr id="50" name="Picture 49">
                  <a:extLst>
                    <a:ext uri="{FF2B5EF4-FFF2-40B4-BE49-F238E27FC236}">
                      <a16:creationId xmlns:a16="http://schemas.microsoft.com/office/drawing/2014/main" id="{3645D759-A409-90B8-9930-472669BDFF64}"/>
                    </a:ext>
                  </a:extLst>
                </p:cNvPr>
                <p:cNvPicPr>
                  <a:picLocks noChangeAspect="1"/>
                </p:cNvPicPr>
                <p:nvPr/>
              </p:nvPicPr>
              <p:blipFill>
                <a:blip r:embed="rId9">
                  <a:extLst>
                    <a:ext uri="{28A0092B-C50C-407E-A947-70E740481C1C}">
                      <a14:useLocalDpi xmlns:a14="http://schemas.microsoft.com/office/drawing/2010/main" val="0"/>
                    </a:ext>
                  </a:extLst>
                </a:blip>
                <a:srcRect l="1325" t="2493" r="1" b="1"/>
                <a:stretch/>
              </p:blipFill>
              <p:spPr>
                <a:xfrm>
                  <a:off x="1741304" y="5844624"/>
                  <a:ext cx="719248" cy="280493"/>
                </a:xfrm>
                <a:prstGeom prst="rect">
                  <a:avLst/>
                </a:prstGeom>
              </p:spPr>
            </p:pic>
            <p:sp>
              <p:nvSpPr>
                <p:cNvPr id="51" name="TextBox 50">
                  <a:extLst>
                    <a:ext uri="{FF2B5EF4-FFF2-40B4-BE49-F238E27FC236}">
                      <a16:creationId xmlns:a16="http://schemas.microsoft.com/office/drawing/2014/main" id="{4D2EF373-E5A2-67F0-C1BD-FE7B6AF8D1FC}"/>
                    </a:ext>
                  </a:extLst>
                </p:cNvPr>
                <p:cNvSpPr txBox="1"/>
                <p:nvPr/>
              </p:nvSpPr>
              <p:spPr>
                <a:xfrm>
                  <a:off x="1509471" y="6132870"/>
                  <a:ext cx="1146734" cy="226204"/>
                </a:xfrm>
                <a:prstGeom prst="rect">
                  <a:avLst/>
                </a:prstGeom>
                <a:noFill/>
              </p:spPr>
              <p:txBody>
                <a:bodyPr wrap="square" rtlCol="0">
                  <a:spAutoFit/>
                </a:bodyPr>
                <a:lstStyle/>
                <a:p>
                  <a:pPr algn="ctr"/>
                  <a:r>
                    <a:rPr lang="en-GB" sz="800" dirty="0">
                      <a:latin typeface="Arial" panose="020B0604020202020204" pitchFamily="34" charset="0"/>
                      <a:cs typeface="Arial" panose="020B0604020202020204" pitchFamily="34" charset="0"/>
                    </a:rPr>
                    <a:t>Sea </a:t>
                  </a:r>
                </a:p>
                <a:p>
                  <a:pPr algn="ctr"/>
                  <a:r>
                    <a:rPr lang="en-GB" sz="800" dirty="0">
                      <a:latin typeface="Arial" panose="020B0604020202020204" pitchFamily="34" charset="0"/>
                      <a:cs typeface="Arial" panose="020B0604020202020204" pitchFamily="34" charset="0"/>
                    </a:rPr>
                    <a:t>cucumbers</a:t>
                  </a:r>
                  <a:endParaRPr lang="en-AU" sz="800" dirty="0">
                    <a:latin typeface="Arial" panose="020B0604020202020204" pitchFamily="34" charset="0"/>
                    <a:cs typeface="Arial" panose="020B0604020202020204" pitchFamily="34" charset="0"/>
                  </a:endParaRPr>
                </a:p>
              </p:txBody>
            </p:sp>
            <p:sp>
              <p:nvSpPr>
                <p:cNvPr id="52" name="TextBox 51">
                  <a:extLst>
                    <a:ext uri="{FF2B5EF4-FFF2-40B4-BE49-F238E27FC236}">
                      <a16:creationId xmlns:a16="http://schemas.microsoft.com/office/drawing/2014/main" id="{EFBA55D5-A130-C110-8ECF-5AA4F93B387B}"/>
                    </a:ext>
                  </a:extLst>
                </p:cNvPr>
                <p:cNvSpPr txBox="1"/>
                <p:nvPr/>
              </p:nvSpPr>
              <p:spPr>
                <a:xfrm>
                  <a:off x="124556" y="6233183"/>
                  <a:ext cx="850123" cy="143949"/>
                </a:xfrm>
                <a:prstGeom prst="rect">
                  <a:avLst/>
                </a:prstGeom>
                <a:noFill/>
              </p:spPr>
              <p:txBody>
                <a:bodyPr wrap="square" rtlCol="0">
                  <a:spAutoFit/>
                </a:bodyPr>
                <a:lstStyle/>
                <a:p>
                  <a:pPr algn="ctr"/>
                  <a:r>
                    <a:rPr lang="en-GB" sz="800" dirty="0">
                      <a:latin typeface="Arial" panose="020B0604020202020204" pitchFamily="34" charset="0"/>
                      <a:cs typeface="Arial" panose="020B0604020202020204" pitchFamily="34" charset="0"/>
                    </a:rPr>
                    <a:t>Sea urchins</a:t>
                  </a:r>
                  <a:endParaRPr lang="en-AU" sz="800" dirty="0">
                    <a:latin typeface="Arial" panose="020B0604020202020204" pitchFamily="34" charset="0"/>
                    <a:cs typeface="Arial" panose="020B0604020202020204" pitchFamily="34" charset="0"/>
                  </a:endParaRPr>
                </a:p>
              </p:txBody>
            </p:sp>
            <p:sp>
              <p:nvSpPr>
                <p:cNvPr id="53" name="TextBox 52">
                  <a:extLst>
                    <a:ext uri="{FF2B5EF4-FFF2-40B4-BE49-F238E27FC236}">
                      <a16:creationId xmlns:a16="http://schemas.microsoft.com/office/drawing/2014/main" id="{38D9C7F2-7B7E-6BE1-3DFA-FC0697E9BDAC}"/>
                    </a:ext>
                  </a:extLst>
                </p:cNvPr>
                <p:cNvSpPr txBox="1"/>
                <p:nvPr/>
              </p:nvSpPr>
              <p:spPr>
                <a:xfrm>
                  <a:off x="1661211" y="5387520"/>
                  <a:ext cx="881109" cy="143949"/>
                </a:xfrm>
                <a:prstGeom prst="rect">
                  <a:avLst/>
                </a:prstGeom>
                <a:noFill/>
              </p:spPr>
              <p:txBody>
                <a:bodyPr wrap="square" rtlCol="0">
                  <a:spAutoFit/>
                </a:bodyPr>
                <a:lstStyle/>
                <a:p>
                  <a:pPr algn="ctr"/>
                  <a:r>
                    <a:rPr lang="en-GB" sz="800" dirty="0">
                      <a:latin typeface="Arial" panose="020B0604020202020204" pitchFamily="34" charset="0"/>
                      <a:cs typeface="Arial" panose="020B0604020202020204" pitchFamily="34" charset="0"/>
                    </a:rPr>
                    <a:t>Crustaceans</a:t>
                  </a:r>
                  <a:endParaRPr lang="en-AU" sz="800" dirty="0">
                    <a:latin typeface="Arial" panose="020B0604020202020204" pitchFamily="34" charset="0"/>
                    <a:cs typeface="Arial" panose="020B0604020202020204" pitchFamily="34" charset="0"/>
                  </a:endParaRPr>
                </a:p>
              </p:txBody>
            </p:sp>
            <p:pic>
              <p:nvPicPr>
                <p:cNvPr id="54" name="Picture 53">
                  <a:extLst>
                    <a:ext uri="{FF2B5EF4-FFF2-40B4-BE49-F238E27FC236}">
                      <a16:creationId xmlns:a16="http://schemas.microsoft.com/office/drawing/2014/main" id="{664BF547-131F-6702-49CC-0AA272E96497}"/>
                    </a:ext>
                  </a:extLst>
                </p:cNvPr>
                <p:cNvPicPr>
                  <a:picLocks noChangeAspect="1"/>
                </p:cNvPicPr>
                <p:nvPr/>
              </p:nvPicPr>
              <p:blipFill>
                <a:blip r:embed="rId10">
                  <a:extLst>
                    <a:ext uri="{28A0092B-C50C-407E-A947-70E740481C1C}">
                      <a14:useLocalDpi xmlns:a14="http://schemas.microsoft.com/office/drawing/2010/main" val="0"/>
                    </a:ext>
                  </a:extLst>
                </a:blip>
                <a:srcRect l="16236" t="20519" r="11118" b="3418"/>
                <a:stretch/>
              </p:blipFill>
              <p:spPr>
                <a:xfrm>
                  <a:off x="2592621" y="5600265"/>
                  <a:ext cx="567588" cy="537691"/>
                </a:xfrm>
                <a:prstGeom prst="rect">
                  <a:avLst/>
                </a:prstGeom>
              </p:spPr>
            </p:pic>
            <p:sp>
              <p:nvSpPr>
                <p:cNvPr id="55" name="TextBox 54">
                  <a:extLst>
                    <a:ext uri="{FF2B5EF4-FFF2-40B4-BE49-F238E27FC236}">
                      <a16:creationId xmlns:a16="http://schemas.microsoft.com/office/drawing/2014/main" id="{A713E54D-BC48-C7C8-36D5-150933511D9C}"/>
                    </a:ext>
                  </a:extLst>
                </p:cNvPr>
                <p:cNvSpPr txBox="1"/>
                <p:nvPr/>
              </p:nvSpPr>
              <p:spPr>
                <a:xfrm>
                  <a:off x="2451354" y="6139650"/>
                  <a:ext cx="850123" cy="226204"/>
                </a:xfrm>
                <a:prstGeom prst="rect">
                  <a:avLst/>
                </a:prstGeom>
                <a:noFill/>
              </p:spPr>
              <p:txBody>
                <a:bodyPr wrap="square" rtlCol="0">
                  <a:spAutoFit/>
                </a:bodyPr>
                <a:lstStyle/>
                <a:p>
                  <a:pPr algn="ctr"/>
                  <a:r>
                    <a:rPr lang="en-GB" sz="800" dirty="0">
                      <a:latin typeface="Arial" panose="020B0604020202020204" pitchFamily="34" charset="0"/>
                      <a:cs typeface="Arial" panose="020B0604020202020204" pitchFamily="34" charset="0"/>
                    </a:rPr>
                    <a:t>Algae &amp; </a:t>
                  </a:r>
                </a:p>
                <a:p>
                  <a:pPr algn="ctr"/>
                  <a:r>
                    <a:rPr lang="en-GB" sz="800" dirty="0">
                      <a:latin typeface="Arial" panose="020B0604020202020204" pitchFamily="34" charset="0"/>
                      <a:cs typeface="Arial" panose="020B0604020202020204" pitchFamily="34" charset="0"/>
                    </a:rPr>
                    <a:t>Seagrass</a:t>
                  </a:r>
                  <a:endParaRPr lang="en-AU" sz="800" dirty="0">
                    <a:latin typeface="Arial" panose="020B0604020202020204" pitchFamily="34" charset="0"/>
                    <a:cs typeface="Arial" panose="020B0604020202020204" pitchFamily="34" charset="0"/>
                  </a:endParaRPr>
                </a:p>
              </p:txBody>
            </p:sp>
            <p:sp>
              <p:nvSpPr>
                <p:cNvPr id="56" name="TextBox 55">
                  <a:extLst>
                    <a:ext uri="{FF2B5EF4-FFF2-40B4-BE49-F238E27FC236}">
                      <a16:creationId xmlns:a16="http://schemas.microsoft.com/office/drawing/2014/main" id="{BE77F56D-79A9-EA2D-B80E-7AA8EA53466F}"/>
                    </a:ext>
                  </a:extLst>
                </p:cNvPr>
                <p:cNvSpPr txBox="1"/>
                <p:nvPr/>
              </p:nvSpPr>
              <p:spPr>
                <a:xfrm>
                  <a:off x="972277" y="5387520"/>
                  <a:ext cx="677143" cy="143949"/>
                </a:xfrm>
                <a:prstGeom prst="rect">
                  <a:avLst/>
                </a:prstGeom>
                <a:noFill/>
              </p:spPr>
              <p:txBody>
                <a:bodyPr wrap="square" rtlCol="0">
                  <a:spAutoFit/>
                </a:bodyPr>
                <a:lstStyle/>
                <a:p>
                  <a:pPr algn="ctr"/>
                  <a:r>
                    <a:rPr lang="en-GB" sz="800" dirty="0">
                      <a:latin typeface="Arial" panose="020B0604020202020204" pitchFamily="34" charset="0"/>
                      <a:cs typeface="Arial" panose="020B0604020202020204" pitchFamily="34" charset="0"/>
                    </a:rPr>
                    <a:t>Jellyfish</a:t>
                  </a:r>
                  <a:endParaRPr lang="en-AU" sz="800" dirty="0">
                    <a:latin typeface="Arial" panose="020B0604020202020204" pitchFamily="34" charset="0"/>
                    <a:cs typeface="Arial" panose="020B0604020202020204" pitchFamily="34" charset="0"/>
                  </a:endParaRPr>
                </a:p>
              </p:txBody>
            </p:sp>
            <p:sp>
              <p:nvSpPr>
                <p:cNvPr id="57" name="TextBox 56">
                  <a:extLst>
                    <a:ext uri="{FF2B5EF4-FFF2-40B4-BE49-F238E27FC236}">
                      <a16:creationId xmlns:a16="http://schemas.microsoft.com/office/drawing/2014/main" id="{1D17906D-60F4-9BF5-4A8F-ABCA02840D9D}"/>
                    </a:ext>
                  </a:extLst>
                </p:cNvPr>
                <p:cNvSpPr txBox="1"/>
                <p:nvPr/>
              </p:nvSpPr>
              <p:spPr>
                <a:xfrm>
                  <a:off x="905924" y="6233183"/>
                  <a:ext cx="850123" cy="143949"/>
                </a:xfrm>
                <a:prstGeom prst="rect">
                  <a:avLst/>
                </a:prstGeom>
                <a:noFill/>
              </p:spPr>
              <p:txBody>
                <a:bodyPr wrap="square" rtlCol="0">
                  <a:spAutoFit/>
                </a:bodyPr>
                <a:lstStyle/>
                <a:p>
                  <a:pPr algn="ctr"/>
                  <a:r>
                    <a:rPr lang="en-GB" sz="800" dirty="0">
                      <a:latin typeface="Arial" panose="020B0604020202020204" pitchFamily="34" charset="0"/>
                      <a:cs typeface="Arial" panose="020B0604020202020204" pitchFamily="34" charset="0"/>
                    </a:rPr>
                    <a:t>Soft corals</a:t>
                  </a:r>
                  <a:endParaRPr lang="en-AU" sz="800" dirty="0">
                    <a:latin typeface="Arial" panose="020B0604020202020204" pitchFamily="34" charset="0"/>
                    <a:cs typeface="Arial" panose="020B0604020202020204" pitchFamily="34" charset="0"/>
                  </a:endParaRPr>
                </a:p>
              </p:txBody>
            </p:sp>
            <p:sp>
              <p:nvSpPr>
                <p:cNvPr id="58" name="TextBox 57">
                  <a:extLst>
                    <a:ext uri="{FF2B5EF4-FFF2-40B4-BE49-F238E27FC236}">
                      <a16:creationId xmlns:a16="http://schemas.microsoft.com/office/drawing/2014/main" id="{595D3ECE-99C6-8042-3A08-270F240B6161}"/>
                    </a:ext>
                  </a:extLst>
                </p:cNvPr>
                <p:cNvSpPr txBox="1"/>
                <p:nvPr/>
              </p:nvSpPr>
              <p:spPr>
                <a:xfrm>
                  <a:off x="2544865" y="5387520"/>
                  <a:ext cx="656630" cy="143949"/>
                </a:xfrm>
                <a:prstGeom prst="rect">
                  <a:avLst/>
                </a:prstGeom>
                <a:noFill/>
              </p:spPr>
              <p:txBody>
                <a:bodyPr wrap="square" rtlCol="0">
                  <a:spAutoFit/>
                </a:bodyPr>
                <a:lstStyle/>
                <a:p>
                  <a:pPr algn="ctr"/>
                  <a:r>
                    <a:rPr lang="en-GB" sz="800" dirty="0">
                      <a:latin typeface="Arial" panose="020B0604020202020204" pitchFamily="34" charset="0"/>
                      <a:cs typeface="Arial" panose="020B0604020202020204" pitchFamily="34" charset="0"/>
                    </a:rPr>
                    <a:t>Molluscs</a:t>
                  </a:r>
                  <a:endParaRPr lang="en-AU" sz="800" dirty="0">
                    <a:latin typeface="Arial" panose="020B0604020202020204" pitchFamily="34" charset="0"/>
                    <a:cs typeface="Arial" panose="020B0604020202020204" pitchFamily="34" charset="0"/>
                  </a:endParaRPr>
                </a:p>
              </p:txBody>
            </p:sp>
            <p:grpSp>
              <p:nvGrpSpPr>
                <p:cNvPr id="59" name="Group 58">
                  <a:extLst>
                    <a:ext uri="{FF2B5EF4-FFF2-40B4-BE49-F238E27FC236}">
                      <a16:creationId xmlns:a16="http://schemas.microsoft.com/office/drawing/2014/main" id="{7A5FC3A6-4CA9-5929-DF22-F6EEB6D7D03D}"/>
                    </a:ext>
                  </a:extLst>
                </p:cNvPr>
                <p:cNvGrpSpPr/>
                <p:nvPr/>
              </p:nvGrpSpPr>
              <p:grpSpPr>
                <a:xfrm>
                  <a:off x="258844" y="4932209"/>
                  <a:ext cx="659297" cy="601500"/>
                  <a:chOff x="380045" y="5045340"/>
                  <a:chExt cx="659297" cy="601500"/>
                </a:xfrm>
              </p:grpSpPr>
              <p:sp>
                <p:nvSpPr>
                  <p:cNvPr id="65" name="TextBox 64">
                    <a:extLst>
                      <a:ext uri="{FF2B5EF4-FFF2-40B4-BE49-F238E27FC236}">
                        <a16:creationId xmlns:a16="http://schemas.microsoft.com/office/drawing/2014/main" id="{25D0E0AE-C7C7-F4C5-7F00-092C8BE18C2F}"/>
                      </a:ext>
                    </a:extLst>
                  </p:cNvPr>
                  <p:cNvSpPr txBox="1"/>
                  <p:nvPr/>
                </p:nvSpPr>
                <p:spPr>
                  <a:xfrm>
                    <a:off x="380045" y="5502891"/>
                    <a:ext cx="659297" cy="143949"/>
                  </a:xfrm>
                  <a:prstGeom prst="rect">
                    <a:avLst/>
                  </a:prstGeom>
                  <a:noFill/>
                </p:spPr>
                <p:txBody>
                  <a:bodyPr wrap="square" rtlCol="0">
                    <a:spAutoFit/>
                  </a:bodyPr>
                  <a:lstStyle/>
                  <a:p>
                    <a:pPr algn="ctr"/>
                    <a:r>
                      <a:rPr lang="en-GB" sz="800" dirty="0">
                        <a:latin typeface="Arial" panose="020B0604020202020204" pitchFamily="34" charset="0"/>
                        <a:cs typeface="Arial" panose="020B0604020202020204" pitchFamily="34" charset="0"/>
                      </a:rPr>
                      <a:t>Sponges</a:t>
                    </a:r>
                    <a:endParaRPr lang="en-AU" sz="800" dirty="0">
                      <a:latin typeface="Arial" panose="020B0604020202020204" pitchFamily="34" charset="0"/>
                      <a:cs typeface="Arial" panose="020B0604020202020204" pitchFamily="34" charset="0"/>
                    </a:endParaRPr>
                  </a:p>
                </p:txBody>
              </p:sp>
              <p:pic>
                <p:nvPicPr>
                  <p:cNvPr id="66" name="Picture 65">
                    <a:extLst>
                      <a:ext uri="{FF2B5EF4-FFF2-40B4-BE49-F238E27FC236}">
                        <a16:creationId xmlns:a16="http://schemas.microsoft.com/office/drawing/2014/main" id="{3FCBD6B5-B25B-C9E8-EA84-A41B23658773}"/>
                      </a:ext>
                    </a:extLst>
                  </p:cNvPr>
                  <p:cNvPicPr>
                    <a:picLocks noChangeAspect="1"/>
                  </p:cNvPicPr>
                  <p:nvPr/>
                </p:nvPicPr>
                <p:blipFill>
                  <a:blip r:embed="rId12">
                    <a:extLst>
                      <a:ext uri="{BEBA8EAE-BF5A-486C-A8C5-ECC9F3942E4B}">
                        <a14:imgProps xmlns:a14="http://schemas.microsoft.com/office/drawing/2010/main">
                          <a14:imgLayer r:embed="rId13">
                            <a14:imgEffect>
                              <a14:brightnessContrast bright="20000" contrast="-40000"/>
                            </a14:imgEffect>
                          </a14:imgLayer>
                        </a14:imgProps>
                      </a:ext>
                    </a:extLst>
                  </a:blip>
                  <a:stretch>
                    <a:fillRect/>
                  </a:stretch>
                </p:blipFill>
                <p:spPr>
                  <a:xfrm>
                    <a:off x="470410" y="5045340"/>
                    <a:ext cx="478448" cy="444732"/>
                  </a:xfrm>
                  <a:prstGeom prst="rect">
                    <a:avLst/>
                  </a:prstGeom>
                </p:spPr>
              </p:pic>
            </p:grpSp>
            <p:sp>
              <p:nvSpPr>
                <p:cNvPr id="60" name="Oval 59">
                  <a:extLst>
                    <a:ext uri="{FF2B5EF4-FFF2-40B4-BE49-F238E27FC236}">
                      <a16:creationId xmlns:a16="http://schemas.microsoft.com/office/drawing/2014/main" id="{1E23D02A-BDA1-4948-6DF9-4D6EA70E3C4E}"/>
                    </a:ext>
                  </a:extLst>
                </p:cNvPr>
                <p:cNvSpPr/>
                <p:nvPr/>
              </p:nvSpPr>
              <p:spPr>
                <a:xfrm>
                  <a:off x="962805" y="4749334"/>
                  <a:ext cx="699084" cy="908068"/>
                </a:xfrm>
                <a:prstGeom prst="ellipse">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61" name="Oval 60">
                  <a:extLst>
                    <a:ext uri="{FF2B5EF4-FFF2-40B4-BE49-F238E27FC236}">
                      <a16:creationId xmlns:a16="http://schemas.microsoft.com/office/drawing/2014/main" id="{2374A5B4-E9E3-2091-3E61-ADD4E4019FB4}"/>
                    </a:ext>
                  </a:extLst>
                </p:cNvPr>
                <p:cNvSpPr/>
                <p:nvPr/>
              </p:nvSpPr>
              <p:spPr>
                <a:xfrm>
                  <a:off x="2486630" y="5613541"/>
                  <a:ext cx="771256" cy="785983"/>
                </a:xfrm>
                <a:prstGeom prst="ellipse">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62" name="Picture 61" descr="A black and white drawing of a crab&#10;&#10;AI-generated content may be incorrect.">
                  <a:extLst>
                    <a:ext uri="{FF2B5EF4-FFF2-40B4-BE49-F238E27FC236}">
                      <a16:creationId xmlns:a16="http://schemas.microsoft.com/office/drawing/2014/main" id="{7860FDFC-4652-11C3-ED89-EC6C93C58C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22417" y="4896492"/>
                  <a:ext cx="786152" cy="521732"/>
                </a:xfrm>
                <a:prstGeom prst="rect">
                  <a:avLst/>
                </a:prstGeom>
              </p:spPr>
            </p:pic>
            <p:pic>
              <p:nvPicPr>
                <p:cNvPr id="63" name="Picture 62" descr="A black and white drawing of a sea urchin&#10;&#10;AI-generated content may be incorrect.">
                  <a:extLst>
                    <a:ext uri="{FF2B5EF4-FFF2-40B4-BE49-F238E27FC236}">
                      <a16:creationId xmlns:a16="http://schemas.microsoft.com/office/drawing/2014/main" id="{11F77BD4-5873-1309-C8CB-85C290EE590C}"/>
                    </a:ext>
                  </a:extLst>
                </p:cNvPr>
                <p:cNvPicPr>
                  <a:picLocks noChangeAspect="1"/>
                </p:cNvPicPr>
                <p:nvPr/>
              </p:nvPicPr>
              <p:blipFill>
                <a:blip r:embed="rId4">
                  <a:extLst>
                    <a:ext uri="{28A0092B-C50C-407E-A947-70E740481C1C}">
                      <a14:useLocalDpi xmlns:a14="http://schemas.microsoft.com/office/drawing/2010/main" val="0"/>
                    </a:ext>
                  </a:extLst>
                </a:blip>
                <a:srcRect t="1" b="6481"/>
                <a:stretch>
                  <a:fillRect/>
                </a:stretch>
              </p:blipFill>
              <p:spPr>
                <a:xfrm>
                  <a:off x="252185" y="5644781"/>
                  <a:ext cx="628856" cy="593578"/>
                </a:xfrm>
                <a:prstGeom prst="rect">
                  <a:avLst/>
                </a:prstGeom>
              </p:spPr>
            </p:pic>
            <p:pic>
              <p:nvPicPr>
                <p:cNvPr id="64" name="Picture 63" descr="A black and white silhouette of a plant&#10;&#10;AI-generated content may be incorrect.">
                  <a:extLst>
                    <a:ext uri="{FF2B5EF4-FFF2-40B4-BE49-F238E27FC236}">
                      <a16:creationId xmlns:a16="http://schemas.microsoft.com/office/drawing/2014/main" id="{695E8DAC-035A-07B1-5865-468FE56B80C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6483" y="5710593"/>
                  <a:ext cx="668947" cy="564079"/>
                </a:xfrm>
                <a:prstGeom prst="rect">
                  <a:avLst/>
                </a:prstGeom>
              </p:spPr>
            </p:pic>
          </p:grpSp>
        </p:grpSp>
      </p:grpSp>
      <p:sp>
        <p:nvSpPr>
          <p:cNvPr id="105" name="Rectangle 2">
            <a:extLst>
              <a:ext uri="{FF2B5EF4-FFF2-40B4-BE49-F238E27FC236}">
                <a16:creationId xmlns:a16="http://schemas.microsoft.com/office/drawing/2014/main" id="{99762C23-1C16-076B-CC5D-F60B47310D5E}"/>
              </a:ext>
            </a:extLst>
          </p:cNvPr>
          <p:cNvSpPr>
            <a:spLocks noGrp="1" noChangeArrowheads="1"/>
          </p:cNvSpPr>
          <p:nvPr>
            <p:ph type="title"/>
          </p:nvPr>
        </p:nvSpPr>
        <p:spPr>
          <a:xfrm>
            <a:off x="2243088" y="732794"/>
            <a:ext cx="13262344" cy="709761"/>
          </a:xfrm>
        </p:spPr>
        <p:txBody>
          <a:bodyPr>
            <a:noAutofit/>
          </a:bodyPr>
          <a:lstStyle/>
          <a:p>
            <a:pPr eaLnBrk="1" hangingPunct="1"/>
            <a:r>
              <a:rPr lang="en-GB" altLang="en-US" sz="4800" dirty="0"/>
              <a:t>ANSWERS: SEA TURTLES 1 - 3</a:t>
            </a:r>
            <a:endParaRPr lang="en-AU" altLang="en-US" sz="4800" dirty="0"/>
          </a:p>
        </p:txBody>
      </p:sp>
    </p:spTree>
    <p:extLst>
      <p:ext uri="{BB962C8B-B14F-4D97-AF65-F5344CB8AC3E}">
        <p14:creationId xmlns:p14="http://schemas.microsoft.com/office/powerpoint/2010/main" val="37974854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C6DFA7C6-B5F7-886F-ED86-18EBB5D8EB38}"/>
              </a:ext>
            </a:extLst>
          </p:cNvPr>
          <p:cNvGrpSpPr/>
          <p:nvPr/>
        </p:nvGrpSpPr>
        <p:grpSpPr>
          <a:xfrm>
            <a:off x="2195723" y="2041458"/>
            <a:ext cx="14516460" cy="7322289"/>
            <a:chOff x="1714186" y="2331811"/>
            <a:chExt cx="11627204" cy="5864911"/>
          </a:xfrm>
        </p:grpSpPr>
        <p:grpSp>
          <p:nvGrpSpPr>
            <p:cNvPr id="7" name="Group 6">
              <a:extLst>
                <a:ext uri="{FF2B5EF4-FFF2-40B4-BE49-F238E27FC236}">
                  <a16:creationId xmlns:a16="http://schemas.microsoft.com/office/drawing/2014/main" id="{86EAC73A-A64F-3D39-99E4-6C0AE17F583E}"/>
                </a:ext>
              </a:extLst>
            </p:cNvPr>
            <p:cNvGrpSpPr/>
            <p:nvPr/>
          </p:nvGrpSpPr>
          <p:grpSpPr>
            <a:xfrm>
              <a:off x="5670843" y="3095970"/>
              <a:ext cx="3777019" cy="2928410"/>
              <a:chOff x="3377942" y="2304165"/>
              <a:chExt cx="3159379" cy="2449540"/>
            </a:xfrm>
          </p:grpSpPr>
          <p:pic>
            <p:nvPicPr>
              <p:cNvPr id="103" name="Picture 102">
                <a:extLst>
                  <a:ext uri="{FF2B5EF4-FFF2-40B4-BE49-F238E27FC236}">
                    <a16:creationId xmlns:a16="http://schemas.microsoft.com/office/drawing/2014/main" id="{5B225DCC-B53B-50FB-7049-76A584EA61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77942" y="2304165"/>
                <a:ext cx="2523526" cy="2449540"/>
              </a:xfrm>
              <a:prstGeom prst="rect">
                <a:avLst/>
              </a:prstGeom>
            </p:spPr>
          </p:pic>
          <p:grpSp>
            <p:nvGrpSpPr>
              <p:cNvPr id="104" name="Group 103">
                <a:extLst>
                  <a:ext uri="{FF2B5EF4-FFF2-40B4-BE49-F238E27FC236}">
                    <a16:creationId xmlns:a16="http://schemas.microsoft.com/office/drawing/2014/main" id="{1C6EAC6C-87A9-A5D6-D7CF-7470B5883F9A}"/>
                  </a:ext>
                </a:extLst>
              </p:cNvPr>
              <p:cNvGrpSpPr/>
              <p:nvPr/>
            </p:nvGrpSpPr>
            <p:grpSpPr>
              <a:xfrm>
                <a:off x="4567474" y="2824771"/>
                <a:ext cx="1969847" cy="1728897"/>
                <a:chOff x="1561797" y="2234599"/>
                <a:chExt cx="2424427" cy="2127873"/>
              </a:xfrm>
            </p:grpSpPr>
            <p:cxnSp>
              <p:nvCxnSpPr>
                <p:cNvPr id="105" name="Straight Connector 104">
                  <a:extLst>
                    <a:ext uri="{FF2B5EF4-FFF2-40B4-BE49-F238E27FC236}">
                      <a16:creationId xmlns:a16="http://schemas.microsoft.com/office/drawing/2014/main" id="{8794DE66-2180-DAB1-F1E3-3776091B49DA}"/>
                    </a:ext>
                  </a:extLst>
                </p:cNvPr>
                <p:cNvCxnSpPr>
                  <a:cxnSpLocks/>
                </p:cNvCxnSpPr>
                <p:nvPr/>
              </p:nvCxnSpPr>
              <p:spPr>
                <a:xfrm flipH="1">
                  <a:off x="1580261" y="2234599"/>
                  <a:ext cx="1395598" cy="0"/>
                </a:xfrm>
                <a:prstGeom prst="line">
                  <a:avLst/>
                </a:prstGeom>
                <a:noFill/>
                <a:ln w="19050" cap="flat" cmpd="sng" algn="ctr">
                  <a:solidFill>
                    <a:srgbClr val="008EA0"/>
                  </a:solidFill>
                  <a:prstDash val="dash"/>
                  <a:miter lim="800000"/>
                </a:ln>
                <a:effectLst/>
              </p:spPr>
            </p:cxnSp>
            <p:cxnSp>
              <p:nvCxnSpPr>
                <p:cNvPr id="106" name="Straight Arrow Connector 105">
                  <a:extLst>
                    <a:ext uri="{FF2B5EF4-FFF2-40B4-BE49-F238E27FC236}">
                      <a16:creationId xmlns:a16="http://schemas.microsoft.com/office/drawing/2014/main" id="{6ED2C77A-748B-F018-82DE-325101E9F05C}"/>
                    </a:ext>
                  </a:extLst>
                </p:cNvPr>
                <p:cNvCxnSpPr/>
                <p:nvPr/>
              </p:nvCxnSpPr>
              <p:spPr>
                <a:xfrm>
                  <a:off x="2982172" y="2270213"/>
                  <a:ext cx="0" cy="2092259"/>
                </a:xfrm>
                <a:prstGeom prst="straightConnector1">
                  <a:avLst/>
                </a:prstGeom>
                <a:noFill/>
                <a:ln w="19050" cap="flat" cmpd="sng" algn="ctr">
                  <a:solidFill>
                    <a:srgbClr val="008EA0"/>
                  </a:solidFill>
                  <a:prstDash val="solid"/>
                  <a:miter lim="800000"/>
                  <a:headEnd type="triangle"/>
                  <a:tailEnd type="triangle"/>
                </a:ln>
                <a:effectLst/>
              </p:spPr>
            </p:cxnSp>
            <p:cxnSp>
              <p:nvCxnSpPr>
                <p:cNvPr id="107" name="Straight Connector 106">
                  <a:extLst>
                    <a:ext uri="{FF2B5EF4-FFF2-40B4-BE49-F238E27FC236}">
                      <a16:creationId xmlns:a16="http://schemas.microsoft.com/office/drawing/2014/main" id="{71731F9B-CE66-5898-7C6F-56A01280C57D}"/>
                    </a:ext>
                  </a:extLst>
                </p:cNvPr>
                <p:cNvCxnSpPr>
                  <a:cxnSpLocks/>
                </p:cNvCxnSpPr>
                <p:nvPr/>
              </p:nvCxnSpPr>
              <p:spPr>
                <a:xfrm flipH="1">
                  <a:off x="1561797" y="4360281"/>
                  <a:ext cx="1358135" cy="903"/>
                </a:xfrm>
                <a:prstGeom prst="line">
                  <a:avLst/>
                </a:prstGeom>
                <a:noFill/>
                <a:ln w="19050" cap="flat" cmpd="sng" algn="ctr">
                  <a:solidFill>
                    <a:srgbClr val="008EA0"/>
                  </a:solidFill>
                  <a:prstDash val="dash"/>
                  <a:miter lim="800000"/>
                </a:ln>
                <a:effectLst/>
              </p:spPr>
            </p:cxnSp>
            <p:sp>
              <p:nvSpPr>
                <p:cNvPr id="108" name="TextBox 107">
                  <a:extLst>
                    <a:ext uri="{FF2B5EF4-FFF2-40B4-BE49-F238E27FC236}">
                      <a16:creationId xmlns:a16="http://schemas.microsoft.com/office/drawing/2014/main" id="{F4FA2F60-5D08-7075-38F2-4AEBDE64C2C8}"/>
                    </a:ext>
                  </a:extLst>
                </p:cNvPr>
                <p:cNvSpPr txBox="1"/>
                <p:nvPr/>
              </p:nvSpPr>
              <p:spPr>
                <a:xfrm>
                  <a:off x="2904753" y="2971419"/>
                  <a:ext cx="1081471" cy="981914"/>
                </a:xfrm>
                <a:prstGeom prst="rect">
                  <a:avLst/>
                </a:prstGeom>
                <a:noFill/>
              </p:spPr>
              <p:txBody>
                <a:bodyPr wrap="square" rtlCol="0">
                  <a:spAutoFit/>
                </a:bodyPr>
                <a:lstStyle/>
                <a:p>
                  <a:pPr algn="ctr" defTabSz="457200">
                    <a:defRPr/>
                  </a:pPr>
                  <a:r>
                    <a:rPr lang="en-GB" sz="1600" kern="0" dirty="0">
                      <a:solidFill>
                        <a:srgbClr val="009455"/>
                      </a:solidFill>
                      <a:latin typeface="Arial" panose="020B0604020202020204" pitchFamily="34" charset="0"/>
                      <a:cs typeface="Arial" panose="020B0604020202020204" pitchFamily="34" charset="0"/>
                    </a:rPr>
                    <a:t>Carapace Length</a:t>
                  </a:r>
                </a:p>
                <a:p>
                  <a:pPr algn="ctr" defTabSz="457200">
                    <a:defRPr/>
                  </a:pPr>
                  <a:endParaRPr lang="en-GB" sz="1138" kern="0" dirty="0">
                    <a:solidFill>
                      <a:srgbClr val="009455"/>
                    </a:solidFill>
                    <a:latin typeface="Arial" panose="020B0604020202020204" pitchFamily="34" charset="0"/>
                    <a:cs typeface="Arial" panose="020B0604020202020204" pitchFamily="34" charset="0"/>
                  </a:endParaRPr>
                </a:p>
                <a:p>
                  <a:pPr algn="ctr" defTabSz="457200">
                    <a:defRPr/>
                  </a:pPr>
                  <a:r>
                    <a:rPr lang="en-GB" sz="2800" kern="0" dirty="0">
                      <a:solidFill>
                        <a:srgbClr val="FF0000"/>
                      </a:solidFill>
                      <a:latin typeface="Arial" panose="020B0604020202020204" pitchFamily="34" charset="0"/>
                      <a:cs typeface="Arial" panose="020B0604020202020204" pitchFamily="34" charset="0"/>
                    </a:rPr>
                    <a:t>68</a:t>
                  </a:r>
                  <a:r>
                    <a:rPr lang="en-GB" sz="1138" kern="0" dirty="0">
                      <a:solidFill>
                        <a:srgbClr val="414042"/>
                      </a:solidFill>
                      <a:latin typeface="Arial" panose="020B0604020202020204" pitchFamily="34" charset="0"/>
                      <a:cs typeface="Arial" panose="020B0604020202020204" pitchFamily="34" charset="0"/>
                    </a:rPr>
                    <a:t> </a:t>
                  </a:r>
                  <a:r>
                    <a:rPr lang="en-GB" sz="1000" kern="0" dirty="0">
                      <a:solidFill>
                        <a:srgbClr val="009455"/>
                      </a:solidFill>
                      <a:latin typeface="Arial" panose="020B0604020202020204" pitchFamily="34" charset="0"/>
                      <a:cs typeface="Arial" panose="020B0604020202020204" pitchFamily="34" charset="0"/>
                    </a:rPr>
                    <a:t>cm</a:t>
                  </a:r>
                  <a:endParaRPr lang="en-AU" sz="1000" kern="0" dirty="0">
                    <a:solidFill>
                      <a:srgbClr val="009455"/>
                    </a:solidFill>
                    <a:latin typeface="Arial" panose="020B0604020202020204" pitchFamily="34" charset="0"/>
                    <a:cs typeface="Arial" panose="020B0604020202020204" pitchFamily="34" charset="0"/>
                  </a:endParaRPr>
                </a:p>
              </p:txBody>
            </p:sp>
          </p:grpSp>
        </p:grpSp>
        <p:grpSp>
          <p:nvGrpSpPr>
            <p:cNvPr id="8" name="Group 7">
              <a:extLst>
                <a:ext uri="{FF2B5EF4-FFF2-40B4-BE49-F238E27FC236}">
                  <a16:creationId xmlns:a16="http://schemas.microsoft.com/office/drawing/2014/main" id="{1761C1D0-6A80-5393-4DB5-C8E6063A8E3A}"/>
                </a:ext>
              </a:extLst>
            </p:cNvPr>
            <p:cNvGrpSpPr/>
            <p:nvPr/>
          </p:nvGrpSpPr>
          <p:grpSpPr>
            <a:xfrm>
              <a:off x="9675700" y="3113642"/>
              <a:ext cx="3636829" cy="2725060"/>
              <a:chOff x="6740034" y="2346652"/>
              <a:chExt cx="3038603" cy="2276814"/>
            </a:xfrm>
          </p:grpSpPr>
          <p:pic>
            <p:nvPicPr>
              <p:cNvPr id="97" name="Picture 96">
                <a:extLst>
                  <a:ext uri="{FF2B5EF4-FFF2-40B4-BE49-F238E27FC236}">
                    <a16:creationId xmlns:a16="http://schemas.microsoft.com/office/drawing/2014/main" id="{BAB00C10-483A-F08D-9CC4-E5092FFF85D2}"/>
                  </a:ext>
                </a:extLst>
              </p:cNvPr>
              <p:cNvPicPr>
                <a:picLocks noChangeAspect="1"/>
              </p:cNvPicPr>
              <p:nvPr/>
            </p:nvPicPr>
            <p:blipFill>
              <a:blip r:embed="rId4">
                <a:extLst>
                  <a:ext uri="{28A0092B-C50C-407E-A947-70E740481C1C}">
                    <a14:useLocalDpi xmlns:a14="http://schemas.microsoft.com/office/drawing/2010/main" val="0"/>
                  </a:ext>
                </a:extLst>
              </a:blip>
              <a:srcRect l="2711" t="4062" r="2664" b="2529"/>
              <a:stretch/>
            </p:blipFill>
            <p:spPr>
              <a:xfrm>
                <a:off x="6740034" y="2346652"/>
                <a:ext cx="2638650" cy="2276814"/>
              </a:xfrm>
              <a:prstGeom prst="rect">
                <a:avLst/>
              </a:prstGeom>
            </p:spPr>
          </p:pic>
          <p:grpSp>
            <p:nvGrpSpPr>
              <p:cNvPr id="98" name="Group 97">
                <a:extLst>
                  <a:ext uri="{FF2B5EF4-FFF2-40B4-BE49-F238E27FC236}">
                    <a16:creationId xmlns:a16="http://schemas.microsoft.com/office/drawing/2014/main" id="{51409AAB-A9A7-D3F9-E965-5230ACD7D5AB}"/>
                  </a:ext>
                </a:extLst>
              </p:cNvPr>
              <p:cNvGrpSpPr/>
              <p:nvPr/>
            </p:nvGrpSpPr>
            <p:grpSpPr>
              <a:xfrm>
                <a:off x="8056812" y="2856544"/>
                <a:ext cx="1721825" cy="1728897"/>
                <a:chOff x="1908472" y="2234599"/>
                <a:chExt cx="2119172" cy="2127873"/>
              </a:xfrm>
            </p:grpSpPr>
            <p:cxnSp>
              <p:nvCxnSpPr>
                <p:cNvPr id="99" name="Straight Connector 98">
                  <a:extLst>
                    <a:ext uri="{FF2B5EF4-FFF2-40B4-BE49-F238E27FC236}">
                      <a16:creationId xmlns:a16="http://schemas.microsoft.com/office/drawing/2014/main" id="{2E6B71C2-C01A-7E52-7685-D2B9348F33D2}"/>
                    </a:ext>
                  </a:extLst>
                </p:cNvPr>
                <p:cNvCxnSpPr>
                  <a:cxnSpLocks/>
                </p:cNvCxnSpPr>
                <p:nvPr/>
              </p:nvCxnSpPr>
              <p:spPr>
                <a:xfrm flipH="1">
                  <a:off x="1908472" y="2234599"/>
                  <a:ext cx="1067386" cy="0"/>
                </a:xfrm>
                <a:prstGeom prst="line">
                  <a:avLst/>
                </a:prstGeom>
                <a:noFill/>
                <a:ln w="19050" cap="flat" cmpd="sng" algn="ctr">
                  <a:solidFill>
                    <a:srgbClr val="008EA0"/>
                  </a:solidFill>
                  <a:prstDash val="dash"/>
                  <a:miter lim="800000"/>
                </a:ln>
                <a:effectLst/>
              </p:spPr>
            </p:cxnSp>
            <p:cxnSp>
              <p:nvCxnSpPr>
                <p:cNvPr id="100" name="Straight Arrow Connector 99">
                  <a:extLst>
                    <a:ext uri="{FF2B5EF4-FFF2-40B4-BE49-F238E27FC236}">
                      <a16:creationId xmlns:a16="http://schemas.microsoft.com/office/drawing/2014/main" id="{0E3DCCED-5074-BBC5-5413-C78358DCB8E1}"/>
                    </a:ext>
                  </a:extLst>
                </p:cNvPr>
                <p:cNvCxnSpPr/>
                <p:nvPr/>
              </p:nvCxnSpPr>
              <p:spPr>
                <a:xfrm>
                  <a:off x="2982172" y="2270213"/>
                  <a:ext cx="0" cy="2092259"/>
                </a:xfrm>
                <a:prstGeom prst="straightConnector1">
                  <a:avLst/>
                </a:prstGeom>
                <a:noFill/>
                <a:ln w="19050" cap="flat" cmpd="sng" algn="ctr">
                  <a:solidFill>
                    <a:srgbClr val="008EA0"/>
                  </a:solidFill>
                  <a:prstDash val="solid"/>
                  <a:miter lim="800000"/>
                  <a:headEnd type="triangle"/>
                  <a:tailEnd type="triangle"/>
                </a:ln>
                <a:effectLst/>
              </p:spPr>
            </p:cxnSp>
            <p:cxnSp>
              <p:nvCxnSpPr>
                <p:cNvPr id="101" name="Straight Connector 100">
                  <a:extLst>
                    <a:ext uri="{FF2B5EF4-FFF2-40B4-BE49-F238E27FC236}">
                      <a16:creationId xmlns:a16="http://schemas.microsoft.com/office/drawing/2014/main" id="{E42480BB-EC41-8C01-2DDB-2D5EEFE3B2DC}"/>
                    </a:ext>
                  </a:extLst>
                </p:cNvPr>
                <p:cNvCxnSpPr>
                  <a:cxnSpLocks/>
                </p:cNvCxnSpPr>
                <p:nvPr/>
              </p:nvCxnSpPr>
              <p:spPr>
                <a:xfrm flipH="1">
                  <a:off x="1923987" y="4349794"/>
                  <a:ext cx="1067386" cy="0"/>
                </a:xfrm>
                <a:prstGeom prst="line">
                  <a:avLst/>
                </a:prstGeom>
                <a:noFill/>
                <a:ln w="19050" cap="flat" cmpd="sng" algn="ctr">
                  <a:solidFill>
                    <a:srgbClr val="008EA0"/>
                  </a:solidFill>
                  <a:prstDash val="dash"/>
                  <a:miter lim="800000"/>
                </a:ln>
                <a:effectLst/>
              </p:spPr>
            </p:cxnSp>
            <p:sp>
              <p:nvSpPr>
                <p:cNvPr id="102" name="TextBox 101">
                  <a:extLst>
                    <a:ext uri="{FF2B5EF4-FFF2-40B4-BE49-F238E27FC236}">
                      <a16:creationId xmlns:a16="http://schemas.microsoft.com/office/drawing/2014/main" id="{0555C525-2C4D-61A9-4A7A-F321E5A56FF9}"/>
                    </a:ext>
                  </a:extLst>
                </p:cNvPr>
                <p:cNvSpPr txBox="1"/>
                <p:nvPr/>
              </p:nvSpPr>
              <p:spPr>
                <a:xfrm>
                  <a:off x="2946173" y="2967873"/>
                  <a:ext cx="1081471" cy="980782"/>
                </a:xfrm>
                <a:prstGeom prst="rect">
                  <a:avLst/>
                </a:prstGeom>
                <a:noFill/>
              </p:spPr>
              <p:txBody>
                <a:bodyPr wrap="square" rtlCol="0">
                  <a:spAutoFit/>
                </a:bodyPr>
                <a:lstStyle/>
                <a:p>
                  <a:pPr algn="ctr" defTabSz="457200">
                    <a:defRPr/>
                  </a:pPr>
                  <a:r>
                    <a:rPr lang="en-GB" sz="1600" kern="0" dirty="0">
                      <a:solidFill>
                        <a:srgbClr val="009455"/>
                      </a:solidFill>
                      <a:latin typeface="Arial" panose="020B0604020202020204" pitchFamily="34" charset="0"/>
                      <a:cs typeface="Arial" panose="020B0604020202020204" pitchFamily="34" charset="0"/>
                    </a:rPr>
                    <a:t>Carapace Length</a:t>
                  </a:r>
                </a:p>
                <a:p>
                  <a:pPr algn="ctr" defTabSz="457200">
                    <a:defRPr/>
                  </a:pPr>
                  <a:endParaRPr lang="en-GB" sz="1138" kern="0" dirty="0">
                    <a:solidFill>
                      <a:srgbClr val="414042"/>
                    </a:solidFill>
                    <a:latin typeface="Aptos" panose="02110004020202020204"/>
                  </a:endParaRPr>
                </a:p>
                <a:p>
                  <a:pPr algn="ctr" defTabSz="457200">
                    <a:defRPr/>
                  </a:pPr>
                  <a:r>
                    <a:rPr lang="en-GB" sz="2800" kern="0" dirty="0">
                      <a:solidFill>
                        <a:srgbClr val="FF0000"/>
                      </a:solidFill>
                      <a:latin typeface="Arial" panose="020B0604020202020204" pitchFamily="34" charset="0"/>
                      <a:cs typeface="Arial" panose="020B0604020202020204" pitchFamily="34" charset="0"/>
                    </a:rPr>
                    <a:t>183</a:t>
                  </a:r>
                  <a:r>
                    <a:rPr lang="en-GB" sz="1600" kern="0" dirty="0">
                      <a:solidFill>
                        <a:srgbClr val="FF0000"/>
                      </a:solidFill>
                      <a:latin typeface="Arial" panose="020B0604020202020204" pitchFamily="34" charset="0"/>
                      <a:cs typeface="Arial" panose="020B0604020202020204" pitchFamily="34" charset="0"/>
                    </a:rPr>
                    <a:t> </a:t>
                  </a:r>
                  <a:r>
                    <a:rPr lang="en-GB" sz="1000" kern="0" dirty="0">
                      <a:solidFill>
                        <a:srgbClr val="009455"/>
                      </a:solidFill>
                      <a:latin typeface="Arial" panose="020B0604020202020204" pitchFamily="34" charset="0"/>
                      <a:cs typeface="Arial" panose="020B0604020202020204" pitchFamily="34" charset="0"/>
                    </a:rPr>
                    <a:t>cm</a:t>
                  </a:r>
                  <a:endParaRPr lang="en-AU" sz="1000" kern="0" dirty="0">
                    <a:solidFill>
                      <a:srgbClr val="009455"/>
                    </a:solidFill>
                    <a:latin typeface="Arial" panose="020B0604020202020204" pitchFamily="34" charset="0"/>
                    <a:cs typeface="Arial" panose="020B0604020202020204" pitchFamily="34" charset="0"/>
                  </a:endParaRPr>
                </a:p>
              </p:txBody>
            </p:sp>
          </p:grpSp>
        </p:grpSp>
        <p:grpSp>
          <p:nvGrpSpPr>
            <p:cNvPr id="9" name="Group 8">
              <a:extLst>
                <a:ext uri="{FF2B5EF4-FFF2-40B4-BE49-F238E27FC236}">
                  <a16:creationId xmlns:a16="http://schemas.microsoft.com/office/drawing/2014/main" id="{71D1A6A8-B84F-EAF5-5B77-59840033DB41}"/>
                </a:ext>
              </a:extLst>
            </p:cNvPr>
            <p:cNvGrpSpPr/>
            <p:nvPr/>
          </p:nvGrpSpPr>
          <p:grpSpPr>
            <a:xfrm>
              <a:off x="5675681" y="2331813"/>
              <a:ext cx="3784278" cy="5864909"/>
              <a:chOff x="3373390" y="967189"/>
              <a:chExt cx="3176921" cy="4923621"/>
            </a:xfrm>
          </p:grpSpPr>
          <p:pic>
            <p:nvPicPr>
              <p:cNvPr id="74" name="Picture 73" descr="A black and white drawing of a crab&#10;&#10;AI-generated content may be incorrect.">
                <a:extLst>
                  <a:ext uri="{FF2B5EF4-FFF2-40B4-BE49-F238E27FC236}">
                    <a16:creationId xmlns:a16="http://schemas.microsoft.com/office/drawing/2014/main" id="{373A3B6C-52E0-E13B-DB60-F939B34ECE6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28555" y="4303852"/>
                <a:ext cx="786152" cy="521732"/>
              </a:xfrm>
              <a:prstGeom prst="rect">
                <a:avLst/>
              </a:prstGeom>
            </p:spPr>
          </p:pic>
          <p:pic>
            <p:nvPicPr>
              <p:cNvPr id="75" name="Picture 74" descr="A black and white drawing of a sea urchin&#10;&#10;AI-generated content may be incorrect.">
                <a:extLst>
                  <a:ext uri="{FF2B5EF4-FFF2-40B4-BE49-F238E27FC236}">
                    <a16:creationId xmlns:a16="http://schemas.microsoft.com/office/drawing/2014/main" id="{328E2EAF-A594-3721-E3ED-CA92BD47FA9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58323" y="5052141"/>
                <a:ext cx="628856" cy="634718"/>
              </a:xfrm>
              <a:prstGeom prst="rect">
                <a:avLst/>
              </a:prstGeom>
            </p:spPr>
          </p:pic>
          <p:pic>
            <p:nvPicPr>
              <p:cNvPr id="76" name="Picture 75" descr="A black and white silhouette of a plant&#10;&#10;AI-generated content may be incorrect.">
                <a:extLst>
                  <a:ext uri="{FF2B5EF4-FFF2-40B4-BE49-F238E27FC236}">
                    <a16:creationId xmlns:a16="http://schemas.microsoft.com/office/drawing/2014/main" id="{D6E06C53-11B3-95C4-E7C2-4FD71841F22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202869" y="5059965"/>
                <a:ext cx="694651" cy="585754"/>
              </a:xfrm>
              <a:prstGeom prst="rect">
                <a:avLst/>
              </a:prstGeom>
            </p:spPr>
          </p:pic>
          <p:grpSp>
            <p:nvGrpSpPr>
              <p:cNvPr id="77" name="Group 76">
                <a:extLst>
                  <a:ext uri="{FF2B5EF4-FFF2-40B4-BE49-F238E27FC236}">
                    <a16:creationId xmlns:a16="http://schemas.microsoft.com/office/drawing/2014/main" id="{0A35B989-64D6-5666-F672-7B48C6C188B4}"/>
                  </a:ext>
                </a:extLst>
              </p:cNvPr>
              <p:cNvGrpSpPr/>
              <p:nvPr/>
            </p:nvGrpSpPr>
            <p:grpSpPr>
              <a:xfrm>
                <a:off x="3373390" y="967189"/>
                <a:ext cx="3176921" cy="4923621"/>
                <a:chOff x="278077" y="1806177"/>
                <a:chExt cx="3176921" cy="4923621"/>
              </a:xfrm>
            </p:grpSpPr>
            <p:sp>
              <p:nvSpPr>
                <p:cNvPr id="78" name="TextBox 77">
                  <a:extLst>
                    <a:ext uri="{FF2B5EF4-FFF2-40B4-BE49-F238E27FC236}">
                      <a16:creationId xmlns:a16="http://schemas.microsoft.com/office/drawing/2014/main" id="{C6C1D4A7-CAD9-E63F-743A-B6CC71578EFD}"/>
                    </a:ext>
                  </a:extLst>
                </p:cNvPr>
                <p:cNvSpPr txBox="1"/>
                <p:nvPr/>
              </p:nvSpPr>
              <p:spPr>
                <a:xfrm>
                  <a:off x="290602" y="4768593"/>
                  <a:ext cx="655504" cy="269040"/>
                </a:xfrm>
                <a:prstGeom prst="rect">
                  <a:avLst/>
                </a:prstGeom>
                <a:noFill/>
              </p:spPr>
              <p:txBody>
                <a:bodyPr wrap="square" rtlCol="0">
                  <a:spAutoFit/>
                </a:bodyPr>
                <a:lstStyle/>
                <a:p>
                  <a:pPr defTabSz="457200">
                    <a:defRPr/>
                  </a:pPr>
                  <a:r>
                    <a:rPr lang="en-GB" sz="2000" kern="0" dirty="0">
                      <a:solidFill>
                        <a:srgbClr val="009455"/>
                      </a:solidFill>
                      <a:latin typeface="Arial" panose="020B0604020202020204" pitchFamily="34" charset="0"/>
                      <a:cs typeface="Arial" panose="020B0604020202020204" pitchFamily="34" charset="0"/>
                    </a:rPr>
                    <a:t>Diet:</a:t>
                  </a:r>
                  <a:endParaRPr lang="en-AU" sz="2000" kern="0" dirty="0">
                    <a:solidFill>
                      <a:srgbClr val="009455"/>
                    </a:solidFill>
                    <a:latin typeface="Arial" panose="020B0604020202020204" pitchFamily="34" charset="0"/>
                    <a:cs typeface="Arial" panose="020B0604020202020204" pitchFamily="34" charset="0"/>
                  </a:endParaRPr>
                </a:p>
              </p:txBody>
            </p:sp>
            <p:sp>
              <p:nvSpPr>
                <p:cNvPr id="79" name="Rectangle 78">
                  <a:extLst>
                    <a:ext uri="{FF2B5EF4-FFF2-40B4-BE49-F238E27FC236}">
                      <a16:creationId xmlns:a16="http://schemas.microsoft.com/office/drawing/2014/main" id="{8C164A32-B8A7-2A9E-E889-57F83A49ADD7}"/>
                    </a:ext>
                  </a:extLst>
                </p:cNvPr>
                <p:cNvSpPr/>
                <p:nvPr/>
              </p:nvSpPr>
              <p:spPr>
                <a:xfrm>
                  <a:off x="291745" y="1806177"/>
                  <a:ext cx="3131593" cy="4923621"/>
                </a:xfrm>
                <a:prstGeom prst="rect">
                  <a:avLst/>
                </a:prstGeom>
                <a:noFill/>
                <a:ln w="12700" cap="flat" cmpd="sng" algn="ctr">
                  <a:solidFill>
                    <a:srgbClr val="008EA0">
                      <a:shade val="15000"/>
                    </a:srgbClr>
                  </a:solidFill>
                  <a:prstDash val="solid"/>
                  <a:miter lim="800000"/>
                </a:ln>
                <a:effectLst/>
              </p:spPr>
              <p:txBody>
                <a:bodyPr rtlCol="0" anchor="ctr"/>
                <a:lstStyle/>
                <a:p>
                  <a:pPr algn="ctr" defTabSz="457200">
                    <a:defRPr/>
                  </a:pPr>
                  <a:endParaRPr lang="en-AU" sz="1463" kern="0" dirty="0">
                    <a:solidFill>
                      <a:srgbClr val="414042"/>
                    </a:solidFill>
                    <a:latin typeface="Aptos" panose="02110004020202020204"/>
                  </a:endParaRPr>
                </a:p>
              </p:txBody>
            </p:sp>
            <p:sp>
              <p:nvSpPr>
                <p:cNvPr id="80" name="TextBox 79">
                  <a:extLst>
                    <a:ext uri="{FF2B5EF4-FFF2-40B4-BE49-F238E27FC236}">
                      <a16:creationId xmlns:a16="http://schemas.microsoft.com/office/drawing/2014/main" id="{892F55AE-0E43-E466-4859-4725045CA273}"/>
                    </a:ext>
                  </a:extLst>
                </p:cNvPr>
                <p:cNvSpPr txBox="1"/>
                <p:nvPr/>
              </p:nvSpPr>
              <p:spPr>
                <a:xfrm>
                  <a:off x="294529" y="1846857"/>
                  <a:ext cx="3072209" cy="558775"/>
                </a:xfrm>
                <a:prstGeom prst="rect">
                  <a:avLst/>
                </a:prstGeom>
                <a:noFill/>
              </p:spPr>
              <p:txBody>
                <a:bodyPr wrap="square" rtlCol="0">
                  <a:spAutoFit/>
                </a:bodyPr>
                <a:lstStyle/>
                <a:p>
                  <a:pPr defTabSz="457200">
                    <a:defRPr/>
                  </a:pPr>
                  <a:r>
                    <a:rPr lang="en-GB" sz="2000" kern="0" dirty="0">
                      <a:solidFill>
                        <a:srgbClr val="414042"/>
                      </a:solidFill>
                      <a:latin typeface="Arial" panose="020B0604020202020204" pitchFamily="34" charset="0"/>
                      <a:cs typeface="Arial" panose="020B0604020202020204" pitchFamily="34" charset="0"/>
                    </a:rPr>
                    <a:t>Turtle 5.</a:t>
                  </a:r>
                  <a:r>
                    <a:rPr lang="en-GB" sz="2000" kern="0" dirty="0">
                      <a:solidFill>
                        <a:srgbClr val="00804B"/>
                      </a:solidFill>
                      <a:latin typeface="Arial" panose="020B0604020202020204" pitchFamily="34" charset="0"/>
                      <a:cs typeface="Arial" panose="020B0604020202020204" pitchFamily="34" charset="0"/>
                    </a:rPr>
                    <a:t> </a:t>
                  </a:r>
                </a:p>
                <a:p>
                  <a:pPr defTabSz="457200">
                    <a:defRPr/>
                  </a:pPr>
                  <a:r>
                    <a:rPr lang="en-GB" sz="1400" i="1" kern="0" dirty="0">
                      <a:solidFill>
                        <a:srgbClr val="009455"/>
                      </a:solidFill>
                      <a:latin typeface="Arial" panose="020B0604020202020204" pitchFamily="34" charset="0"/>
                      <a:cs typeface="Arial" panose="020B0604020202020204" pitchFamily="34" charset="0"/>
                    </a:rPr>
                    <a:t>Name</a:t>
                  </a:r>
                  <a:r>
                    <a:rPr lang="en-GB" sz="1463" kern="0" dirty="0">
                      <a:solidFill>
                        <a:srgbClr val="414042"/>
                      </a:solidFill>
                      <a:latin typeface="Arial" panose="020B0604020202020204" pitchFamily="34" charset="0"/>
                      <a:cs typeface="Arial" panose="020B0604020202020204" pitchFamily="34" charset="0"/>
                    </a:rPr>
                    <a:t> 	</a:t>
                  </a:r>
                  <a:r>
                    <a:rPr lang="en-GB" sz="2800" kern="0" dirty="0">
                      <a:solidFill>
                        <a:srgbClr val="FF0000"/>
                      </a:solidFill>
                      <a:latin typeface="Arial" panose="020B0604020202020204" pitchFamily="34" charset="0"/>
                      <a:cs typeface="Arial" panose="020B0604020202020204" pitchFamily="34" charset="0"/>
                    </a:rPr>
                    <a:t>Olive Ridley</a:t>
                  </a:r>
                  <a:endParaRPr lang="en-AU" sz="2800" kern="0" dirty="0">
                    <a:solidFill>
                      <a:srgbClr val="FF0000"/>
                    </a:solidFill>
                    <a:latin typeface="Arial" panose="020B0604020202020204" pitchFamily="34" charset="0"/>
                    <a:cs typeface="Arial" panose="020B0604020202020204" pitchFamily="34" charset="0"/>
                  </a:endParaRPr>
                </a:p>
              </p:txBody>
            </p:sp>
            <p:grpSp>
              <p:nvGrpSpPr>
                <p:cNvPr id="81" name="Group 80">
                  <a:extLst>
                    <a:ext uri="{FF2B5EF4-FFF2-40B4-BE49-F238E27FC236}">
                      <a16:creationId xmlns:a16="http://schemas.microsoft.com/office/drawing/2014/main" id="{883A55AB-DCA8-E9D1-6BF3-EBC43C35E07E}"/>
                    </a:ext>
                  </a:extLst>
                </p:cNvPr>
                <p:cNvGrpSpPr/>
                <p:nvPr/>
              </p:nvGrpSpPr>
              <p:grpSpPr>
                <a:xfrm>
                  <a:off x="278077" y="5009305"/>
                  <a:ext cx="3176921" cy="1573833"/>
                  <a:chOff x="124556" y="4906770"/>
                  <a:chExt cx="3176921" cy="1573833"/>
                </a:xfrm>
              </p:grpSpPr>
              <p:pic>
                <p:nvPicPr>
                  <p:cNvPr id="82" name="Picture 81">
                    <a:extLst>
                      <a:ext uri="{FF2B5EF4-FFF2-40B4-BE49-F238E27FC236}">
                        <a16:creationId xmlns:a16="http://schemas.microsoft.com/office/drawing/2014/main" id="{738174A8-3C8D-1AE9-4141-D80E5E2E67E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52748" y="4906770"/>
                    <a:ext cx="495454" cy="658509"/>
                  </a:xfrm>
                  <a:prstGeom prst="rect">
                    <a:avLst/>
                  </a:prstGeom>
                </p:spPr>
              </p:pic>
              <p:grpSp>
                <p:nvGrpSpPr>
                  <p:cNvPr id="83" name="Group 82">
                    <a:extLst>
                      <a:ext uri="{FF2B5EF4-FFF2-40B4-BE49-F238E27FC236}">
                        <a16:creationId xmlns:a16="http://schemas.microsoft.com/office/drawing/2014/main" id="{CF701FF3-7F13-F595-D0D6-DCAA57D8D273}"/>
                      </a:ext>
                    </a:extLst>
                  </p:cNvPr>
                  <p:cNvGrpSpPr/>
                  <p:nvPr/>
                </p:nvGrpSpPr>
                <p:grpSpPr>
                  <a:xfrm>
                    <a:off x="124556" y="5034761"/>
                    <a:ext cx="3176921" cy="1445842"/>
                    <a:chOff x="124556" y="5034761"/>
                    <a:chExt cx="3176921" cy="1445842"/>
                  </a:xfrm>
                </p:grpSpPr>
                <p:pic>
                  <p:nvPicPr>
                    <p:cNvPr id="84" name="Picture 83">
                      <a:extLst>
                        <a:ext uri="{FF2B5EF4-FFF2-40B4-BE49-F238E27FC236}">
                          <a16:creationId xmlns:a16="http://schemas.microsoft.com/office/drawing/2014/main" id="{B5347D88-E21B-4E8D-E759-B2076E2E2519}"/>
                        </a:ext>
                      </a:extLst>
                    </p:cNvPr>
                    <p:cNvPicPr>
                      <a:picLocks noChangeAspect="1"/>
                    </p:cNvPicPr>
                    <p:nvPr/>
                  </p:nvPicPr>
                  <p:blipFill>
                    <a:blip r:embed="rId9">
                      <a:extLst>
                        <a:ext uri="{28A0092B-C50C-407E-A947-70E740481C1C}">
                          <a14:useLocalDpi xmlns:a14="http://schemas.microsoft.com/office/drawing/2010/main" val="0"/>
                        </a:ext>
                      </a:extLst>
                    </a:blip>
                    <a:srcRect l="1325" t="2493" r="1" b="1"/>
                    <a:stretch/>
                  </p:blipFill>
                  <p:spPr>
                    <a:xfrm>
                      <a:off x="1741304" y="5947176"/>
                      <a:ext cx="719248" cy="280493"/>
                    </a:xfrm>
                    <a:prstGeom prst="rect">
                      <a:avLst/>
                    </a:prstGeom>
                  </p:spPr>
                </p:pic>
                <p:sp>
                  <p:nvSpPr>
                    <p:cNvPr id="85" name="TextBox 84">
                      <a:extLst>
                        <a:ext uri="{FF2B5EF4-FFF2-40B4-BE49-F238E27FC236}">
                          <a16:creationId xmlns:a16="http://schemas.microsoft.com/office/drawing/2014/main" id="{DEA5C7C3-9F1C-205F-5C45-1EFE06CDD4C3}"/>
                        </a:ext>
                      </a:extLst>
                    </p:cNvPr>
                    <p:cNvSpPr txBox="1"/>
                    <p:nvPr/>
                  </p:nvSpPr>
                  <p:spPr>
                    <a:xfrm>
                      <a:off x="1509471" y="6235422"/>
                      <a:ext cx="1146734" cy="227649"/>
                    </a:xfrm>
                    <a:prstGeom prst="rect">
                      <a:avLst/>
                    </a:prstGeom>
                    <a:noFill/>
                  </p:spPr>
                  <p:txBody>
                    <a:bodyPr wrap="square" rtlCol="0">
                      <a:spAutoFit/>
                    </a:bodyPr>
                    <a:lstStyle/>
                    <a:p>
                      <a:pPr algn="ctr" defTabSz="457200">
                        <a:defRPr/>
                      </a:pPr>
                      <a:r>
                        <a:rPr lang="en-GB" sz="800" kern="0" dirty="0">
                          <a:solidFill>
                            <a:srgbClr val="414042"/>
                          </a:solidFill>
                          <a:latin typeface="Arial" panose="020B0604020202020204" pitchFamily="34" charset="0"/>
                          <a:cs typeface="Arial" panose="020B0604020202020204" pitchFamily="34" charset="0"/>
                        </a:rPr>
                        <a:t>Sea </a:t>
                      </a:r>
                    </a:p>
                    <a:p>
                      <a:pPr algn="ctr" defTabSz="457200">
                        <a:defRPr/>
                      </a:pPr>
                      <a:r>
                        <a:rPr lang="en-GB" sz="800" kern="0" dirty="0">
                          <a:solidFill>
                            <a:srgbClr val="414042"/>
                          </a:solidFill>
                          <a:latin typeface="Arial" panose="020B0604020202020204" pitchFamily="34" charset="0"/>
                          <a:cs typeface="Arial" panose="020B0604020202020204" pitchFamily="34" charset="0"/>
                        </a:rPr>
                        <a:t>cucumbers</a:t>
                      </a:r>
                      <a:endParaRPr lang="en-AU" sz="800" kern="0" dirty="0">
                        <a:solidFill>
                          <a:srgbClr val="414042"/>
                        </a:solidFill>
                        <a:latin typeface="Arial" panose="020B0604020202020204" pitchFamily="34" charset="0"/>
                        <a:cs typeface="Arial" panose="020B0604020202020204" pitchFamily="34" charset="0"/>
                      </a:endParaRPr>
                    </a:p>
                  </p:txBody>
                </p:sp>
                <p:sp>
                  <p:nvSpPr>
                    <p:cNvPr id="86" name="TextBox 85">
                      <a:extLst>
                        <a:ext uri="{FF2B5EF4-FFF2-40B4-BE49-F238E27FC236}">
                          <a16:creationId xmlns:a16="http://schemas.microsoft.com/office/drawing/2014/main" id="{C2F9B2C8-CAF8-233C-A366-5FBE6B4A42D4}"/>
                        </a:ext>
                      </a:extLst>
                    </p:cNvPr>
                    <p:cNvSpPr txBox="1"/>
                    <p:nvPr/>
                  </p:nvSpPr>
                  <p:spPr>
                    <a:xfrm>
                      <a:off x="124556" y="6335735"/>
                      <a:ext cx="850123" cy="144868"/>
                    </a:xfrm>
                    <a:prstGeom prst="rect">
                      <a:avLst/>
                    </a:prstGeom>
                    <a:noFill/>
                  </p:spPr>
                  <p:txBody>
                    <a:bodyPr wrap="square" rtlCol="0">
                      <a:spAutoFit/>
                    </a:bodyPr>
                    <a:lstStyle/>
                    <a:p>
                      <a:pPr algn="ctr" defTabSz="457200">
                        <a:defRPr/>
                      </a:pPr>
                      <a:r>
                        <a:rPr lang="en-GB" sz="800" kern="0" dirty="0">
                          <a:solidFill>
                            <a:srgbClr val="414042"/>
                          </a:solidFill>
                          <a:latin typeface="Arial" panose="020B0604020202020204" pitchFamily="34" charset="0"/>
                          <a:cs typeface="Arial" panose="020B0604020202020204" pitchFamily="34" charset="0"/>
                        </a:rPr>
                        <a:t>Sea urchins</a:t>
                      </a:r>
                      <a:endParaRPr lang="en-AU" sz="800" kern="0" dirty="0">
                        <a:solidFill>
                          <a:srgbClr val="414042"/>
                        </a:solidFill>
                        <a:latin typeface="Arial" panose="020B0604020202020204" pitchFamily="34" charset="0"/>
                        <a:cs typeface="Arial" panose="020B0604020202020204" pitchFamily="34" charset="0"/>
                      </a:endParaRPr>
                    </a:p>
                  </p:txBody>
                </p:sp>
                <p:sp>
                  <p:nvSpPr>
                    <p:cNvPr id="87" name="TextBox 86">
                      <a:extLst>
                        <a:ext uri="{FF2B5EF4-FFF2-40B4-BE49-F238E27FC236}">
                          <a16:creationId xmlns:a16="http://schemas.microsoft.com/office/drawing/2014/main" id="{14B37C9E-2AAE-BEDD-CD02-63FD188FDA1E}"/>
                        </a:ext>
                      </a:extLst>
                    </p:cNvPr>
                    <p:cNvSpPr txBox="1"/>
                    <p:nvPr/>
                  </p:nvSpPr>
                  <p:spPr>
                    <a:xfrm>
                      <a:off x="1661211" y="5490072"/>
                      <a:ext cx="881109" cy="144868"/>
                    </a:xfrm>
                    <a:prstGeom prst="rect">
                      <a:avLst/>
                    </a:prstGeom>
                    <a:noFill/>
                  </p:spPr>
                  <p:txBody>
                    <a:bodyPr wrap="square" rtlCol="0">
                      <a:spAutoFit/>
                    </a:bodyPr>
                    <a:lstStyle/>
                    <a:p>
                      <a:pPr algn="ctr" defTabSz="457200">
                        <a:defRPr/>
                      </a:pPr>
                      <a:r>
                        <a:rPr lang="en-GB" sz="800" kern="0" dirty="0">
                          <a:solidFill>
                            <a:srgbClr val="414042"/>
                          </a:solidFill>
                          <a:latin typeface="Arial" panose="020B0604020202020204" pitchFamily="34" charset="0"/>
                          <a:cs typeface="Arial" panose="020B0604020202020204" pitchFamily="34" charset="0"/>
                        </a:rPr>
                        <a:t>Crustaceans</a:t>
                      </a:r>
                      <a:endParaRPr lang="en-AU" sz="800" kern="0" dirty="0">
                        <a:solidFill>
                          <a:srgbClr val="414042"/>
                        </a:solidFill>
                        <a:latin typeface="Arial" panose="020B0604020202020204" pitchFamily="34" charset="0"/>
                        <a:cs typeface="Arial" panose="020B0604020202020204" pitchFamily="34" charset="0"/>
                      </a:endParaRPr>
                    </a:p>
                  </p:txBody>
                </p:sp>
                <p:pic>
                  <p:nvPicPr>
                    <p:cNvPr id="88" name="Picture 87">
                      <a:extLst>
                        <a:ext uri="{FF2B5EF4-FFF2-40B4-BE49-F238E27FC236}">
                          <a16:creationId xmlns:a16="http://schemas.microsoft.com/office/drawing/2014/main" id="{AEB2E3C9-607B-3477-2F89-17A59AE87CB8}"/>
                        </a:ext>
                      </a:extLst>
                    </p:cNvPr>
                    <p:cNvPicPr>
                      <a:picLocks noChangeAspect="1"/>
                    </p:cNvPicPr>
                    <p:nvPr/>
                  </p:nvPicPr>
                  <p:blipFill>
                    <a:blip r:embed="rId10">
                      <a:extLst>
                        <a:ext uri="{28A0092B-C50C-407E-A947-70E740481C1C}">
                          <a14:useLocalDpi xmlns:a14="http://schemas.microsoft.com/office/drawing/2010/main" val="0"/>
                        </a:ext>
                      </a:extLst>
                    </a:blip>
                    <a:srcRect l="16236" t="20519" r="11118" b="3418"/>
                    <a:stretch/>
                  </p:blipFill>
                  <p:spPr>
                    <a:xfrm>
                      <a:off x="2592621" y="5702817"/>
                      <a:ext cx="567588" cy="537691"/>
                    </a:xfrm>
                    <a:prstGeom prst="rect">
                      <a:avLst/>
                    </a:prstGeom>
                  </p:spPr>
                </p:pic>
                <p:sp>
                  <p:nvSpPr>
                    <p:cNvPr id="89" name="TextBox 88">
                      <a:extLst>
                        <a:ext uri="{FF2B5EF4-FFF2-40B4-BE49-F238E27FC236}">
                          <a16:creationId xmlns:a16="http://schemas.microsoft.com/office/drawing/2014/main" id="{9636125E-2724-BF1A-29ED-30F8439DD2BB}"/>
                        </a:ext>
                      </a:extLst>
                    </p:cNvPr>
                    <p:cNvSpPr txBox="1"/>
                    <p:nvPr/>
                  </p:nvSpPr>
                  <p:spPr>
                    <a:xfrm>
                      <a:off x="2451354" y="6242202"/>
                      <a:ext cx="850123" cy="227649"/>
                    </a:xfrm>
                    <a:prstGeom prst="rect">
                      <a:avLst/>
                    </a:prstGeom>
                    <a:noFill/>
                  </p:spPr>
                  <p:txBody>
                    <a:bodyPr wrap="square" rtlCol="0">
                      <a:spAutoFit/>
                    </a:bodyPr>
                    <a:lstStyle/>
                    <a:p>
                      <a:pPr algn="ctr" defTabSz="457200">
                        <a:defRPr/>
                      </a:pPr>
                      <a:r>
                        <a:rPr lang="en-GB" sz="800" kern="0" dirty="0">
                          <a:solidFill>
                            <a:srgbClr val="414042"/>
                          </a:solidFill>
                          <a:latin typeface="Arial" panose="020B0604020202020204" pitchFamily="34" charset="0"/>
                          <a:cs typeface="Arial" panose="020B0604020202020204" pitchFamily="34" charset="0"/>
                        </a:rPr>
                        <a:t>Algae &amp; </a:t>
                      </a:r>
                    </a:p>
                    <a:p>
                      <a:pPr algn="ctr" defTabSz="457200">
                        <a:defRPr/>
                      </a:pPr>
                      <a:r>
                        <a:rPr lang="en-GB" sz="800" kern="0" dirty="0">
                          <a:solidFill>
                            <a:srgbClr val="414042"/>
                          </a:solidFill>
                          <a:latin typeface="Arial" panose="020B0604020202020204" pitchFamily="34" charset="0"/>
                          <a:cs typeface="Arial" panose="020B0604020202020204" pitchFamily="34" charset="0"/>
                        </a:rPr>
                        <a:t>Seagrass</a:t>
                      </a:r>
                      <a:endParaRPr lang="en-AU" sz="800" kern="0" dirty="0">
                        <a:solidFill>
                          <a:srgbClr val="414042"/>
                        </a:solidFill>
                        <a:latin typeface="Arial" panose="020B0604020202020204" pitchFamily="34" charset="0"/>
                        <a:cs typeface="Arial" panose="020B0604020202020204" pitchFamily="34" charset="0"/>
                      </a:endParaRPr>
                    </a:p>
                  </p:txBody>
                </p:sp>
                <p:sp>
                  <p:nvSpPr>
                    <p:cNvPr id="90" name="TextBox 89">
                      <a:extLst>
                        <a:ext uri="{FF2B5EF4-FFF2-40B4-BE49-F238E27FC236}">
                          <a16:creationId xmlns:a16="http://schemas.microsoft.com/office/drawing/2014/main" id="{616962D1-4E8F-95C6-3E48-55E21067B5D9}"/>
                        </a:ext>
                      </a:extLst>
                    </p:cNvPr>
                    <p:cNvSpPr txBox="1"/>
                    <p:nvPr/>
                  </p:nvSpPr>
                  <p:spPr>
                    <a:xfrm>
                      <a:off x="972277" y="5490072"/>
                      <a:ext cx="677143" cy="144868"/>
                    </a:xfrm>
                    <a:prstGeom prst="rect">
                      <a:avLst/>
                    </a:prstGeom>
                    <a:noFill/>
                  </p:spPr>
                  <p:txBody>
                    <a:bodyPr wrap="square" rtlCol="0">
                      <a:spAutoFit/>
                    </a:bodyPr>
                    <a:lstStyle/>
                    <a:p>
                      <a:pPr algn="ctr" defTabSz="457200">
                        <a:defRPr/>
                      </a:pPr>
                      <a:r>
                        <a:rPr lang="en-GB" sz="800" kern="0" dirty="0">
                          <a:solidFill>
                            <a:srgbClr val="414042"/>
                          </a:solidFill>
                          <a:latin typeface="Arial" panose="020B0604020202020204" pitchFamily="34" charset="0"/>
                          <a:cs typeface="Arial" panose="020B0604020202020204" pitchFamily="34" charset="0"/>
                        </a:rPr>
                        <a:t>Jellyfish</a:t>
                      </a:r>
                      <a:endParaRPr lang="en-AU" sz="800" kern="0" dirty="0">
                        <a:solidFill>
                          <a:srgbClr val="414042"/>
                        </a:solidFill>
                        <a:latin typeface="Arial" panose="020B0604020202020204" pitchFamily="34" charset="0"/>
                        <a:cs typeface="Arial" panose="020B0604020202020204" pitchFamily="34" charset="0"/>
                      </a:endParaRPr>
                    </a:p>
                  </p:txBody>
                </p:sp>
                <p:sp>
                  <p:nvSpPr>
                    <p:cNvPr id="91" name="TextBox 90">
                      <a:extLst>
                        <a:ext uri="{FF2B5EF4-FFF2-40B4-BE49-F238E27FC236}">
                          <a16:creationId xmlns:a16="http://schemas.microsoft.com/office/drawing/2014/main" id="{E8D4D629-D030-4CF8-A65A-9647A659A9F0}"/>
                        </a:ext>
                      </a:extLst>
                    </p:cNvPr>
                    <p:cNvSpPr txBox="1"/>
                    <p:nvPr/>
                  </p:nvSpPr>
                  <p:spPr>
                    <a:xfrm>
                      <a:off x="905924" y="6335735"/>
                      <a:ext cx="850123" cy="144868"/>
                    </a:xfrm>
                    <a:prstGeom prst="rect">
                      <a:avLst/>
                    </a:prstGeom>
                    <a:noFill/>
                  </p:spPr>
                  <p:txBody>
                    <a:bodyPr wrap="square" rtlCol="0">
                      <a:spAutoFit/>
                    </a:bodyPr>
                    <a:lstStyle/>
                    <a:p>
                      <a:pPr algn="ctr" defTabSz="457200">
                        <a:defRPr/>
                      </a:pPr>
                      <a:r>
                        <a:rPr lang="en-GB" sz="800" kern="0" dirty="0">
                          <a:solidFill>
                            <a:srgbClr val="414042"/>
                          </a:solidFill>
                          <a:latin typeface="Arial" panose="020B0604020202020204" pitchFamily="34" charset="0"/>
                          <a:cs typeface="Arial" panose="020B0604020202020204" pitchFamily="34" charset="0"/>
                        </a:rPr>
                        <a:t>Soft corals</a:t>
                      </a:r>
                      <a:endParaRPr lang="en-AU" sz="800" kern="0" dirty="0">
                        <a:solidFill>
                          <a:srgbClr val="414042"/>
                        </a:solidFill>
                        <a:latin typeface="Arial" panose="020B0604020202020204" pitchFamily="34" charset="0"/>
                        <a:cs typeface="Arial" panose="020B0604020202020204" pitchFamily="34" charset="0"/>
                      </a:endParaRPr>
                    </a:p>
                  </p:txBody>
                </p:sp>
                <p:pic>
                  <p:nvPicPr>
                    <p:cNvPr id="92" name="Picture 91">
                      <a:extLst>
                        <a:ext uri="{FF2B5EF4-FFF2-40B4-BE49-F238E27FC236}">
                          <a16:creationId xmlns:a16="http://schemas.microsoft.com/office/drawing/2014/main" id="{9B31AD36-4972-182E-D9C4-A3FB07F4512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552374" y="5158730"/>
                      <a:ext cx="611041" cy="319930"/>
                    </a:xfrm>
                    <a:prstGeom prst="rect">
                      <a:avLst/>
                    </a:prstGeom>
                  </p:spPr>
                </p:pic>
                <p:sp>
                  <p:nvSpPr>
                    <p:cNvPr id="93" name="TextBox 92">
                      <a:extLst>
                        <a:ext uri="{FF2B5EF4-FFF2-40B4-BE49-F238E27FC236}">
                          <a16:creationId xmlns:a16="http://schemas.microsoft.com/office/drawing/2014/main" id="{34009D8C-9843-A4D5-B198-35688F273CE9}"/>
                        </a:ext>
                      </a:extLst>
                    </p:cNvPr>
                    <p:cNvSpPr txBox="1"/>
                    <p:nvPr/>
                  </p:nvSpPr>
                  <p:spPr>
                    <a:xfrm>
                      <a:off x="2544865" y="5490072"/>
                      <a:ext cx="656630" cy="144868"/>
                    </a:xfrm>
                    <a:prstGeom prst="rect">
                      <a:avLst/>
                    </a:prstGeom>
                    <a:noFill/>
                  </p:spPr>
                  <p:txBody>
                    <a:bodyPr wrap="square" rtlCol="0">
                      <a:spAutoFit/>
                    </a:bodyPr>
                    <a:lstStyle/>
                    <a:p>
                      <a:pPr algn="ctr" defTabSz="457200">
                        <a:defRPr/>
                      </a:pPr>
                      <a:r>
                        <a:rPr lang="en-GB" sz="800" kern="0" dirty="0">
                          <a:solidFill>
                            <a:srgbClr val="414042"/>
                          </a:solidFill>
                          <a:latin typeface="Arial" panose="020B0604020202020204" pitchFamily="34" charset="0"/>
                          <a:cs typeface="Arial" panose="020B0604020202020204" pitchFamily="34" charset="0"/>
                        </a:rPr>
                        <a:t>Molluscs</a:t>
                      </a:r>
                      <a:endParaRPr lang="en-AU" sz="800" kern="0" dirty="0">
                        <a:solidFill>
                          <a:srgbClr val="414042"/>
                        </a:solidFill>
                        <a:latin typeface="Arial" panose="020B0604020202020204" pitchFamily="34" charset="0"/>
                        <a:cs typeface="Arial" panose="020B0604020202020204" pitchFamily="34" charset="0"/>
                      </a:endParaRPr>
                    </a:p>
                  </p:txBody>
                </p:sp>
                <p:grpSp>
                  <p:nvGrpSpPr>
                    <p:cNvPr id="94" name="Group 93">
                      <a:extLst>
                        <a:ext uri="{FF2B5EF4-FFF2-40B4-BE49-F238E27FC236}">
                          <a16:creationId xmlns:a16="http://schemas.microsoft.com/office/drawing/2014/main" id="{22F06642-17D3-F6E8-2701-EDE540C7E52F}"/>
                        </a:ext>
                      </a:extLst>
                    </p:cNvPr>
                    <p:cNvGrpSpPr/>
                    <p:nvPr/>
                  </p:nvGrpSpPr>
                  <p:grpSpPr>
                    <a:xfrm>
                      <a:off x="258844" y="5034761"/>
                      <a:ext cx="659297" cy="602419"/>
                      <a:chOff x="380045" y="5045340"/>
                      <a:chExt cx="659297" cy="602419"/>
                    </a:xfrm>
                  </p:grpSpPr>
                  <p:sp>
                    <p:nvSpPr>
                      <p:cNvPr id="95" name="TextBox 94">
                        <a:extLst>
                          <a:ext uri="{FF2B5EF4-FFF2-40B4-BE49-F238E27FC236}">
                            <a16:creationId xmlns:a16="http://schemas.microsoft.com/office/drawing/2014/main" id="{D04CC49B-2748-D4E1-7600-12A4AE2C0D41}"/>
                          </a:ext>
                        </a:extLst>
                      </p:cNvPr>
                      <p:cNvSpPr txBox="1"/>
                      <p:nvPr/>
                    </p:nvSpPr>
                    <p:spPr>
                      <a:xfrm>
                        <a:off x="380045" y="5502891"/>
                        <a:ext cx="659297" cy="144868"/>
                      </a:xfrm>
                      <a:prstGeom prst="rect">
                        <a:avLst/>
                      </a:prstGeom>
                      <a:noFill/>
                    </p:spPr>
                    <p:txBody>
                      <a:bodyPr wrap="square" rtlCol="0">
                        <a:spAutoFit/>
                      </a:bodyPr>
                      <a:lstStyle/>
                      <a:p>
                        <a:pPr algn="ctr" defTabSz="457200">
                          <a:defRPr/>
                        </a:pPr>
                        <a:r>
                          <a:rPr lang="en-GB" sz="800" kern="0" dirty="0">
                            <a:solidFill>
                              <a:srgbClr val="414042"/>
                            </a:solidFill>
                            <a:latin typeface="Arial" panose="020B0604020202020204" pitchFamily="34" charset="0"/>
                            <a:cs typeface="Arial" panose="020B0604020202020204" pitchFamily="34" charset="0"/>
                          </a:rPr>
                          <a:t>Sponges</a:t>
                        </a:r>
                        <a:endParaRPr lang="en-AU" sz="800" kern="0" dirty="0">
                          <a:solidFill>
                            <a:srgbClr val="414042"/>
                          </a:solidFill>
                          <a:latin typeface="Arial" panose="020B0604020202020204" pitchFamily="34" charset="0"/>
                          <a:cs typeface="Arial" panose="020B0604020202020204" pitchFamily="34" charset="0"/>
                        </a:endParaRPr>
                      </a:p>
                    </p:txBody>
                  </p:sp>
                  <p:pic>
                    <p:nvPicPr>
                      <p:cNvPr id="96" name="Picture 95">
                        <a:extLst>
                          <a:ext uri="{FF2B5EF4-FFF2-40B4-BE49-F238E27FC236}">
                            <a16:creationId xmlns:a16="http://schemas.microsoft.com/office/drawing/2014/main" id="{47A51A73-BD92-D45C-E228-D5AAFF2EEE6A}"/>
                          </a:ext>
                        </a:extLst>
                      </p:cNvPr>
                      <p:cNvPicPr>
                        <a:picLocks noChangeAspect="1"/>
                      </p:cNvPicPr>
                      <p:nvPr/>
                    </p:nvPicPr>
                    <p:blipFill>
                      <a:blip r:embed="rId12">
                        <a:extLst>
                          <a:ext uri="{BEBA8EAE-BF5A-486C-A8C5-ECC9F3942E4B}">
                            <a14:imgProps xmlns:a14="http://schemas.microsoft.com/office/drawing/2010/main">
                              <a14:imgLayer r:embed="rId13">
                                <a14:imgEffect>
                                  <a14:brightnessContrast bright="20000" contrast="-40000"/>
                                </a14:imgEffect>
                              </a14:imgLayer>
                            </a14:imgProps>
                          </a:ext>
                        </a:extLst>
                      </a:blip>
                      <a:stretch>
                        <a:fillRect/>
                      </a:stretch>
                    </p:blipFill>
                    <p:spPr>
                      <a:xfrm>
                        <a:off x="470410" y="5045340"/>
                        <a:ext cx="478448" cy="444732"/>
                      </a:xfrm>
                      <a:prstGeom prst="rect">
                        <a:avLst/>
                      </a:prstGeom>
                    </p:spPr>
                  </p:pic>
                </p:grpSp>
              </p:grpSp>
            </p:grpSp>
          </p:grpSp>
        </p:grpSp>
        <p:grpSp>
          <p:nvGrpSpPr>
            <p:cNvPr id="10" name="Group 9">
              <a:extLst>
                <a:ext uri="{FF2B5EF4-FFF2-40B4-BE49-F238E27FC236}">
                  <a16:creationId xmlns:a16="http://schemas.microsoft.com/office/drawing/2014/main" id="{45E985F5-FCA1-9E1F-2EF5-1C4243260188}"/>
                </a:ext>
              </a:extLst>
            </p:cNvPr>
            <p:cNvGrpSpPr/>
            <p:nvPr/>
          </p:nvGrpSpPr>
          <p:grpSpPr>
            <a:xfrm>
              <a:off x="1714186" y="2331811"/>
              <a:ext cx="3880134" cy="5864909"/>
              <a:chOff x="47694" y="967187"/>
              <a:chExt cx="3257392" cy="4923621"/>
            </a:xfrm>
          </p:grpSpPr>
          <p:pic>
            <p:nvPicPr>
              <p:cNvPr id="44" name="Picture 43" descr="A black and white drawing of a crab&#10;&#10;AI-generated content may be incorrect.">
                <a:extLst>
                  <a:ext uri="{FF2B5EF4-FFF2-40B4-BE49-F238E27FC236}">
                    <a16:creationId xmlns:a16="http://schemas.microsoft.com/office/drawing/2014/main" id="{44ACD215-FDC2-93B5-8092-A3ADDEC345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10202" y="4283265"/>
                <a:ext cx="786152" cy="521732"/>
              </a:xfrm>
              <a:prstGeom prst="rect">
                <a:avLst/>
              </a:prstGeom>
            </p:spPr>
          </p:pic>
          <p:pic>
            <p:nvPicPr>
              <p:cNvPr id="45" name="Picture 44" descr="A black and white drawing of a sea urchin&#10;&#10;AI-generated content may be incorrect.">
                <a:extLst>
                  <a:ext uri="{FF2B5EF4-FFF2-40B4-BE49-F238E27FC236}">
                    <a16:creationId xmlns:a16="http://schemas.microsoft.com/office/drawing/2014/main" id="{2FFA85B9-6149-04A7-CAB5-8158303DD18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39970" y="5031554"/>
                <a:ext cx="628856" cy="634718"/>
              </a:xfrm>
              <a:prstGeom prst="rect">
                <a:avLst/>
              </a:prstGeom>
            </p:spPr>
          </p:pic>
          <p:pic>
            <p:nvPicPr>
              <p:cNvPr id="46" name="Picture 45" descr="A black and white silhouette of a plant&#10;&#10;AI-generated content may be incorrect.">
                <a:extLst>
                  <a:ext uri="{FF2B5EF4-FFF2-40B4-BE49-F238E27FC236}">
                    <a16:creationId xmlns:a16="http://schemas.microsoft.com/office/drawing/2014/main" id="{61FF254A-6BC3-8450-6EE6-0413BC4A10A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84516" y="5039378"/>
                <a:ext cx="694651" cy="585754"/>
              </a:xfrm>
              <a:prstGeom prst="rect">
                <a:avLst/>
              </a:prstGeom>
            </p:spPr>
          </p:pic>
          <p:grpSp>
            <p:nvGrpSpPr>
              <p:cNvPr id="47" name="Group 46">
                <a:extLst>
                  <a:ext uri="{FF2B5EF4-FFF2-40B4-BE49-F238E27FC236}">
                    <a16:creationId xmlns:a16="http://schemas.microsoft.com/office/drawing/2014/main" id="{E88A6CD8-5314-4E16-49F0-149BBA9C1762}"/>
                  </a:ext>
                </a:extLst>
              </p:cNvPr>
              <p:cNvGrpSpPr/>
              <p:nvPr/>
            </p:nvGrpSpPr>
            <p:grpSpPr>
              <a:xfrm>
                <a:off x="47694" y="967187"/>
                <a:ext cx="3257392" cy="4923621"/>
                <a:chOff x="10004644" y="1466701"/>
                <a:chExt cx="3257392" cy="4923621"/>
              </a:xfrm>
            </p:grpSpPr>
            <p:grpSp>
              <p:nvGrpSpPr>
                <p:cNvPr id="48" name="Group 47">
                  <a:extLst>
                    <a:ext uri="{FF2B5EF4-FFF2-40B4-BE49-F238E27FC236}">
                      <a16:creationId xmlns:a16="http://schemas.microsoft.com/office/drawing/2014/main" id="{19654B45-01E0-9B80-EE2C-04C2AADF5B94}"/>
                    </a:ext>
                  </a:extLst>
                </p:cNvPr>
                <p:cNvGrpSpPr/>
                <p:nvPr/>
              </p:nvGrpSpPr>
              <p:grpSpPr>
                <a:xfrm>
                  <a:off x="10004644" y="2064130"/>
                  <a:ext cx="3157412" cy="2378872"/>
                  <a:chOff x="10004644" y="2064130"/>
                  <a:chExt cx="2957000" cy="2227878"/>
                </a:xfrm>
              </p:grpSpPr>
              <p:pic>
                <p:nvPicPr>
                  <p:cNvPr id="68" name="Picture 67">
                    <a:extLst>
                      <a:ext uri="{FF2B5EF4-FFF2-40B4-BE49-F238E27FC236}">
                        <a16:creationId xmlns:a16="http://schemas.microsoft.com/office/drawing/2014/main" id="{D2266734-CAEB-35EA-4022-55FF978DC765}"/>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0004644" y="2064130"/>
                    <a:ext cx="2281881" cy="2227878"/>
                  </a:xfrm>
                  <a:prstGeom prst="rect">
                    <a:avLst/>
                  </a:prstGeom>
                </p:spPr>
              </p:pic>
              <p:grpSp>
                <p:nvGrpSpPr>
                  <p:cNvPr id="69" name="Group 68">
                    <a:extLst>
                      <a:ext uri="{FF2B5EF4-FFF2-40B4-BE49-F238E27FC236}">
                        <a16:creationId xmlns:a16="http://schemas.microsoft.com/office/drawing/2014/main" id="{BBB6F50D-FBB3-AB5E-2D27-1F2369429DC3}"/>
                      </a:ext>
                    </a:extLst>
                  </p:cNvPr>
                  <p:cNvGrpSpPr/>
                  <p:nvPr/>
                </p:nvGrpSpPr>
                <p:grpSpPr>
                  <a:xfrm>
                    <a:off x="11068084" y="2607380"/>
                    <a:ext cx="1893560" cy="1597519"/>
                    <a:chOff x="11069902" y="2114370"/>
                    <a:chExt cx="2330537" cy="1597519"/>
                  </a:xfrm>
                </p:grpSpPr>
                <p:cxnSp>
                  <p:nvCxnSpPr>
                    <p:cNvPr id="70" name="Straight Connector 69">
                      <a:extLst>
                        <a:ext uri="{FF2B5EF4-FFF2-40B4-BE49-F238E27FC236}">
                          <a16:creationId xmlns:a16="http://schemas.microsoft.com/office/drawing/2014/main" id="{926BBB12-63D8-2E3F-2F15-2182B424FB08}"/>
                        </a:ext>
                      </a:extLst>
                    </p:cNvPr>
                    <p:cNvCxnSpPr>
                      <a:cxnSpLocks/>
                    </p:cNvCxnSpPr>
                    <p:nvPr/>
                  </p:nvCxnSpPr>
                  <p:spPr>
                    <a:xfrm flipH="1">
                      <a:off x="11070035" y="2129887"/>
                      <a:ext cx="1333804" cy="0"/>
                    </a:xfrm>
                    <a:prstGeom prst="line">
                      <a:avLst/>
                    </a:prstGeom>
                    <a:noFill/>
                    <a:ln w="19050" cap="flat" cmpd="sng" algn="ctr">
                      <a:solidFill>
                        <a:srgbClr val="008EA0"/>
                      </a:solidFill>
                      <a:prstDash val="dash"/>
                      <a:miter lim="800000"/>
                    </a:ln>
                    <a:effectLst/>
                  </p:spPr>
                </p:cxnSp>
                <p:cxnSp>
                  <p:nvCxnSpPr>
                    <p:cNvPr id="71" name="Straight Arrow Connector 70">
                      <a:extLst>
                        <a:ext uri="{FF2B5EF4-FFF2-40B4-BE49-F238E27FC236}">
                          <a16:creationId xmlns:a16="http://schemas.microsoft.com/office/drawing/2014/main" id="{3046371E-C0EE-D57F-DE23-CDE11174A72F}"/>
                        </a:ext>
                      </a:extLst>
                    </p:cNvPr>
                    <p:cNvCxnSpPr>
                      <a:cxnSpLocks/>
                    </p:cNvCxnSpPr>
                    <p:nvPr/>
                  </p:nvCxnSpPr>
                  <p:spPr>
                    <a:xfrm>
                      <a:off x="12424672" y="2114370"/>
                      <a:ext cx="9680" cy="1596617"/>
                    </a:xfrm>
                    <a:prstGeom prst="straightConnector1">
                      <a:avLst/>
                    </a:prstGeom>
                    <a:noFill/>
                    <a:ln w="19050" cap="flat" cmpd="sng" algn="ctr">
                      <a:solidFill>
                        <a:srgbClr val="008EA0"/>
                      </a:solidFill>
                      <a:prstDash val="solid"/>
                      <a:miter lim="800000"/>
                      <a:headEnd type="triangle"/>
                      <a:tailEnd type="triangle"/>
                    </a:ln>
                    <a:effectLst/>
                  </p:spPr>
                </p:cxnSp>
                <p:cxnSp>
                  <p:nvCxnSpPr>
                    <p:cNvPr id="72" name="Straight Connector 71">
                      <a:extLst>
                        <a:ext uri="{FF2B5EF4-FFF2-40B4-BE49-F238E27FC236}">
                          <a16:creationId xmlns:a16="http://schemas.microsoft.com/office/drawing/2014/main" id="{2005B252-AEC7-B0A1-36AA-63BFC01ADD57}"/>
                        </a:ext>
                      </a:extLst>
                    </p:cNvPr>
                    <p:cNvCxnSpPr>
                      <a:cxnSpLocks/>
                    </p:cNvCxnSpPr>
                    <p:nvPr/>
                  </p:nvCxnSpPr>
                  <p:spPr>
                    <a:xfrm flipH="1">
                      <a:off x="11069902" y="3710987"/>
                      <a:ext cx="1358135" cy="902"/>
                    </a:xfrm>
                    <a:prstGeom prst="line">
                      <a:avLst/>
                    </a:prstGeom>
                    <a:noFill/>
                    <a:ln w="19050" cap="flat" cmpd="sng" algn="ctr">
                      <a:solidFill>
                        <a:srgbClr val="008EA0"/>
                      </a:solidFill>
                      <a:prstDash val="dash"/>
                      <a:miter lim="800000"/>
                    </a:ln>
                    <a:effectLst/>
                  </p:spPr>
                </p:cxnSp>
                <p:sp>
                  <p:nvSpPr>
                    <p:cNvPr id="73" name="TextBox 107">
                      <a:extLst>
                        <a:ext uri="{FF2B5EF4-FFF2-40B4-BE49-F238E27FC236}">
                          <a16:creationId xmlns:a16="http://schemas.microsoft.com/office/drawing/2014/main" id="{C1851F71-DAB9-59E4-78F1-7411D2F0C939}"/>
                        </a:ext>
                      </a:extLst>
                    </p:cNvPr>
                    <p:cNvSpPr txBox="1"/>
                    <p:nvPr/>
                  </p:nvSpPr>
                  <p:spPr>
                    <a:xfrm>
                      <a:off x="12378850" y="2660943"/>
                      <a:ext cx="1021589" cy="75589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defRPr/>
                      </a:pPr>
                      <a:r>
                        <a:rPr lang="en-GB" sz="1600" dirty="0">
                          <a:solidFill>
                            <a:srgbClr val="009455"/>
                          </a:solidFill>
                          <a:latin typeface="Arial" panose="020B0604020202020204" pitchFamily="34" charset="0"/>
                          <a:cs typeface="Arial" panose="020B0604020202020204" pitchFamily="34" charset="0"/>
                        </a:rPr>
                        <a:t>Carapace Length</a:t>
                      </a:r>
                    </a:p>
                    <a:p>
                      <a:pPr algn="ctr">
                        <a:defRPr/>
                      </a:pPr>
                      <a:endParaRPr lang="en-GB" sz="1200" dirty="0">
                        <a:solidFill>
                          <a:srgbClr val="009455"/>
                        </a:solidFill>
                        <a:latin typeface="Arial" panose="020B0604020202020204" pitchFamily="34" charset="0"/>
                        <a:cs typeface="Arial" panose="020B0604020202020204" pitchFamily="34" charset="0"/>
                      </a:endParaRPr>
                    </a:p>
                    <a:p>
                      <a:pPr algn="ctr">
                        <a:defRPr/>
                      </a:pPr>
                      <a:r>
                        <a:rPr lang="en-GB" sz="2800" dirty="0">
                          <a:solidFill>
                            <a:srgbClr val="FF0000"/>
                          </a:solidFill>
                          <a:latin typeface="Aptos" panose="02110004020202020204"/>
                        </a:rPr>
                        <a:t>96</a:t>
                      </a:r>
                      <a:r>
                        <a:rPr lang="en-GB" sz="1138" dirty="0">
                          <a:solidFill>
                            <a:srgbClr val="414042"/>
                          </a:solidFill>
                          <a:latin typeface="Aptos" panose="02110004020202020204"/>
                        </a:rPr>
                        <a:t> </a:t>
                      </a:r>
                      <a:r>
                        <a:rPr lang="en-GB" sz="1000" dirty="0">
                          <a:solidFill>
                            <a:srgbClr val="009455"/>
                          </a:solidFill>
                          <a:latin typeface="Arial" panose="020B0604020202020204" pitchFamily="34" charset="0"/>
                          <a:cs typeface="Arial" panose="020B0604020202020204" pitchFamily="34" charset="0"/>
                        </a:rPr>
                        <a:t>cm</a:t>
                      </a:r>
                      <a:endParaRPr lang="en-AU" sz="1000" dirty="0">
                        <a:solidFill>
                          <a:srgbClr val="009455"/>
                        </a:solidFill>
                        <a:latin typeface="Arial" panose="020B0604020202020204" pitchFamily="34" charset="0"/>
                        <a:cs typeface="Arial" panose="020B0604020202020204" pitchFamily="34" charset="0"/>
                      </a:endParaRPr>
                    </a:p>
                  </p:txBody>
                </p:sp>
              </p:grpSp>
            </p:grpSp>
            <p:sp>
              <p:nvSpPr>
                <p:cNvPr id="49" name="TextBox 5">
                  <a:extLst>
                    <a:ext uri="{FF2B5EF4-FFF2-40B4-BE49-F238E27FC236}">
                      <a16:creationId xmlns:a16="http://schemas.microsoft.com/office/drawing/2014/main" id="{D3A792D0-4A12-87A6-3C77-DC0039C3850C}"/>
                    </a:ext>
                  </a:extLst>
                </p:cNvPr>
                <p:cNvSpPr txBox="1"/>
                <p:nvPr/>
              </p:nvSpPr>
              <p:spPr>
                <a:xfrm>
                  <a:off x="10081270" y="4429117"/>
                  <a:ext cx="655504" cy="266508"/>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GB" sz="2000" dirty="0">
                      <a:solidFill>
                        <a:srgbClr val="009455"/>
                      </a:solidFill>
                      <a:latin typeface="Arial" panose="020B0604020202020204" pitchFamily="34" charset="0"/>
                      <a:cs typeface="Arial" panose="020B0604020202020204" pitchFamily="34" charset="0"/>
                    </a:rPr>
                    <a:t>Diet:</a:t>
                  </a:r>
                  <a:endParaRPr lang="en-AU" sz="2000" dirty="0">
                    <a:solidFill>
                      <a:srgbClr val="009455"/>
                    </a:solidFill>
                    <a:latin typeface="Arial" panose="020B0604020202020204" pitchFamily="34" charset="0"/>
                    <a:cs typeface="Arial" panose="020B0604020202020204" pitchFamily="34" charset="0"/>
                  </a:endParaRPr>
                </a:p>
              </p:txBody>
            </p:sp>
            <p:sp>
              <p:nvSpPr>
                <p:cNvPr id="50" name="Rectangle 49">
                  <a:extLst>
                    <a:ext uri="{FF2B5EF4-FFF2-40B4-BE49-F238E27FC236}">
                      <a16:creationId xmlns:a16="http://schemas.microsoft.com/office/drawing/2014/main" id="{CFF4D39D-13E7-7BE9-7A18-F80DA9C10660}"/>
                    </a:ext>
                  </a:extLst>
                </p:cNvPr>
                <p:cNvSpPr/>
                <p:nvPr/>
              </p:nvSpPr>
              <p:spPr>
                <a:xfrm>
                  <a:off x="10082413" y="1466701"/>
                  <a:ext cx="3131593" cy="4923621"/>
                </a:xfrm>
                <a:prstGeom prst="rect">
                  <a:avLst/>
                </a:prstGeom>
                <a:noFill/>
                <a:ln w="12700" cap="flat" cmpd="sng" algn="ctr">
                  <a:solidFill>
                    <a:srgbClr val="008EA0">
                      <a:shade val="15000"/>
                    </a:srgbClr>
                  </a:solidFill>
                  <a:prstDash val="solid"/>
                  <a:miter lim="800000"/>
                </a:ln>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defRPr/>
                  </a:pPr>
                  <a:endParaRPr lang="en-AU" sz="1463" dirty="0">
                    <a:solidFill>
                      <a:srgbClr val="414042"/>
                    </a:solidFill>
                    <a:latin typeface="Aptos" panose="02110004020202020204"/>
                  </a:endParaRPr>
                </a:p>
              </p:txBody>
            </p:sp>
            <p:sp>
              <p:nvSpPr>
                <p:cNvPr id="51" name="TextBox 14">
                  <a:extLst>
                    <a:ext uri="{FF2B5EF4-FFF2-40B4-BE49-F238E27FC236}">
                      <a16:creationId xmlns:a16="http://schemas.microsoft.com/office/drawing/2014/main" id="{4F1DE3B7-C2DA-0C4A-F9C6-99D344EC53EA}"/>
                    </a:ext>
                  </a:extLst>
                </p:cNvPr>
                <p:cNvSpPr txBox="1"/>
                <p:nvPr/>
              </p:nvSpPr>
              <p:spPr>
                <a:xfrm>
                  <a:off x="10085197" y="1507381"/>
                  <a:ext cx="3072209" cy="558775"/>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GB" sz="2000" dirty="0">
                      <a:solidFill>
                        <a:srgbClr val="414042"/>
                      </a:solidFill>
                      <a:latin typeface="Arial"/>
                      <a:cs typeface="Arial"/>
                    </a:rPr>
                    <a:t>Turtle 4. </a:t>
                  </a:r>
                </a:p>
                <a:p>
                  <a:pPr>
                    <a:defRPr/>
                  </a:pPr>
                  <a:r>
                    <a:rPr lang="en-GB" sz="1400" i="1" dirty="0">
                      <a:solidFill>
                        <a:srgbClr val="009455"/>
                      </a:solidFill>
                      <a:latin typeface="Arial" panose="020B0604020202020204" pitchFamily="34" charset="0"/>
                      <a:cs typeface="Arial" panose="020B0604020202020204" pitchFamily="34" charset="0"/>
                    </a:rPr>
                    <a:t>Name</a:t>
                  </a:r>
                  <a:r>
                    <a:rPr lang="en-GB" sz="1138" i="1" dirty="0">
                      <a:solidFill>
                        <a:srgbClr val="414042"/>
                      </a:solidFill>
                      <a:latin typeface="Arial" panose="020B0604020202020204" pitchFamily="34" charset="0"/>
                      <a:cs typeface="Arial" panose="020B0604020202020204" pitchFamily="34" charset="0"/>
                    </a:rPr>
                    <a:t> </a:t>
                  </a:r>
                  <a:r>
                    <a:rPr lang="en-GB" sz="1463" dirty="0">
                      <a:solidFill>
                        <a:srgbClr val="414042"/>
                      </a:solidFill>
                      <a:latin typeface="Arial" panose="020B0604020202020204" pitchFamily="34" charset="0"/>
                      <a:cs typeface="Arial" panose="020B0604020202020204" pitchFamily="34" charset="0"/>
                    </a:rPr>
                    <a:t> 	</a:t>
                  </a:r>
                  <a:r>
                    <a:rPr lang="en-GB" sz="2800" dirty="0">
                      <a:solidFill>
                        <a:srgbClr val="FF0000"/>
                      </a:solidFill>
                      <a:latin typeface="Arial" panose="020B0604020202020204" pitchFamily="34" charset="0"/>
                      <a:cs typeface="Arial" panose="020B0604020202020204" pitchFamily="34" charset="0"/>
                    </a:rPr>
                    <a:t>Loggerhead</a:t>
                  </a:r>
                  <a:endParaRPr lang="en-AU" sz="2800" dirty="0">
                    <a:solidFill>
                      <a:srgbClr val="FF0000"/>
                    </a:solidFill>
                    <a:latin typeface="Arial" panose="020B0604020202020204" pitchFamily="34" charset="0"/>
                    <a:cs typeface="Arial" panose="020B0604020202020204" pitchFamily="34" charset="0"/>
                  </a:endParaRPr>
                </a:p>
              </p:txBody>
            </p:sp>
            <p:grpSp>
              <p:nvGrpSpPr>
                <p:cNvPr id="52" name="Group 51">
                  <a:extLst>
                    <a:ext uri="{FF2B5EF4-FFF2-40B4-BE49-F238E27FC236}">
                      <a16:creationId xmlns:a16="http://schemas.microsoft.com/office/drawing/2014/main" id="{7C565DB6-5C13-D92D-E97B-57786D305010}"/>
                    </a:ext>
                  </a:extLst>
                </p:cNvPr>
                <p:cNvGrpSpPr/>
                <p:nvPr/>
              </p:nvGrpSpPr>
              <p:grpSpPr>
                <a:xfrm>
                  <a:off x="10085115" y="4668610"/>
                  <a:ext cx="3176921" cy="1573833"/>
                  <a:chOff x="10085115" y="4668610"/>
                  <a:chExt cx="3176921" cy="1573833"/>
                </a:xfrm>
              </p:grpSpPr>
              <p:pic>
                <p:nvPicPr>
                  <p:cNvPr id="53" name="Picture 52">
                    <a:extLst>
                      <a:ext uri="{FF2B5EF4-FFF2-40B4-BE49-F238E27FC236}">
                        <a16:creationId xmlns:a16="http://schemas.microsoft.com/office/drawing/2014/main" id="{B732C460-603C-A1C2-9243-30C024C9A03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013307" y="4668610"/>
                    <a:ext cx="495454" cy="658509"/>
                  </a:xfrm>
                  <a:prstGeom prst="rect">
                    <a:avLst/>
                  </a:prstGeom>
                </p:spPr>
              </p:pic>
              <p:grpSp>
                <p:nvGrpSpPr>
                  <p:cNvPr id="54" name="Group 53">
                    <a:extLst>
                      <a:ext uri="{FF2B5EF4-FFF2-40B4-BE49-F238E27FC236}">
                        <a16:creationId xmlns:a16="http://schemas.microsoft.com/office/drawing/2014/main" id="{E30D650F-47B1-F64F-08FA-4A0C91E47820}"/>
                      </a:ext>
                    </a:extLst>
                  </p:cNvPr>
                  <p:cNvGrpSpPr/>
                  <p:nvPr/>
                </p:nvGrpSpPr>
                <p:grpSpPr>
                  <a:xfrm>
                    <a:off x="10085115" y="4796601"/>
                    <a:ext cx="3176921" cy="1445842"/>
                    <a:chOff x="10085115" y="4796601"/>
                    <a:chExt cx="3176921" cy="1445842"/>
                  </a:xfrm>
                </p:grpSpPr>
                <p:pic>
                  <p:nvPicPr>
                    <p:cNvPr id="55" name="Picture 54">
                      <a:extLst>
                        <a:ext uri="{FF2B5EF4-FFF2-40B4-BE49-F238E27FC236}">
                          <a16:creationId xmlns:a16="http://schemas.microsoft.com/office/drawing/2014/main" id="{C22614D4-5CC5-41EB-C946-AFF76AEC1258}"/>
                        </a:ext>
                      </a:extLst>
                    </p:cNvPr>
                    <p:cNvPicPr>
                      <a:picLocks noChangeAspect="1"/>
                    </p:cNvPicPr>
                    <p:nvPr/>
                  </p:nvPicPr>
                  <p:blipFill>
                    <a:blip r:embed="rId9">
                      <a:extLst>
                        <a:ext uri="{28A0092B-C50C-407E-A947-70E740481C1C}">
                          <a14:useLocalDpi xmlns:a14="http://schemas.microsoft.com/office/drawing/2010/main" val="0"/>
                        </a:ext>
                      </a:extLst>
                    </a:blip>
                    <a:srcRect l="1325" t="2493" r="1" b="1"/>
                    <a:stretch/>
                  </p:blipFill>
                  <p:spPr>
                    <a:xfrm>
                      <a:off x="11701863" y="5709016"/>
                      <a:ext cx="719248" cy="280493"/>
                    </a:xfrm>
                    <a:prstGeom prst="rect">
                      <a:avLst/>
                    </a:prstGeom>
                  </p:spPr>
                </p:pic>
                <p:sp>
                  <p:nvSpPr>
                    <p:cNvPr id="56" name="TextBox 142">
                      <a:extLst>
                        <a:ext uri="{FF2B5EF4-FFF2-40B4-BE49-F238E27FC236}">
                          <a16:creationId xmlns:a16="http://schemas.microsoft.com/office/drawing/2014/main" id="{F10F9717-D55A-8A23-F236-8FB4F8F0335A}"/>
                        </a:ext>
                      </a:extLst>
                    </p:cNvPr>
                    <p:cNvSpPr txBox="1"/>
                    <p:nvPr/>
                  </p:nvSpPr>
                  <p:spPr>
                    <a:xfrm>
                      <a:off x="11470030" y="5997262"/>
                      <a:ext cx="1146734" cy="22764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defRPr/>
                      </a:pPr>
                      <a:r>
                        <a:rPr lang="en-GB" sz="800" dirty="0">
                          <a:solidFill>
                            <a:srgbClr val="414042"/>
                          </a:solidFill>
                          <a:latin typeface="Arial" panose="020B0604020202020204" pitchFamily="34" charset="0"/>
                          <a:cs typeface="Arial" panose="020B0604020202020204" pitchFamily="34" charset="0"/>
                        </a:rPr>
                        <a:t>Sea </a:t>
                      </a:r>
                    </a:p>
                    <a:p>
                      <a:pPr algn="ctr">
                        <a:defRPr/>
                      </a:pPr>
                      <a:r>
                        <a:rPr lang="en-GB" sz="800" dirty="0">
                          <a:solidFill>
                            <a:srgbClr val="414042"/>
                          </a:solidFill>
                          <a:latin typeface="Arial" panose="020B0604020202020204" pitchFamily="34" charset="0"/>
                          <a:cs typeface="Arial" panose="020B0604020202020204" pitchFamily="34" charset="0"/>
                        </a:rPr>
                        <a:t>cucumbers</a:t>
                      </a:r>
                      <a:endParaRPr lang="en-AU" sz="800" dirty="0">
                        <a:solidFill>
                          <a:srgbClr val="414042"/>
                        </a:solidFill>
                        <a:latin typeface="Arial" panose="020B0604020202020204" pitchFamily="34" charset="0"/>
                        <a:cs typeface="Arial" panose="020B0604020202020204" pitchFamily="34" charset="0"/>
                      </a:endParaRPr>
                    </a:p>
                  </p:txBody>
                </p:sp>
                <p:sp>
                  <p:nvSpPr>
                    <p:cNvPr id="57" name="TextBox 157">
                      <a:extLst>
                        <a:ext uri="{FF2B5EF4-FFF2-40B4-BE49-F238E27FC236}">
                          <a16:creationId xmlns:a16="http://schemas.microsoft.com/office/drawing/2014/main" id="{5FD1E6FF-EC5B-458E-2FD0-6759D97DA9C5}"/>
                        </a:ext>
                      </a:extLst>
                    </p:cNvPr>
                    <p:cNvSpPr txBox="1"/>
                    <p:nvPr/>
                  </p:nvSpPr>
                  <p:spPr>
                    <a:xfrm>
                      <a:off x="10085115" y="6097575"/>
                      <a:ext cx="850123" cy="144868"/>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defRPr/>
                      </a:pPr>
                      <a:r>
                        <a:rPr lang="en-GB" sz="800" dirty="0">
                          <a:solidFill>
                            <a:srgbClr val="414042"/>
                          </a:solidFill>
                          <a:latin typeface="Arial" panose="020B0604020202020204" pitchFamily="34" charset="0"/>
                          <a:cs typeface="Arial" panose="020B0604020202020204" pitchFamily="34" charset="0"/>
                        </a:rPr>
                        <a:t>Sea urchins</a:t>
                      </a:r>
                      <a:endParaRPr lang="en-AU" sz="800" dirty="0">
                        <a:solidFill>
                          <a:srgbClr val="414042"/>
                        </a:solidFill>
                        <a:latin typeface="Arial" panose="020B0604020202020204" pitchFamily="34" charset="0"/>
                        <a:cs typeface="Arial" panose="020B0604020202020204" pitchFamily="34" charset="0"/>
                      </a:endParaRPr>
                    </a:p>
                  </p:txBody>
                </p:sp>
                <p:sp>
                  <p:nvSpPr>
                    <p:cNvPr id="58" name="TextBox 145">
                      <a:extLst>
                        <a:ext uri="{FF2B5EF4-FFF2-40B4-BE49-F238E27FC236}">
                          <a16:creationId xmlns:a16="http://schemas.microsoft.com/office/drawing/2014/main" id="{E14C0378-8F55-183C-67C0-D39C5E3C104A}"/>
                        </a:ext>
                      </a:extLst>
                    </p:cNvPr>
                    <p:cNvSpPr txBox="1"/>
                    <p:nvPr/>
                  </p:nvSpPr>
                  <p:spPr>
                    <a:xfrm>
                      <a:off x="11621770" y="5251912"/>
                      <a:ext cx="881109" cy="144868"/>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defRPr/>
                      </a:pPr>
                      <a:r>
                        <a:rPr lang="en-GB" sz="800" dirty="0">
                          <a:solidFill>
                            <a:srgbClr val="414042"/>
                          </a:solidFill>
                          <a:latin typeface="Arial" panose="020B0604020202020204" pitchFamily="34" charset="0"/>
                          <a:cs typeface="Arial" panose="020B0604020202020204" pitchFamily="34" charset="0"/>
                        </a:rPr>
                        <a:t>Crustaceans</a:t>
                      </a:r>
                      <a:endParaRPr lang="en-AU" sz="800" dirty="0">
                        <a:solidFill>
                          <a:srgbClr val="414042"/>
                        </a:solidFill>
                        <a:latin typeface="Arial" panose="020B0604020202020204" pitchFamily="34" charset="0"/>
                        <a:cs typeface="Arial" panose="020B0604020202020204" pitchFamily="34" charset="0"/>
                      </a:endParaRPr>
                    </a:p>
                  </p:txBody>
                </p:sp>
                <p:pic>
                  <p:nvPicPr>
                    <p:cNvPr id="59" name="Picture 58">
                      <a:extLst>
                        <a:ext uri="{FF2B5EF4-FFF2-40B4-BE49-F238E27FC236}">
                          <a16:creationId xmlns:a16="http://schemas.microsoft.com/office/drawing/2014/main" id="{31603942-25AA-36F5-E2E6-8C64A444FE66}"/>
                        </a:ext>
                      </a:extLst>
                    </p:cNvPr>
                    <p:cNvPicPr>
                      <a:picLocks noChangeAspect="1"/>
                    </p:cNvPicPr>
                    <p:nvPr/>
                  </p:nvPicPr>
                  <p:blipFill>
                    <a:blip r:embed="rId10">
                      <a:extLst>
                        <a:ext uri="{28A0092B-C50C-407E-A947-70E740481C1C}">
                          <a14:useLocalDpi xmlns:a14="http://schemas.microsoft.com/office/drawing/2010/main" val="0"/>
                        </a:ext>
                      </a:extLst>
                    </a:blip>
                    <a:srcRect l="16236" t="20519" r="11118" b="3418"/>
                    <a:stretch/>
                  </p:blipFill>
                  <p:spPr>
                    <a:xfrm>
                      <a:off x="12553180" y="5464657"/>
                      <a:ext cx="567588" cy="537691"/>
                    </a:xfrm>
                    <a:prstGeom prst="rect">
                      <a:avLst/>
                    </a:prstGeom>
                  </p:spPr>
                </p:pic>
                <p:sp>
                  <p:nvSpPr>
                    <p:cNvPr id="60" name="TextBox 147">
                      <a:extLst>
                        <a:ext uri="{FF2B5EF4-FFF2-40B4-BE49-F238E27FC236}">
                          <a16:creationId xmlns:a16="http://schemas.microsoft.com/office/drawing/2014/main" id="{E9DA7D05-B4BE-FAEA-C089-356AEF44D209}"/>
                        </a:ext>
                      </a:extLst>
                    </p:cNvPr>
                    <p:cNvSpPr txBox="1"/>
                    <p:nvPr/>
                  </p:nvSpPr>
                  <p:spPr>
                    <a:xfrm>
                      <a:off x="12411913" y="6004042"/>
                      <a:ext cx="850123" cy="22764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defRPr/>
                      </a:pPr>
                      <a:r>
                        <a:rPr lang="en-GB" sz="800" dirty="0">
                          <a:solidFill>
                            <a:srgbClr val="414042"/>
                          </a:solidFill>
                          <a:latin typeface="Arial" panose="020B0604020202020204" pitchFamily="34" charset="0"/>
                          <a:cs typeface="Arial" panose="020B0604020202020204" pitchFamily="34" charset="0"/>
                        </a:rPr>
                        <a:t>Algae &amp; </a:t>
                      </a:r>
                    </a:p>
                    <a:p>
                      <a:pPr algn="ctr">
                        <a:defRPr/>
                      </a:pPr>
                      <a:r>
                        <a:rPr lang="en-GB" sz="800" dirty="0">
                          <a:solidFill>
                            <a:srgbClr val="414042"/>
                          </a:solidFill>
                          <a:latin typeface="Arial" panose="020B0604020202020204" pitchFamily="34" charset="0"/>
                          <a:cs typeface="Arial" panose="020B0604020202020204" pitchFamily="34" charset="0"/>
                        </a:rPr>
                        <a:t>Seagrass</a:t>
                      </a:r>
                      <a:endParaRPr lang="en-AU" sz="800" dirty="0">
                        <a:solidFill>
                          <a:srgbClr val="414042"/>
                        </a:solidFill>
                        <a:latin typeface="Arial" panose="020B0604020202020204" pitchFamily="34" charset="0"/>
                        <a:cs typeface="Arial" panose="020B0604020202020204" pitchFamily="34" charset="0"/>
                      </a:endParaRPr>
                    </a:p>
                  </p:txBody>
                </p:sp>
                <p:sp>
                  <p:nvSpPr>
                    <p:cNvPr id="61" name="TextBox 148">
                      <a:extLst>
                        <a:ext uri="{FF2B5EF4-FFF2-40B4-BE49-F238E27FC236}">
                          <a16:creationId xmlns:a16="http://schemas.microsoft.com/office/drawing/2014/main" id="{19DE447E-F1B4-F198-9A73-B1DE24FA3835}"/>
                        </a:ext>
                      </a:extLst>
                    </p:cNvPr>
                    <p:cNvSpPr txBox="1"/>
                    <p:nvPr/>
                  </p:nvSpPr>
                  <p:spPr>
                    <a:xfrm>
                      <a:off x="10932836" y="5251912"/>
                      <a:ext cx="677143" cy="144868"/>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defRPr/>
                      </a:pPr>
                      <a:r>
                        <a:rPr lang="en-GB" sz="800" dirty="0">
                          <a:solidFill>
                            <a:srgbClr val="414042"/>
                          </a:solidFill>
                          <a:latin typeface="Arial" panose="020B0604020202020204" pitchFamily="34" charset="0"/>
                          <a:cs typeface="Arial" panose="020B0604020202020204" pitchFamily="34" charset="0"/>
                        </a:rPr>
                        <a:t>Jellyfish</a:t>
                      </a:r>
                      <a:endParaRPr lang="en-AU" sz="800" dirty="0">
                        <a:solidFill>
                          <a:srgbClr val="414042"/>
                        </a:solidFill>
                        <a:latin typeface="Arial" panose="020B0604020202020204" pitchFamily="34" charset="0"/>
                        <a:cs typeface="Arial" panose="020B0604020202020204" pitchFamily="34" charset="0"/>
                      </a:endParaRPr>
                    </a:p>
                  </p:txBody>
                </p:sp>
                <p:sp>
                  <p:nvSpPr>
                    <p:cNvPr id="62" name="TextBox 150">
                      <a:extLst>
                        <a:ext uri="{FF2B5EF4-FFF2-40B4-BE49-F238E27FC236}">
                          <a16:creationId xmlns:a16="http://schemas.microsoft.com/office/drawing/2014/main" id="{A4CF43BE-9084-C071-9F37-3E01F07A9700}"/>
                        </a:ext>
                      </a:extLst>
                    </p:cNvPr>
                    <p:cNvSpPr txBox="1"/>
                    <p:nvPr/>
                  </p:nvSpPr>
                  <p:spPr>
                    <a:xfrm>
                      <a:off x="10866483" y="6097575"/>
                      <a:ext cx="850123" cy="144868"/>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defRPr/>
                      </a:pPr>
                      <a:r>
                        <a:rPr lang="en-GB" sz="800" dirty="0">
                          <a:solidFill>
                            <a:srgbClr val="414042"/>
                          </a:solidFill>
                          <a:latin typeface="Arial" panose="020B0604020202020204" pitchFamily="34" charset="0"/>
                          <a:cs typeface="Arial" panose="020B0604020202020204" pitchFamily="34" charset="0"/>
                        </a:rPr>
                        <a:t>Soft corals</a:t>
                      </a:r>
                      <a:endParaRPr lang="en-AU" sz="800" dirty="0">
                        <a:solidFill>
                          <a:srgbClr val="414042"/>
                        </a:solidFill>
                        <a:latin typeface="Arial" panose="020B0604020202020204" pitchFamily="34" charset="0"/>
                        <a:cs typeface="Arial" panose="020B0604020202020204" pitchFamily="34" charset="0"/>
                      </a:endParaRPr>
                    </a:p>
                  </p:txBody>
                </p:sp>
                <p:pic>
                  <p:nvPicPr>
                    <p:cNvPr id="63" name="Picture 62">
                      <a:extLst>
                        <a:ext uri="{FF2B5EF4-FFF2-40B4-BE49-F238E27FC236}">
                          <a16:creationId xmlns:a16="http://schemas.microsoft.com/office/drawing/2014/main" id="{C200AF25-6903-F3AD-4A59-885A23004EE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2512933" y="4920570"/>
                      <a:ext cx="611041" cy="319930"/>
                    </a:xfrm>
                    <a:prstGeom prst="rect">
                      <a:avLst/>
                    </a:prstGeom>
                  </p:spPr>
                </p:pic>
                <p:sp>
                  <p:nvSpPr>
                    <p:cNvPr id="64" name="TextBox 152">
                      <a:extLst>
                        <a:ext uri="{FF2B5EF4-FFF2-40B4-BE49-F238E27FC236}">
                          <a16:creationId xmlns:a16="http://schemas.microsoft.com/office/drawing/2014/main" id="{9092F4C0-87AE-8B13-6E89-C8A1C22E9FE1}"/>
                        </a:ext>
                      </a:extLst>
                    </p:cNvPr>
                    <p:cNvSpPr txBox="1"/>
                    <p:nvPr/>
                  </p:nvSpPr>
                  <p:spPr>
                    <a:xfrm>
                      <a:off x="12505424" y="5251912"/>
                      <a:ext cx="656630" cy="144868"/>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defRPr/>
                      </a:pPr>
                      <a:r>
                        <a:rPr lang="en-GB" sz="800" dirty="0">
                          <a:solidFill>
                            <a:srgbClr val="414042"/>
                          </a:solidFill>
                          <a:latin typeface="Arial" panose="020B0604020202020204" pitchFamily="34" charset="0"/>
                          <a:cs typeface="Arial" panose="020B0604020202020204" pitchFamily="34" charset="0"/>
                        </a:rPr>
                        <a:t>Molluscs</a:t>
                      </a:r>
                      <a:endParaRPr lang="en-AU" sz="800" dirty="0">
                        <a:solidFill>
                          <a:srgbClr val="414042"/>
                        </a:solidFill>
                        <a:latin typeface="Arial" panose="020B0604020202020204" pitchFamily="34" charset="0"/>
                        <a:cs typeface="Arial" panose="020B0604020202020204" pitchFamily="34" charset="0"/>
                      </a:endParaRPr>
                    </a:p>
                  </p:txBody>
                </p:sp>
                <p:grpSp>
                  <p:nvGrpSpPr>
                    <p:cNvPr id="65" name="Group 64">
                      <a:extLst>
                        <a:ext uri="{FF2B5EF4-FFF2-40B4-BE49-F238E27FC236}">
                          <a16:creationId xmlns:a16="http://schemas.microsoft.com/office/drawing/2014/main" id="{53F5544A-35F1-E560-C673-AD471D4E8F74}"/>
                        </a:ext>
                      </a:extLst>
                    </p:cNvPr>
                    <p:cNvGrpSpPr/>
                    <p:nvPr/>
                  </p:nvGrpSpPr>
                  <p:grpSpPr>
                    <a:xfrm>
                      <a:off x="10219403" y="4796601"/>
                      <a:ext cx="659297" cy="602419"/>
                      <a:chOff x="10219403" y="4796601"/>
                      <a:chExt cx="659297" cy="602419"/>
                    </a:xfrm>
                  </p:grpSpPr>
                  <p:sp>
                    <p:nvSpPr>
                      <p:cNvPr id="66" name="TextBox 154">
                        <a:extLst>
                          <a:ext uri="{FF2B5EF4-FFF2-40B4-BE49-F238E27FC236}">
                            <a16:creationId xmlns:a16="http://schemas.microsoft.com/office/drawing/2014/main" id="{37E31C1F-2DF8-13DC-0733-C8194C59FE52}"/>
                          </a:ext>
                        </a:extLst>
                      </p:cNvPr>
                      <p:cNvSpPr txBox="1"/>
                      <p:nvPr/>
                    </p:nvSpPr>
                    <p:spPr>
                      <a:xfrm>
                        <a:off x="10219403" y="5254152"/>
                        <a:ext cx="659297" cy="144868"/>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defRPr/>
                        </a:pPr>
                        <a:r>
                          <a:rPr lang="en-GB" sz="800" dirty="0">
                            <a:solidFill>
                              <a:srgbClr val="414042"/>
                            </a:solidFill>
                            <a:latin typeface="Arial" panose="020B0604020202020204" pitchFamily="34" charset="0"/>
                            <a:cs typeface="Arial" panose="020B0604020202020204" pitchFamily="34" charset="0"/>
                          </a:rPr>
                          <a:t>Sponges</a:t>
                        </a:r>
                        <a:endParaRPr lang="en-AU" sz="800" dirty="0">
                          <a:solidFill>
                            <a:srgbClr val="414042"/>
                          </a:solidFill>
                          <a:latin typeface="Arial" panose="020B0604020202020204" pitchFamily="34" charset="0"/>
                          <a:cs typeface="Arial" panose="020B0604020202020204" pitchFamily="34" charset="0"/>
                        </a:endParaRPr>
                      </a:p>
                    </p:txBody>
                  </p:sp>
                  <p:pic>
                    <p:nvPicPr>
                      <p:cNvPr id="67" name="Picture 66">
                        <a:extLst>
                          <a:ext uri="{FF2B5EF4-FFF2-40B4-BE49-F238E27FC236}">
                            <a16:creationId xmlns:a16="http://schemas.microsoft.com/office/drawing/2014/main" id="{EC3965DA-0E4B-0709-0A01-4B256F18A06B}"/>
                          </a:ext>
                        </a:extLst>
                      </p:cNvPr>
                      <p:cNvPicPr>
                        <a:picLocks noChangeAspect="1"/>
                      </p:cNvPicPr>
                      <p:nvPr/>
                    </p:nvPicPr>
                    <p:blipFill>
                      <a:blip r:embed="rId12">
                        <a:extLst>
                          <a:ext uri="{BEBA8EAE-BF5A-486C-A8C5-ECC9F3942E4B}">
                            <a14:imgProps xmlns:a14="http://schemas.microsoft.com/office/drawing/2010/main">
                              <a14:imgLayer r:embed="rId13">
                                <a14:imgEffect>
                                  <a14:brightnessContrast bright="20000" contrast="-40000"/>
                                </a14:imgEffect>
                              </a14:imgLayer>
                            </a14:imgProps>
                          </a:ext>
                        </a:extLst>
                      </a:blip>
                      <a:stretch>
                        <a:fillRect/>
                      </a:stretch>
                    </p:blipFill>
                    <p:spPr>
                      <a:xfrm>
                        <a:off x="10309768" y="4796601"/>
                        <a:ext cx="478448" cy="444732"/>
                      </a:xfrm>
                      <a:prstGeom prst="rect">
                        <a:avLst/>
                      </a:prstGeom>
                    </p:spPr>
                  </p:pic>
                </p:grpSp>
              </p:grpSp>
            </p:grpSp>
          </p:grpSp>
        </p:grpSp>
        <p:grpSp>
          <p:nvGrpSpPr>
            <p:cNvPr id="11" name="Group 10">
              <a:extLst>
                <a:ext uri="{FF2B5EF4-FFF2-40B4-BE49-F238E27FC236}">
                  <a16:creationId xmlns:a16="http://schemas.microsoft.com/office/drawing/2014/main" id="{0FD6D557-B3A5-5C2D-D221-AFA2074E18C9}"/>
                </a:ext>
              </a:extLst>
            </p:cNvPr>
            <p:cNvGrpSpPr/>
            <p:nvPr/>
          </p:nvGrpSpPr>
          <p:grpSpPr>
            <a:xfrm>
              <a:off x="9557112" y="2331812"/>
              <a:ext cx="3784278" cy="5864909"/>
              <a:chOff x="6631871" y="967188"/>
              <a:chExt cx="3176921" cy="4923621"/>
            </a:xfrm>
          </p:grpSpPr>
          <p:pic>
            <p:nvPicPr>
              <p:cNvPr id="20" name="Picture 19" descr="A black and white drawing of a crab&#10;&#10;AI-generated content may be incorrect.">
                <a:extLst>
                  <a:ext uri="{FF2B5EF4-FFF2-40B4-BE49-F238E27FC236}">
                    <a16:creationId xmlns:a16="http://schemas.microsoft.com/office/drawing/2014/main" id="{DB4ECAAE-52C2-9F04-2448-86AA15C8F8F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23789" y="4303852"/>
                <a:ext cx="786152" cy="521732"/>
              </a:xfrm>
              <a:prstGeom prst="rect">
                <a:avLst/>
              </a:prstGeom>
            </p:spPr>
          </p:pic>
          <p:pic>
            <p:nvPicPr>
              <p:cNvPr id="21" name="Picture 20" descr="A black and white drawing of a sea urchin&#10;&#10;AI-generated content may be incorrect.">
                <a:extLst>
                  <a:ext uri="{FF2B5EF4-FFF2-40B4-BE49-F238E27FC236}">
                    <a16:creationId xmlns:a16="http://schemas.microsoft.com/office/drawing/2014/main" id="{503C7DBF-50CD-6864-2A79-DC709A98955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53557" y="5052141"/>
                <a:ext cx="628856" cy="634718"/>
              </a:xfrm>
              <a:prstGeom prst="rect">
                <a:avLst/>
              </a:prstGeom>
            </p:spPr>
          </p:pic>
          <p:pic>
            <p:nvPicPr>
              <p:cNvPr id="22" name="Picture 21" descr="A black and white silhouette of a plant&#10;&#10;AI-generated content may be incorrect.">
                <a:extLst>
                  <a:ext uri="{FF2B5EF4-FFF2-40B4-BE49-F238E27FC236}">
                    <a16:creationId xmlns:a16="http://schemas.microsoft.com/office/drawing/2014/main" id="{9A53AA4B-E462-B767-EE16-2C8D50D03FB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498103" y="5059965"/>
                <a:ext cx="694651" cy="585754"/>
              </a:xfrm>
              <a:prstGeom prst="rect">
                <a:avLst/>
              </a:prstGeom>
            </p:spPr>
          </p:pic>
          <p:grpSp>
            <p:nvGrpSpPr>
              <p:cNvPr id="23" name="Group 22">
                <a:extLst>
                  <a:ext uri="{FF2B5EF4-FFF2-40B4-BE49-F238E27FC236}">
                    <a16:creationId xmlns:a16="http://schemas.microsoft.com/office/drawing/2014/main" id="{C23E5E84-3F70-DB9A-6C63-CDC2BC9BADE6}"/>
                  </a:ext>
                </a:extLst>
              </p:cNvPr>
              <p:cNvGrpSpPr/>
              <p:nvPr/>
            </p:nvGrpSpPr>
            <p:grpSpPr>
              <a:xfrm>
                <a:off x="6631871" y="967188"/>
                <a:ext cx="3176921" cy="4923621"/>
                <a:chOff x="278077" y="1806177"/>
                <a:chExt cx="3176921" cy="4923621"/>
              </a:xfrm>
            </p:grpSpPr>
            <p:sp>
              <p:nvSpPr>
                <p:cNvPr id="25" name="TextBox 24">
                  <a:extLst>
                    <a:ext uri="{FF2B5EF4-FFF2-40B4-BE49-F238E27FC236}">
                      <a16:creationId xmlns:a16="http://schemas.microsoft.com/office/drawing/2014/main" id="{9731CD13-B294-0EF3-C9E8-61860107C772}"/>
                    </a:ext>
                  </a:extLst>
                </p:cNvPr>
                <p:cNvSpPr txBox="1"/>
                <p:nvPr/>
              </p:nvSpPr>
              <p:spPr>
                <a:xfrm>
                  <a:off x="290602" y="4768593"/>
                  <a:ext cx="655504" cy="266508"/>
                </a:xfrm>
                <a:prstGeom prst="rect">
                  <a:avLst/>
                </a:prstGeom>
                <a:noFill/>
              </p:spPr>
              <p:txBody>
                <a:bodyPr wrap="square" rtlCol="0">
                  <a:spAutoFit/>
                </a:bodyPr>
                <a:lstStyle/>
                <a:p>
                  <a:pPr defTabSz="457200">
                    <a:defRPr/>
                  </a:pPr>
                  <a:r>
                    <a:rPr lang="en-GB" sz="2000" kern="0" dirty="0">
                      <a:solidFill>
                        <a:srgbClr val="009455"/>
                      </a:solidFill>
                      <a:latin typeface="Arial" panose="020B0604020202020204" pitchFamily="34" charset="0"/>
                      <a:cs typeface="Arial" panose="020B0604020202020204" pitchFamily="34" charset="0"/>
                    </a:rPr>
                    <a:t>Diet</a:t>
                  </a:r>
                  <a:r>
                    <a:rPr lang="en-GB" sz="1463" kern="0" dirty="0">
                      <a:solidFill>
                        <a:srgbClr val="009455"/>
                      </a:solidFill>
                      <a:latin typeface="Arial" panose="020B0604020202020204" pitchFamily="34" charset="0"/>
                      <a:cs typeface="Arial" panose="020B0604020202020204" pitchFamily="34" charset="0"/>
                    </a:rPr>
                    <a:t>:</a:t>
                  </a:r>
                  <a:endParaRPr lang="en-AU" sz="1463" kern="0" dirty="0">
                    <a:solidFill>
                      <a:srgbClr val="009455"/>
                    </a:solidFill>
                    <a:latin typeface="Arial" panose="020B0604020202020204" pitchFamily="34" charset="0"/>
                    <a:cs typeface="Arial" panose="020B0604020202020204" pitchFamily="34" charset="0"/>
                  </a:endParaRPr>
                </a:p>
              </p:txBody>
            </p:sp>
            <p:sp>
              <p:nvSpPr>
                <p:cNvPr id="26" name="Rectangle 25">
                  <a:extLst>
                    <a:ext uri="{FF2B5EF4-FFF2-40B4-BE49-F238E27FC236}">
                      <a16:creationId xmlns:a16="http://schemas.microsoft.com/office/drawing/2014/main" id="{C7995D04-16A1-6529-190B-BDA2A3DC70F3}"/>
                    </a:ext>
                  </a:extLst>
                </p:cNvPr>
                <p:cNvSpPr/>
                <p:nvPr/>
              </p:nvSpPr>
              <p:spPr>
                <a:xfrm>
                  <a:off x="291745" y="1806177"/>
                  <a:ext cx="3131593" cy="4923621"/>
                </a:xfrm>
                <a:prstGeom prst="rect">
                  <a:avLst/>
                </a:prstGeom>
                <a:noFill/>
                <a:ln w="12700" cap="flat" cmpd="sng" algn="ctr">
                  <a:solidFill>
                    <a:srgbClr val="008EA0">
                      <a:shade val="15000"/>
                    </a:srgbClr>
                  </a:solidFill>
                  <a:prstDash val="solid"/>
                  <a:miter lim="800000"/>
                </a:ln>
                <a:effectLst/>
              </p:spPr>
              <p:txBody>
                <a:bodyPr rtlCol="0" anchor="ctr"/>
                <a:lstStyle/>
                <a:p>
                  <a:pPr algn="ctr" defTabSz="457200">
                    <a:defRPr/>
                  </a:pPr>
                  <a:endParaRPr lang="en-AU" sz="1463" kern="0" dirty="0">
                    <a:solidFill>
                      <a:srgbClr val="414042"/>
                    </a:solidFill>
                    <a:latin typeface="Aptos" panose="02110004020202020204"/>
                  </a:endParaRPr>
                </a:p>
              </p:txBody>
            </p:sp>
            <p:sp>
              <p:nvSpPr>
                <p:cNvPr id="27" name="TextBox 26">
                  <a:extLst>
                    <a:ext uri="{FF2B5EF4-FFF2-40B4-BE49-F238E27FC236}">
                      <a16:creationId xmlns:a16="http://schemas.microsoft.com/office/drawing/2014/main" id="{AA77B465-E1A7-08F8-A594-E0DFAD3BE4B1}"/>
                    </a:ext>
                  </a:extLst>
                </p:cNvPr>
                <p:cNvSpPr txBox="1"/>
                <p:nvPr/>
              </p:nvSpPr>
              <p:spPr>
                <a:xfrm>
                  <a:off x="294529" y="1846857"/>
                  <a:ext cx="3072209" cy="558775"/>
                </a:xfrm>
                <a:prstGeom prst="rect">
                  <a:avLst/>
                </a:prstGeom>
                <a:noFill/>
              </p:spPr>
              <p:txBody>
                <a:bodyPr wrap="square" rtlCol="0">
                  <a:spAutoFit/>
                </a:bodyPr>
                <a:lstStyle/>
                <a:p>
                  <a:pPr defTabSz="457200">
                    <a:defRPr/>
                  </a:pPr>
                  <a:r>
                    <a:rPr lang="en-GB" sz="2000" kern="0" dirty="0">
                      <a:solidFill>
                        <a:srgbClr val="414042"/>
                      </a:solidFill>
                      <a:latin typeface="Arial" panose="020B0604020202020204" pitchFamily="34" charset="0"/>
                      <a:cs typeface="Arial" panose="020B0604020202020204" pitchFamily="34" charset="0"/>
                    </a:rPr>
                    <a:t>Turtle 6. </a:t>
                  </a:r>
                </a:p>
                <a:p>
                  <a:pPr defTabSz="457200">
                    <a:defRPr/>
                  </a:pPr>
                  <a:r>
                    <a:rPr lang="en-GB" sz="1400" i="1" kern="0" dirty="0">
                      <a:solidFill>
                        <a:srgbClr val="009455"/>
                      </a:solidFill>
                      <a:latin typeface="Arial" panose="020B0604020202020204" pitchFamily="34" charset="0"/>
                      <a:cs typeface="Arial" panose="020B0604020202020204" pitchFamily="34" charset="0"/>
                    </a:rPr>
                    <a:t>Name</a:t>
                  </a:r>
                  <a:r>
                    <a:rPr lang="en-GB" sz="1138" i="1" kern="0" dirty="0">
                      <a:solidFill>
                        <a:srgbClr val="414042"/>
                      </a:solidFill>
                      <a:latin typeface="Arial" panose="020B0604020202020204" pitchFamily="34" charset="0"/>
                      <a:cs typeface="Arial" panose="020B0604020202020204" pitchFamily="34" charset="0"/>
                    </a:rPr>
                    <a:t> 	</a:t>
                  </a:r>
                  <a:r>
                    <a:rPr lang="en-GB" sz="2800" kern="0" dirty="0">
                      <a:solidFill>
                        <a:srgbClr val="FF0000"/>
                      </a:solidFill>
                      <a:latin typeface="Arial" panose="020B0604020202020204" pitchFamily="34" charset="0"/>
                      <a:cs typeface="Arial" panose="020B0604020202020204" pitchFamily="34" charset="0"/>
                    </a:rPr>
                    <a:t>Leatherback</a:t>
                  </a:r>
                  <a:endParaRPr lang="en-AU" sz="2800" kern="0" dirty="0">
                    <a:solidFill>
                      <a:srgbClr val="FF0000"/>
                    </a:solidFill>
                    <a:latin typeface="Arial" panose="020B0604020202020204" pitchFamily="34" charset="0"/>
                    <a:cs typeface="Arial" panose="020B0604020202020204" pitchFamily="34" charset="0"/>
                  </a:endParaRPr>
                </a:p>
              </p:txBody>
            </p:sp>
            <p:grpSp>
              <p:nvGrpSpPr>
                <p:cNvPr id="28" name="Group 27">
                  <a:extLst>
                    <a:ext uri="{FF2B5EF4-FFF2-40B4-BE49-F238E27FC236}">
                      <a16:creationId xmlns:a16="http://schemas.microsoft.com/office/drawing/2014/main" id="{D72DAADD-9149-7A01-6BC1-F5BADBAC15BA}"/>
                    </a:ext>
                  </a:extLst>
                </p:cNvPr>
                <p:cNvGrpSpPr/>
                <p:nvPr/>
              </p:nvGrpSpPr>
              <p:grpSpPr>
                <a:xfrm>
                  <a:off x="278077" y="5009305"/>
                  <a:ext cx="3176921" cy="1573833"/>
                  <a:chOff x="124556" y="4906770"/>
                  <a:chExt cx="3176921" cy="1573833"/>
                </a:xfrm>
              </p:grpSpPr>
              <p:pic>
                <p:nvPicPr>
                  <p:cNvPr id="29" name="Picture 28">
                    <a:extLst>
                      <a:ext uri="{FF2B5EF4-FFF2-40B4-BE49-F238E27FC236}">
                        <a16:creationId xmlns:a16="http://schemas.microsoft.com/office/drawing/2014/main" id="{237626FF-2A26-6621-BA4A-61371F51A23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52748" y="4906770"/>
                    <a:ext cx="495454" cy="658509"/>
                  </a:xfrm>
                  <a:prstGeom prst="rect">
                    <a:avLst/>
                  </a:prstGeom>
                </p:spPr>
              </p:pic>
              <p:grpSp>
                <p:nvGrpSpPr>
                  <p:cNvPr id="30" name="Group 29">
                    <a:extLst>
                      <a:ext uri="{FF2B5EF4-FFF2-40B4-BE49-F238E27FC236}">
                        <a16:creationId xmlns:a16="http://schemas.microsoft.com/office/drawing/2014/main" id="{56DA78EC-140E-FDA9-FA31-496C51F15DA5}"/>
                      </a:ext>
                    </a:extLst>
                  </p:cNvPr>
                  <p:cNvGrpSpPr/>
                  <p:nvPr/>
                </p:nvGrpSpPr>
                <p:grpSpPr>
                  <a:xfrm>
                    <a:off x="124556" y="5034761"/>
                    <a:ext cx="3176921" cy="1445842"/>
                    <a:chOff x="124556" y="5034761"/>
                    <a:chExt cx="3176921" cy="1445842"/>
                  </a:xfrm>
                </p:grpSpPr>
                <p:pic>
                  <p:nvPicPr>
                    <p:cNvPr id="31" name="Picture 30">
                      <a:extLst>
                        <a:ext uri="{FF2B5EF4-FFF2-40B4-BE49-F238E27FC236}">
                          <a16:creationId xmlns:a16="http://schemas.microsoft.com/office/drawing/2014/main" id="{019D3140-B2F1-A8F6-BFB2-8BB463059C6D}"/>
                        </a:ext>
                      </a:extLst>
                    </p:cNvPr>
                    <p:cNvPicPr>
                      <a:picLocks noChangeAspect="1"/>
                    </p:cNvPicPr>
                    <p:nvPr/>
                  </p:nvPicPr>
                  <p:blipFill>
                    <a:blip r:embed="rId9">
                      <a:extLst>
                        <a:ext uri="{28A0092B-C50C-407E-A947-70E740481C1C}">
                          <a14:useLocalDpi xmlns:a14="http://schemas.microsoft.com/office/drawing/2010/main" val="0"/>
                        </a:ext>
                      </a:extLst>
                    </a:blip>
                    <a:srcRect l="1325" t="2493" r="1" b="1"/>
                    <a:stretch/>
                  </p:blipFill>
                  <p:spPr>
                    <a:xfrm>
                      <a:off x="1741304" y="5947176"/>
                      <a:ext cx="719248" cy="280493"/>
                    </a:xfrm>
                    <a:prstGeom prst="rect">
                      <a:avLst/>
                    </a:prstGeom>
                  </p:spPr>
                </p:pic>
                <p:sp>
                  <p:nvSpPr>
                    <p:cNvPr id="32" name="TextBox 31">
                      <a:extLst>
                        <a:ext uri="{FF2B5EF4-FFF2-40B4-BE49-F238E27FC236}">
                          <a16:creationId xmlns:a16="http://schemas.microsoft.com/office/drawing/2014/main" id="{31183CAB-EF3E-015D-B71E-A7DD75FEA147}"/>
                        </a:ext>
                      </a:extLst>
                    </p:cNvPr>
                    <p:cNvSpPr txBox="1"/>
                    <p:nvPr/>
                  </p:nvSpPr>
                  <p:spPr>
                    <a:xfrm>
                      <a:off x="1509471" y="6235422"/>
                      <a:ext cx="1146734" cy="227649"/>
                    </a:xfrm>
                    <a:prstGeom prst="rect">
                      <a:avLst/>
                    </a:prstGeom>
                    <a:noFill/>
                  </p:spPr>
                  <p:txBody>
                    <a:bodyPr wrap="square" rtlCol="0">
                      <a:spAutoFit/>
                    </a:bodyPr>
                    <a:lstStyle/>
                    <a:p>
                      <a:pPr algn="ctr" defTabSz="457200">
                        <a:defRPr/>
                      </a:pPr>
                      <a:r>
                        <a:rPr lang="en-GB" sz="800" kern="0" dirty="0">
                          <a:solidFill>
                            <a:srgbClr val="414042"/>
                          </a:solidFill>
                          <a:latin typeface="Arial" panose="020B0604020202020204" pitchFamily="34" charset="0"/>
                          <a:cs typeface="Arial" panose="020B0604020202020204" pitchFamily="34" charset="0"/>
                        </a:rPr>
                        <a:t>Sea </a:t>
                      </a:r>
                    </a:p>
                    <a:p>
                      <a:pPr algn="ctr" defTabSz="457200">
                        <a:defRPr/>
                      </a:pPr>
                      <a:r>
                        <a:rPr lang="en-GB" sz="800" kern="0" dirty="0">
                          <a:solidFill>
                            <a:srgbClr val="414042"/>
                          </a:solidFill>
                          <a:latin typeface="Arial" panose="020B0604020202020204" pitchFamily="34" charset="0"/>
                          <a:cs typeface="Arial" panose="020B0604020202020204" pitchFamily="34" charset="0"/>
                        </a:rPr>
                        <a:t>cucumbers</a:t>
                      </a:r>
                      <a:endParaRPr lang="en-AU" sz="800" kern="0" dirty="0">
                        <a:solidFill>
                          <a:srgbClr val="414042"/>
                        </a:solidFill>
                        <a:latin typeface="Arial" panose="020B0604020202020204" pitchFamily="34" charset="0"/>
                        <a:cs typeface="Arial" panose="020B0604020202020204" pitchFamily="34" charset="0"/>
                      </a:endParaRPr>
                    </a:p>
                  </p:txBody>
                </p:sp>
                <p:sp>
                  <p:nvSpPr>
                    <p:cNvPr id="33" name="TextBox 32">
                      <a:extLst>
                        <a:ext uri="{FF2B5EF4-FFF2-40B4-BE49-F238E27FC236}">
                          <a16:creationId xmlns:a16="http://schemas.microsoft.com/office/drawing/2014/main" id="{309F550F-D52F-6BAE-F61B-C0582CE8652E}"/>
                        </a:ext>
                      </a:extLst>
                    </p:cNvPr>
                    <p:cNvSpPr txBox="1"/>
                    <p:nvPr/>
                  </p:nvSpPr>
                  <p:spPr>
                    <a:xfrm>
                      <a:off x="124556" y="6335735"/>
                      <a:ext cx="850123" cy="144868"/>
                    </a:xfrm>
                    <a:prstGeom prst="rect">
                      <a:avLst/>
                    </a:prstGeom>
                    <a:noFill/>
                  </p:spPr>
                  <p:txBody>
                    <a:bodyPr wrap="square" rtlCol="0">
                      <a:spAutoFit/>
                    </a:bodyPr>
                    <a:lstStyle/>
                    <a:p>
                      <a:pPr algn="ctr" defTabSz="457200">
                        <a:defRPr/>
                      </a:pPr>
                      <a:r>
                        <a:rPr lang="en-GB" sz="800" kern="0" dirty="0">
                          <a:solidFill>
                            <a:srgbClr val="414042"/>
                          </a:solidFill>
                          <a:latin typeface="Arial" panose="020B0604020202020204" pitchFamily="34" charset="0"/>
                          <a:cs typeface="Arial" panose="020B0604020202020204" pitchFamily="34" charset="0"/>
                        </a:rPr>
                        <a:t>Sea urchins</a:t>
                      </a:r>
                      <a:endParaRPr lang="en-AU" sz="800" kern="0" dirty="0">
                        <a:solidFill>
                          <a:srgbClr val="414042"/>
                        </a:solidFill>
                        <a:latin typeface="Arial" panose="020B0604020202020204" pitchFamily="34" charset="0"/>
                        <a:cs typeface="Arial" panose="020B0604020202020204" pitchFamily="34" charset="0"/>
                      </a:endParaRPr>
                    </a:p>
                  </p:txBody>
                </p:sp>
                <p:sp>
                  <p:nvSpPr>
                    <p:cNvPr id="34" name="TextBox 33">
                      <a:extLst>
                        <a:ext uri="{FF2B5EF4-FFF2-40B4-BE49-F238E27FC236}">
                          <a16:creationId xmlns:a16="http://schemas.microsoft.com/office/drawing/2014/main" id="{DA5D158C-E90B-65A9-126A-53F1ACCF9F22}"/>
                        </a:ext>
                      </a:extLst>
                    </p:cNvPr>
                    <p:cNvSpPr txBox="1"/>
                    <p:nvPr/>
                  </p:nvSpPr>
                  <p:spPr>
                    <a:xfrm>
                      <a:off x="1661211" y="5490072"/>
                      <a:ext cx="881109" cy="144868"/>
                    </a:xfrm>
                    <a:prstGeom prst="rect">
                      <a:avLst/>
                    </a:prstGeom>
                    <a:noFill/>
                  </p:spPr>
                  <p:txBody>
                    <a:bodyPr wrap="square" rtlCol="0">
                      <a:spAutoFit/>
                    </a:bodyPr>
                    <a:lstStyle/>
                    <a:p>
                      <a:pPr algn="ctr" defTabSz="457200">
                        <a:defRPr/>
                      </a:pPr>
                      <a:r>
                        <a:rPr lang="en-GB" sz="800" kern="0" dirty="0">
                          <a:solidFill>
                            <a:srgbClr val="414042"/>
                          </a:solidFill>
                          <a:latin typeface="Arial" panose="020B0604020202020204" pitchFamily="34" charset="0"/>
                          <a:cs typeface="Arial" panose="020B0604020202020204" pitchFamily="34" charset="0"/>
                        </a:rPr>
                        <a:t>Crustaceans</a:t>
                      </a:r>
                      <a:endParaRPr lang="en-AU" sz="800" kern="0" dirty="0">
                        <a:solidFill>
                          <a:srgbClr val="414042"/>
                        </a:solidFill>
                        <a:latin typeface="Arial" panose="020B0604020202020204" pitchFamily="34" charset="0"/>
                        <a:cs typeface="Arial" panose="020B0604020202020204" pitchFamily="34" charset="0"/>
                      </a:endParaRPr>
                    </a:p>
                  </p:txBody>
                </p:sp>
                <p:pic>
                  <p:nvPicPr>
                    <p:cNvPr id="35" name="Picture 34">
                      <a:extLst>
                        <a:ext uri="{FF2B5EF4-FFF2-40B4-BE49-F238E27FC236}">
                          <a16:creationId xmlns:a16="http://schemas.microsoft.com/office/drawing/2014/main" id="{AB79605B-CE80-490A-7768-A0884E1AFD4A}"/>
                        </a:ext>
                      </a:extLst>
                    </p:cNvPr>
                    <p:cNvPicPr>
                      <a:picLocks noChangeAspect="1"/>
                    </p:cNvPicPr>
                    <p:nvPr/>
                  </p:nvPicPr>
                  <p:blipFill>
                    <a:blip r:embed="rId10">
                      <a:extLst>
                        <a:ext uri="{28A0092B-C50C-407E-A947-70E740481C1C}">
                          <a14:useLocalDpi xmlns:a14="http://schemas.microsoft.com/office/drawing/2010/main" val="0"/>
                        </a:ext>
                      </a:extLst>
                    </a:blip>
                    <a:srcRect l="16236" t="20519" r="11118" b="3418"/>
                    <a:stretch/>
                  </p:blipFill>
                  <p:spPr>
                    <a:xfrm>
                      <a:off x="2592621" y="5702817"/>
                      <a:ext cx="567588" cy="537691"/>
                    </a:xfrm>
                    <a:prstGeom prst="rect">
                      <a:avLst/>
                    </a:prstGeom>
                  </p:spPr>
                </p:pic>
                <p:sp>
                  <p:nvSpPr>
                    <p:cNvPr id="36" name="TextBox 35">
                      <a:extLst>
                        <a:ext uri="{FF2B5EF4-FFF2-40B4-BE49-F238E27FC236}">
                          <a16:creationId xmlns:a16="http://schemas.microsoft.com/office/drawing/2014/main" id="{36F736DA-22C4-EA62-2D2F-2CD287C4D99B}"/>
                        </a:ext>
                      </a:extLst>
                    </p:cNvPr>
                    <p:cNvSpPr txBox="1"/>
                    <p:nvPr/>
                  </p:nvSpPr>
                  <p:spPr>
                    <a:xfrm>
                      <a:off x="2451354" y="6242202"/>
                      <a:ext cx="850123" cy="227649"/>
                    </a:xfrm>
                    <a:prstGeom prst="rect">
                      <a:avLst/>
                    </a:prstGeom>
                    <a:noFill/>
                  </p:spPr>
                  <p:txBody>
                    <a:bodyPr wrap="square" rtlCol="0">
                      <a:spAutoFit/>
                    </a:bodyPr>
                    <a:lstStyle/>
                    <a:p>
                      <a:pPr algn="ctr" defTabSz="457200">
                        <a:defRPr/>
                      </a:pPr>
                      <a:r>
                        <a:rPr lang="en-GB" sz="800" kern="0" dirty="0">
                          <a:solidFill>
                            <a:srgbClr val="414042"/>
                          </a:solidFill>
                          <a:latin typeface="Arial" panose="020B0604020202020204" pitchFamily="34" charset="0"/>
                          <a:cs typeface="Arial" panose="020B0604020202020204" pitchFamily="34" charset="0"/>
                        </a:rPr>
                        <a:t>Algae &amp; </a:t>
                      </a:r>
                    </a:p>
                    <a:p>
                      <a:pPr algn="ctr" defTabSz="457200">
                        <a:defRPr/>
                      </a:pPr>
                      <a:r>
                        <a:rPr lang="en-GB" sz="800" kern="0" dirty="0">
                          <a:solidFill>
                            <a:srgbClr val="414042"/>
                          </a:solidFill>
                          <a:latin typeface="Arial" panose="020B0604020202020204" pitchFamily="34" charset="0"/>
                          <a:cs typeface="Arial" panose="020B0604020202020204" pitchFamily="34" charset="0"/>
                        </a:rPr>
                        <a:t>Seagrass</a:t>
                      </a:r>
                      <a:endParaRPr lang="en-AU" sz="800" kern="0" dirty="0">
                        <a:solidFill>
                          <a:srgbClr val="414042"/>
                        </a:solidFill>
                        <a:latin typeface="Arial" panose="020B0604020202020204" pitchFamily="34" charset="0"/>
                        <a:cs typeface="Arial" panose="020B0604020202020204" pitchFamily="34" charset="0"/>
                      </a:endParaRPr>
                    </a:p>
                  </p:txBody>
                </p:sp>
                <p:sp>
                  <p:nvSpPr>
                    <p:cNvPr id="37" name="TextBox 36">
                      <a:extLst>
                        <a:ext uri="{FF2B5EF4-FFF2-40B4-BE49-F238E27FC236}">
                          <a16:creationId xmlns:a16="http://schemas.microsoft.com/office/drawing/2014/main" id="{C426EAA7-831C-1574-B20A-6EDB799ED2B0}"/>
                        </a:ext>
                      </a:extLst>
                    </p:cNvPr>
                    <p:cNvSpPr txBox="1"/>
                    <p:nvPr/>
                  </p:nvSpPr>
                  <p:spPr>
                    <a:xfrm>
                      <a:off x="972277" y="5490072"/>
                      <a:ext cx="677143" cy="144868"/>
                    </a:xfrm>
                    <a:prstGeom prst="rect">
                      <a:avLst/>
                    </a:prstGeom>
                    <a:noFill/>
                  </p:spPr>
                  <p:txBody>
                    <a:bodyPr wrap="square" rtlCol="0">
                      <a:spAutoFit/>
                    </a:bodyPr>
                    <a:lstStyle/>
                    <a:p>
                      <a:pPr algn="ctr" defTabSz="457200">
                        <a:defRPr/>
                      </a:pPr>
                      <a:r>
                        <a:rPr lang="en-GB" sz="800" kern="0" dirty="0">
                          <a:solidFill>
                            <a:srgbClr val="414042"/>
                          </a:solidFill>
                          <a:latin typeface="Arial" panose="020B0604020202020204" pitchFamily="34" charset="0"/>
                          <a:cs typeface="Arial" panose="020B0604020202020204" pitchFamily="34" charset="0"/>
                        </a:rPr>
                        <a:t>Jellyfish</a:t>
                      </a:r>
                      <a:endParaRPr lang="en-AU" sz="800" kern="0" dirty="0">
                        <a:solidFill>
                          <a:srgbClr val="414042"/>
                        </a:solidFill>
                        <a:latin typeface="Arial" panose="020B0604020202020204" pitchFamily="34" charset="0"/>
                        <a:cs typeface="Arial" panose="020B0604020202020204" pitchFamily="34" charset="0"/>
                      </a:endParaRPr>
                    </a:p>
                  </p:txBody>
                </p:sp>
                <p:sp>
                  <p:nvSpPr>
                    <p:cNvPr id="38" name="TextBox 37">
                      <a:extLst>
                        <a:ext uri="{FF2B5EF4-FFF2-40B4-BE49-F238E27FC236}">
                          <a16:creationId xmlns:a16="http://schemas.microsoft.com/office/drawing/2014/main" id="{35AAC9BB-5A41-B295-ECF5-C4EB5D8425C7}"/>
                        </a:ext>
                      </a:extLst>
                    </p:cNvPr>
                    <p:cNvSpPr txBox="1"/>
                    <p:nvPr/>
                  </p:nvSpPr>
                  <p:spPr>
                    <a:xfrm>
                      <a:off x="905924" y="6335735"/>
                      <a:ext cx="850123" cy="144868"/>
                    </a:xfrm>
                    <a:prstGeom prst="rect">
                      <a:avLst/>
                    </a:prstGeom>
                    <a:noFill/>
                  </p:spPr>
                  <p:txBody>
                    <a:bodyPr wrap="square" rtlCol="0">
                      <a:spAutoFit/>
                    </a:bodyPr>
                    <a:lstStyle/>
                    <a:p>
                      <a:pPr algn="ctr" defTabSz="457200">
                        <a:defRPr/>
                      </a:pPr>
                      <a:r>
                        <a:rPr lang="en-GB" sz="800" kern="0" dirty="0">
                          <a:solidFill>
                            <a:srgbClr val="414042"/>
                          </a:solidFill>
                          <a:latin typeface="Arial" panose="020B0604020202020204" pitchFamily="34" charset="0"/>
                          <a:cs typeface="Arial" panose="020B0604020202020204" pitchFamily="34" charset="0"/>
                        </a:rPr>
                        <a:t>Soft corals</a:t>
                      </a:r>
                      <a:endParaRPr lang="en-AU" sz="800" kern="0" dirty="0">
                        <a:solidFill>
                          <a:srgbClr val="414042"/>
                        </a:solidFill>
                        <a:latin typeface="Arial" panose="020B0604020202020204" pitchFamily="34" charset="0"/>
                        <a:cs typeface="Arial" panose="020B0604020202020204" pitchFamily="34" charset="0"/>
                      </a:endParaRPr>
                    </a:p>
                  </p:txBody>
                </p:sp>
                <p:pic>
                  <p:nvPicPr>
                    <p:cNvPr id="39" name="Picture 38">
                      <a:extLst>
                        <a:ext uri="{FF2B5EF4-FFF2-40B4-BE49-F238E27FC236}">
                          <a16:creationId xmlns:a16="http://schemas.microsoft.com/office/drawing/2014/main" id="{84443024-10DA-C04C-D416-8A59838F78A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552374" y="5158730"/>
                      <a:ext cx="611041" cy="319930"/>
                    </a:xfrm>
                    <a:prstGeom prst="rect">
                      <a:avLst/>
                    </a:prstGeom>
                  </p:spPr>
                </p:pic>
                <p:sp>
                  <p:nvSpPr>
                    <p:cNvPr id="40" name="TextBox 39">
                      <a:extLst>
                        <a:ext uri="{FF2B5EF4-FFF2-40B4-BE49-F238E27FC236}">
                          <a16:creationId xmlns:a16="http://schemas.microsoft.com/office/drawing/2014/main" id="{4E57CA65-21C1-7A62-9A81-BC804C752257}"/>
                        </a:ext>
                      </a:extLst>
                    </p:cNvPr>
                    <p:cNvSpPr txBox="1"/>
                    <p:nvPr/>
                  </p:nvSpPr>
                  <p:spPr>
                    <a:xfrm>
                      <a:off x="2544865" y="5490072"/>
                      <a:ext cx="656630" cy="144868"/>
                    </a:xfrm>
                    <a:prstGeom prst="rect">
                      <a:avLst/>
                    </a:prstGeom>
                    <a:noFill/>
                  </p:spPr>
                  <p:txBody>
                    <a:bodyPr wrap="square" rtlCol="0">
                      <a:spAutoFit/>
                    </a:bodyPr>
                    <a:lstStyle/>
                    <a:p>
                      <a:pPr algn="ctr" defTabSz="457200">
                        <a:defRPr/>
                      </a:pPr>
                      <a:r>
                        <a:rPr lang="en-GB" sz="800" kern="0" dirty="0">
                          <a:solidFill>
                            <a:srgbClr val="414042"/>
                          </a:solidFill>
                          <a:latin typeface="Arial" panose="020B0604020202020204" pitchFamily="34" charset="0"/>
                          <a:cs typeface="Arial" panose="020B0604020202020204" pitchFamily="34" charset="0"/>
                        </a:rPr>
                        <a:t>Molluscs</a:t>
                      </a:r>
                      <a:endParaRPr lang="en-AU" sz="800" kern="0" dirty="0">
                        <a:solidFill>
                          <a:srgbClr val="414042"/>
                        </a:solidFill>
                        <a:latin typeface="Arial" panose="020B0604020202020204" pitchFamily="34" charset="0"/>
                        <a:cs typeface="Arial" panose="020B0604020202020204" pitchFamily="34" charset="0"/>
                      </a:endParaRPr>
                    </a:p>
                  </p:txBody>
                </p:sp>
                <p:grpSp>
                  <p:nvGrpSpPr>
                    <p:cNvPr id="41" name="Group 40">
                      <a:extLst>
                        <a:ext uri="{FF2B5EF4-FFF2-40B4-BE49-F238E27FC236}">
                          <a16:creationId xmlns:a16="http://schemas.microsoft.com/office/drawing/2014/main" id="{2983A884-08C2-9664-2EA6-651F6EB03150}"/>
                        </a:ext>
                      </a:extLst>
                    </p:cNvPr>
                    <p:cNvGrpSpPr/>
                    <p:nvPr/>
                  </p:nvGrpSpPr>
                  <p:grpSpPr>
                    <a:xfrm>
                      <a:off x="258844" y="5034761"/>
                      <a:ext cx="659297" cy="602419"/>
                      <a:chOff x="380045" y="5045340"/>
                      <a:chExt cx="659297" cy="602419"/>
                    </a:xfrm>
                  </p:grpSpPr>
                  <p:sp>
                    <p:nvSpPr>
                      <p:cNvPr id="42" name="TextBox 41">
                        <a:extLst>
                          <a:ext uri="{FF2B5EF4-FFF2-40B4-BE49-F238E27FC236}">
                            <a16:creationId xmlns:a16="http://schemas.microsoft.com/office/drawing/2014/main" id="{E26AB98F-B926-007A-F8F7-3A82C42C12F1}"/>
                          </a:ext>
                        </a:extLst>
                      </p:cNvPr>
                      <p:cNvSpPr txBox="1"/>
                      <p:nvPr/>
                    </p:nvSpPr>
                    <p:spPr>
                      <a:xfrm>
                        <a:off x="380045" y="5502891"/>
                        <a:ext cx="659297" cy="144868"/>
                      </a:xfrm>
                      <a:prstGeom prst="rect">
                        <a:avLst/>
                      </a:prstGeom>
                      <a:noFill/>
                    </p:spPr>
                    <p:txBody>
                      <a:bodyPr wrap="square" rtlCol="0">
                        <a:spAutoFit/>
                      </a:bodyPr>
                      <a:lstStyle/>
                      <a:p>
                        <a:pPr algn="ctr" defTabSz="457200">
                          <a:defRPr/>
                        </a:pPr>
                        <a:r>
                          <a:rPr lang="en-GB" sz="800" kern="0" dirty="0">
                            <a:solidFill>
                              <a:srgbClr val="414042"/>
                            </a:solidFill>
                            <a:latin typeface="Arial" panose="020B0604020202020204" pitchFamily="34" charset="0"/>
                            <a:cs typeface="Arial" panose="020B0604020202020204" pitchFamily="34" charset="0"/>
                          </a:rPr>
                          <a:t>Sponges</a:t>
                        </a:r>
                        <a:endParaRPr lang="en-AU" sz="800" kern="0" dirty="0">
                          <a:solidFill>
                            <a:srgbClr val="414042"/>
                          </a:solidFill>
                          <a:latin typeface="Arial" panose="020B0604020202020204" pitchFamily="34" charset="0"/>
                          <a:cs typeface="Arial" panose="020B0604020202020204" pitchFamily="34" charset="0"/>
                        </a:endParaRPr>
                      </a:p>
                    </p:txBody>
                  </p:sp>
                  <p:pic>
                    <p:nvPicPr>
                      <p:cNvPr id="43" name="Picture 42">
                        <a:extLst>
                          <a:ext uri="{FF2B5EF4-FFF2-40B4-BE49-F238E27FC236}">
                            <a16:creationId xmlns:a16="http://schemas.microsoft.com/office/drawing/2014/main" id="{94290BBD-B68A-2A7F-76F7-3C4F18D6299A}"/>
                          </a:ext>
                        </a:extLst>
                      </p:cNvPr>
                      <p:cNvPicPr>
                        <a:picLocks noChangeAspect="1"/>
                      </p:cNvPicPr>
                      <p:nvPr/>
                    </p:nvPicPr>
                    <p:blipFill>
                      <a:blip r:embed="rId12">
                        <a:extLst>
                          <a:ext uri="{BEBA8EAE-BF5A-486C-A8C5-ECC9F3942E4B}">
                            <a14:imgProps xmlns:a14="http://schemas.microsoft.com/office/drawing/2010/main">
                              <a14:imgLayer r:embed="rId13">
                                <a14:imgEffect>
                                  <a14:brightnessContrast bright="20000" contrast="-40000"/>
                                </a14:imgEffect>
                              </a14:imgLayer>
                            </a14:imgProps>
                          </a:ext>
                        </a:extLst>
                      </a:blip>
                      <a:stretch>
                        <a:fillRect/>
                      </a:stretch>
                    </p:blipFill>
                    <p:spPr>
                      <a:xfrm>
                        <a:off x="470410" y="5045340"/>
                        <a:ext cx="478448" cy="444732"/>
                      </a:xfrm>
                      <a:prstGeom prst="rect">
                        <a:avLst/>
                      </a:prstGeom>
                    </p:spPr>
                  </p:pic>
                </p:grpSp>
              </p:grpSp>
            </p:grpSp>
          </p:grpSp>
          <p:sp>
            <p:nvSpPr>
              <p:cNvPr id="24" name="Oval 23">
                <a:extLst>
                  <a:ext uri="{FF2B5EF4-FFF2-40B4-BE49-F238E27FC236}">
                    <a16:creationId xmlns:a16="http://schemas.microsoft.com/office/drawing/2014/main" id="{D6A4F4E7-C2FE-7447-D8AC-053ECBD75616}"/>
                  </a:ext>
                </a:extLst>
              </p:cNvPr>
              <p:cNvSpPr/>
              <p:nvPr/>
            </p:nvSpPr>
            <p:spPr>
              <a:xfrm>
                <a:off x="7441029" y="4093825"/>
                <a:ext cx="741434" cy="946681"/>
              </a:xfrm>
              <a:prstGeom prst="ellipse">
                <a:avLst/>
              </a:prstGeom>
              <a:noFill/>
              <a:ln w="19050" cap="flat" cmpd="sng" algn="ctr">
                <a:solidFill>
                  <a:srgbClr val="FF0000"/>
                </a:solidFill>
                <a:prstDash val="solid"/>
                <a:miter lim="800000"/>
              </a:ln>
              <a:effectLst/>
            </p:spPr>
            <p:txBody>
              <a:bodyPr rtlCol="0" anchor="ctr"/>
              <a:lstStyle/>
              <a:p>
                <a:pPr algn="ctr" defTabSz="457200">
                  <a:defRPr/>
                </a:pPr>
                <a:endParaRPr lang="en-AU" sz="1800" kern="0" dirty="0">
                  <a:solidFill>
                    <a:prstClr val="white"/>
                  </a:solidFill>
                  <a:latin typeface="Aptos" panose="02110004020202020204"/>
                </a:endParaRPr>
              </a:p>
            </p:txBody>
          </p:sp>
        </p:grpSp>
        <p:sp>
          <p:nvSpPr>
            <p:cNvPr id="12" name="Oval 11">
              <a:extLst>
                <a:ext uri="{FF2B5EF4-FFF2-40B4-BE49-F238E27FC236}">
                  <a16:creationId xmlns:a16="http://schemas.microsoft.com/office/drawing/2014/main" id="{54853F75-3C8F-816A-DFEA-BDEFC3555335}"/>
                </a:ext>
              </a:extLst>
            </p:cNvPr>
            <p:cNvSpPr/>
            <p:nvPr/>
          </p:nvSpPr>
          <p:spPr>
            <a:xfrm>
              <a:off x="6705229" y="6048852"/>
              <a:ext cx="769540" cy="1127666"/>
            </a:xfrm>
            <a:prstGeom prst="ellipse">
              <a:avLst/>
            </a:prstGeom>
            <a:noFill/>
            <a:ln w="19050" cap="flat" cmpd="sng" algn="ctr">
              <a:solidFill>
                <a:srgbClr val="FF0000"/>
              </a:solidFill>
              <a:prstDash val="solid"/>
              <a:miter lim="800000"/>
            </a:ln>
            <a:effectLst/>
          </p:spPr>
          <p:txBody>
            <a:bodyPr rtlCol="0" anchor="ctr"/>
            <a:lstStyle/>
            <a:p>
              <a:pPr algn="ctr" defTabSz="457200">
                <a:defRPr/>
              </a:pPr>
              <a:endParaRPr lang="en-AU" sz="1800" kern="0" dirty="0">
                <a:solidFill>
                  <a:prstClr val="white"/>
                </a:solidFill>
                <a:latin typeface="Aptos" panose="02110004020202020204"/>
              </a:endParaRPr>
            </a:p>
          </p:txBody>
        </p:sp>
        <p:sp>
          <p:nvSpPr>
            <p:cNvPr id="13" name="Oval 12">
              <a:extLst>
                <a:ext uri="{FF2B5EF4-FFF2-40B4-BE49-F238E27FC236}">
                  <a16:creationId xmlns:a16="http://schemas.microsoft.com/office/drawing/2014/main" id="{B254A466-3CD7-5E77-350D-9D9336B1DC8D}"/>
                </a:ext>
              </a:extLst>
            </p:cNvPr>
            <p:cNvSpPr/>
            <p:nvPr/>
          </p:nvSpPr>
          <p:spPr>
            <a:xfrm>
              <a:off x="7519649" y="6067475"/>
              <a:ext cx="979792" cy="1127666"/>
            </a:xfrm>
            <a:prstGeom prst="ellipse">
              <a:avLst/>
            </a:prstGeom>
            <a:noFill/>
            <a:ln w="19050" cap="flat" cmpd="sng" algn="ctr">
              <a:solidFill>
                <a:srgbClr val="FF0000"/>
              </a:solidFill>
              <a:prstDash val="solid"/>
              <a:miter lim="800000"/>
            </a:ln>
            <a:effectLst/>
          </p:spPr>
          <p:txBody>
            <a:bodyPr rtlCol="0" anchor="ctr"/>
            <a:lstStyle/>
            <a:p>
              <a:pPr algn="ctr" defTabSz="457200">
                <a:defRPr/>
              </a:pPr>
              <a:endParaRPr lang="en-AU" sz="1800" kern="0" dirty="0">
                <a:solidFill>
                  <a:prstClr val="white"/>
                </a:solidFill>
                <a:latin typeface="Aptos" panose="02110004020202020204"/>
              </a:endParaRPr>
            </a:p>
          </p:txBody>
        </p:sp>
        <p:sp>
          <p:nvSpPr>
            <p:cNvPr id="14" name="Oval 13">
              <a:extLst>
                <a:ext uri="{FF2B5EF4-FFF2-40B4-BE49-F238E27FC236}">
                  <a16:creationId xmlns:a16="http://schemas.microsoft.com/office/drawing/2014/main" id="{02A26A5B-B7ED-4A93-8723-6BFC008294D4}"/>
                </a:ext>
              </a:extLst>
            </p:cNvPr>
            <p:cNvSpPr/>
            <p:nvPr/>
          </p:nvSpPr>
          <p:spPr>
            <a:xfrm>
              <a:off x="8541526" y="6279335"/>
              <a:ext cx="853521" cy="838445"/>
            </a:xfrm>
            <a:prstGeom prst="ellipse">
              <a:avLst/>
            </a:prstGeom>
            <a:noFill/>
            <a:ln w="19050" cap="flat" cmpd="sng" algn="ctr">
              <a:solidFill>
                <a:srgbClr val="FF0000"/>
              </a:solidFill>
              <a:prstDash val="solid"/>
              <a:miter lim="800000"/>
            </a:ln>
            <a:effectLst/>
          </p:spPr>
          <p:txBody>
            <a:bodyPr rtlCol="0" anchor="ctr"/>
            <a:lstStyle/>
            <a:p>
              <a:pPr algn="ctr" defTabSz="457200">
                <a:defRPr/>
              </a:pPr>
              <a:endParaRPr lang="en-AU" sz="1800" kern="0" dirty="0">
                <a:solidFill>
                  <a:prstClr val="white"/>
                </a:solidFill>
                <a:latin typeface="Aptos" panose="02110004020202020204"/>
              </a:endParaRPr>
            </a:p>
          </p:txBody>
        </p:sp>
        <p:sp>
          <p:nvSpPr>
            <p:cNvPr id="15" name="Oval 14">
              <a:extLst>
                <a:ext uri="{FF2B5EF4-FFF2-40B4-BE49-F238E27FC236}">
                  <a16:creationId xmlns:a16="http://schemas.microsoft.com/office/drawing/2014/main" id="{7AB9C8B4-597F-0957-9CAF-7611D773CD39}"/>
                </a:ext>
              </a:extLst>
            </p:cNvPr>
            <p:cNvSpPr/>
            <p:nvPr/>
          </p:nvSpPr>
          <p:spPr>
            <a:xfrm>
              <a:off x="8483388" y="7113816"/>
              <a:ext cx="911659" cy="949634"/>
            </a:xfrm>
            <a:prstGeom prst="ellipse">
              <a:avLst/>
            </a:prstGeom>
            <a:noFill/>
            <a:ln w="19050" cap="flat" cmpd="sng" algn="ctr">
              <a:solidFill>
                <a:srgbClr val="FF0000"/>
              </a:solidFill>
              <a:prstDash val="solid"/>
              <a:miter lim="800000"/>
            </a:ln>
            <a:effectLst/>
          </p:spPr>
          <p:txBody>
            <a:bodyPr rtlCol="0" anchor="ctr"/>
            <a:lstStyle/>
            <a:p>
              <a:pPr algn="ctr" defTabSz="457200">
                <a:defRPr/>
              </a:pPr>
              <a:endParaRPr lang="en-AU" sz="1800" kern="0" dirty="0">
                <a:solidFill>
                  <a:prstClr val="white"/>
                </a:solidFill>
                <a:latin typeface="Aptos" panose="02110004020202020204"/>
              </a:endParaRPr>
            </a:p>
          </p:txBody>
        </p:sp>
        <p:sp>
          <p:nvSpPr>
            <p:cNvPr id="16" name="Oval 15">
              <a:extLst>
                <a:ext uri="{FF2B5EF4-FFF2-40B4-BE49-F238E27FC236}">
                  <a16:creationId xmlns:a16="http://schemas.microsoft.com/office/drawing/2014/main" id="{56C0653B-83C7-7762-A99E-FB42EDD28361}"/>
                </a:ext>
              </a:extLst>
            </p:cNvPr>
            <p:cNvSpPr/>
            <p:nvPr/>
          </p:nvSpPr>
          <p:spPr>
            <a:xfrm>
              <a:off x="5718288" y="7157973"/>
              <a:ext cx="912883" cy="917174"/>
            </a:xfrm>
            <a:prstGeom prst="ellipse">
              <a:avLst/>
            </a:prstGeom>
            <a:noFill/>
            <a:ln w="19050" cap="flat" cmpd="sng" algn="ctr">
              <a:solidFill>
                <a:srgbClr val="FF0000"/>
              </a:solidFill>
              <a:prstDash val="solid"/>
              <a:miter lim="800000"/>
            </a:ln>
            <a:effectLst/>
          </p:spPr>
          <p:txBody>
            <a:bodyPr rtlCol="0" anchor="ctr"/>
            <a:lstStyle/>
            <a:p>
              <a:pPr algn="ctr" defTabSz="457200">
                <a:defRPr/>
              </a:pPr>
              <a:endParaRPr lang="en-AU" sz="1800" kern="0" dirty="0">
                <a:solidFill>
                  <a:prstClr val="white"/>
                </a:solidFill>
                <a:latin typeface="Aptos" panose="02110004020202020204"/>
              </a:endParaRPr>
            </a:p>
          </p:txBody>
        </p:sp>
        <p:sp>
          <p:nvSpPr>
            <p:cNvPr id="17" name="Oval 16">
              <a:extLst>
                <a:ext uri="{FF2B5EF4-FFF2-40B4-BE49-F238E27FC236}">
                  <a16:creationId xmlns:a16="http://schemas.microsoft.com/office/drawing/2014/main" id="{D28B7170-F90F-9FE9-A1A6-DE8515021688}"/>
                </a:ext>
              </a:extLst>
            </p:cNvPr>
            <p:cNvSpPr/>
            <p:nvPr/>
          </p:nvSpPr>
          <p:spPr>
            <a:xfrm>
              <a:off x="2862125" y="6050047"/>
              <a:ext cx="736637" cy="1044042"/>
            </a:xfrm>
            <a:prstGeom prst="ellipse">
              <a:avLst/>
            </a:prstGeom>
            <a:noFill/>
            <a:ln w="19050" cap="flat" cmpd="sng" algn="ctr">
              <a:solidFill>
                <a:srgbClr val="FF0000"/>
              </a:solidFill>
              <a:prstDash val="solid"/>
              <a:miter lim="800000"/>
            </a:ln>
            <a:effectLst/>
          </p:spPr>
          <p:txBody>
            <a:bodyPr rtlCol="0" anchor="ctr"/>
            <a:lstStyle/>
            <a:p>
              <a:pPr algn="ctr" defTabSz="457200">
                <a:defRPr/>
              </a:pPr>
              <a:endParaRPr lang="en-AU" sz="1800" kern="0" dirty="0">
                <a:solidFill>
                  <a:prstClr val="white"/>
                </a:solidFill>
                <a:latin typeface="Aptos" panose="02110004020202020204"/>
              </a:endParaRPr>
            </a:p>
          </p:txBody>
        </p:sp>
        <p:sp>
          <p:nvSpPr>
            <p:cNvPr id="18" name="Oval 17">
              <a:extLst>
                <a:ext uri="{FF2B5EF4-FFF2-40B4-BE49-F238E27FC236}">
                  <a16:creationId xmlns:a16="http://schemas.microsoft.com/office/drawing/2014/main" id="{5A872067-23D0-CC7F-FA33-8091F7849FC6}"/>
                </a:ext>
              </a:extLst>
            </p:cNvPr>
            <p:cNvSpPr/>
            <p:nvPr/>
          </p:nvSpPr>
          <p:spPr>
            <a:xfrm>
              <a:off x="3668362" y="6141982"/>
              <a:ext cx="962615" cy="1000062"/>
            </a:xfrm>
            <a:prstGeom prst="ellipse">
              <a:avLst/>
            </a:prstGeom>
            <a:noFill/>
            <a:ln w="19050" cap="flat" cmpd="sng" algn="ctr">
              <a:solidFill>
                <a:srgbClr val="FF0000"/>
              </a:solidFill>
              <a:prstDash val="solid"/>
              <a:miter lim="800000"/>
            </a:ln>
            <a:effectLst/>
          </p:spPr>
          <p:txBody>
            <a:bodyPr rtlCol="0" anchor="ctr"/>
            <a:lstStyle/>
            <a:p>
              <a:pPr algn="ctr" defTabSz="457200">
                <a:defRPr/>
              </a:pPr>
              <a:endParaRPr lang="en-AU" sz="1800" kern="0" dirty="0">
                <a:solidFill>
                  <a:prstClr val="white"/>
                </a:solidFill>
                <a:latin typeface="Aptos" panose="02110004020202020204"/>
              </a:endParaRPr>
            </a:p>
          </p:txBody>
        </p:sp>
        <p:sp>
          <p:nvSpPr>
            <p:cNvPr id="19" name="Oval 18">
              <a:extLst>
                <a:ext uri="{FF2B5EF4-FFF2-40B4-BE49-F238E27FC236}">
                  <a16:creationId xmlns:a16="http://schemas.microsoft.com/office/drawing/2014/main" id="{082F93AB-02BC-F322-7BE1-2FE74899FC7F}"/>
                </a:ext>
              </a:extLst>
            </p:cNvPr>
            <p:cNvSpPr/>
            <p:nvPr/>
          </p:nvSpPr>
          <p:spPr>
            <a:xfrm>
              <a:off x="4667111" y="6306372"/>
              <a:ext cx="811035" cy="785699"/>
            </a:xfrm>
            <a:prstGeom prst="ellipse">
              <a:avLst/>
            </a:prstGeom>
            <a:noFill/>
            <a:ln w="19050" cap="flat" cmpd="sng" algn="ctr">
              <a:solidFill>
                <a:srgbClr val="FF0000"/>
              </a:solidFill>
              <a:prstDash val="solid"/>
              <a:miter lim="800000"/>
            </a:ln>
            <a:effectLst/>
          </p:spPr>
          <p:txBody>
            <a:bodyPr rtlCol="0" anchor="ctr"/>
            <a:lstStyle/>
            <a:p>
              <a:pPr algn="ctr" defTabSz="457200">
                <a:defRPr/>
              </a:pPr>
              <a:endParaRPr lang="en-AU" sz="1800" kern="0" dirty="0">
                <a:solidFill>
                  <a:prstClr val="white"/>
                </a:solidFill>
                <a:latin typeface="Aptos" panose="02110004020202020204"/>
              </a:endParaRPr>
            </a:p>
          </p:txBody>
        </p:sp>
      </p:grpSp>
      <p:sp>
        <p:nvSpPr>
          <p:cNvPr id="109" name="Rectangle 2">
            <a:extLst>
              <a:ext uri="{FF2B5EF4-FFF2-40B4-BE49-F238E27FC236}">
                <a16:creationId xmlns:a16="http://schemas.microsoft.com/office/drawing/2014/main" id="{8944C080-B1D8-3464-BAA8-2B7CA37CF13B}"/>
              </a:ext>
            </a:extLst>
          </p:cNvPr>
          <p:cNvSpPr>
            <a:spLocks noGrp="1" noChangeArrowheads="1"/>
          </p:cNvSpPr>
          <p:nvPr>
            <p:ph type="title"/>
          </p:nvPr>
        </p:nvSpPr>
        <p:spPr>
          <a:xfrm>
            <a:off x="2309679" y="755662"/>
            <a:ext cx="13262344" cy="709761"/>
          </a:xfrm>
        </p:spPr>
        <p:txBody>
          <a:bodyPr>
            <a:noAutofit/>
          </a:bodyPr>
          <a:lstStyle/>
          <a:p>
            <a:pPr eaLnBrk="1" hangingPunct="1"/>
            <a:r>
              <a:rPr lang="en-GB" altLang="en-US" sz="4800" dirty="0"/>
              <a:t>ANSWERS: SEA TURTLES 4 - 6</a:t>
            </a:r>
            <a:endParaRPr lang="en-AU" altLang="en-US" sz="4800" dirty="0"/>
          </a:p>
        </p:txBody>
      </p:sp>
    </p:spTree>
    <p:extLst>
      <p:ext uri="{BB962C8B-B14F-4D97-AF65-F5344CB8AC3E}">
        <p14:creationId xmlns:p14="http://schemas.microsoft.com/office/powerpoint/2010/main" val="36758823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826FBE-28C5-31B7-D3DF-C50A002BA9C6}"/>
            </a:ext>
          </a:extLst>
        </p:cNvPr>
        <p:cNvGrpSpPr/>
        <p:nvPr/>
      </p:nvGrpSpPr>
      <p:grpSpPr>
        <a:xfrm>
          <a:off x="0" y="0"/>
          <a:ext cx="0" cy="0"/>
          <a:chOff x="0" y="0"/>
          <a:chExt cx="0" cy="0"/>
        </a:xfrm>
      </p:grpSpPr>
      <p:sp>
        <p:nvSpPr>
          <p:cNvPr id="11" name="Rectangle 2">
            <a:extLst>
              <a:ext uri="{FF2B5EF4-FFF2-40B4-BE49-F238E27FC236}">
                <a16:creationId xmlns:a16="http://schemas.microsoft.com/office/drawing/2014/main" id="{2335BF70-29BB-D0A7-DE38-F4C932BAF575}"/>
              </a:ext>
            </a:extLst>
          </p:cNvPr>
          <p:cNvSpPr txBox="1">
            <a:spLocks noChangeArrowheads="1"/>
          </p:cNvSpPr>
          <p:nvPr/>
        </p:nvSpPr>
        <p:spPr>
          <a:xfrm>
            <a:off x="388525" y="442627"/>
            <a:ext cx="14775873" cy="965663"/>
          </a:xfrm>
          <a:prstGeom prst="rect">
            <a:avLst/>
          </a:prstGeom>
        </p:spPr>
        <p:txBody>
          <a:bodyPr vert="horz" lIns="89997" tIns="45719" rIns="91438" bIns="45719" rtlCol="0" anchor="b" anchorCtr="0">
            <a:noAutofit/>
          </a:bodyPr>
          <a:lstStyle>
            <a:lvl1pPr algn="l" defTabSz="914400" rtl="0" eaLnBrk="1" latinLnBrk="0" hangingPunct="1">
              <a:lnSpc>
                <a:spcPct val="90000"/>
              </a:lnSpc>
              <a:spcBef>
                <a:spcPct val="0"/>
              </a:spcBef>
              <a:buNone/>
              <a:defRPr sz="3400" b="0" i="0" kern="1200">
                <a:solidFill>
                  <a:srgbClr val="00A4B8"/>
                </a:solidFill>
                <a:latin typeface="Clarity City Medium" pitchFamily="2" charset="77"/>
                <a:ea typeface="+mj-ea"/>
                <a:cs typeface="Arial" panose="020B0604020202020204" pitchFamily="34" charset="0"/>
              </a:defRPr>
            </a:lvl1pPr>
          </a:lstStyle>
          <a:p>
            <a:r>
              <a:rPr lang="en-GB" altLang="en-US" sz="4800" b="1" dirty="0">
                <a:latin typeface="Arial"/>
                <a:cs typeface="Arial"/>
              </a:rPr>
              <a:t>INVESTIGATION WRAP UP </a:t>
            </a:r>
            <a:endParaRPr lang="en-AU" altLang="en-US" sz="4800" b="1" dirty="0">
              <a:latin typeface="Arial" panose="020B0604020202020204" pitchFamily="34" charset="0"/>
            </a:endParaRPr>
          </a:p>
        </p:txBody>
      </p:sp>
      <p:pic>
        <p:nvPicPr>
          <p:cNvPr id="16" name="Picture 15">
            <a:extLst>
              <a:ext uri="{FF2B5EF4-FFF2-40B4-BE49-F238E27FC236}">
                <a16:creationId xmlns:a16="http://schemas.microsoft.com/office/drawing/2014/main" id="{30020359-1352-277C-7372-8FCB32EEF2FF}"/>
              </a:ext>
            </a:extLst>
          </p:cNvPr>
          <p:cNvPicPr>
            <a:picLocks noChangeAspect="1"/>
          </p:cNvPicPr>
          <p:nvPr/>
        </p:nvPicPr>
        <p:blipFill>
          <a:blip r:embed="rId3"/>
          <a:stretch>
            <a:fillRect/>
          </a:stretch>
        </p:blipFill>
        <p:spPr>
          <a:xfrm>
            <a:off x="9503568" y="2198157"/>
            <a:ext cx="8956996" cy="6829296"/>
          </a:xfrm>
          <a:prstGeom prst="rect">
            <a:avLst/>
          </a:prstGeom>
        </p:spPr>
      </p:pic>
      <p:sp>
        <p:nvSpPr>
          <p:cNvPr id="4" name="Speech Bubble: Rectangle with Corners Rounded 3">
            <a:extLst>
              <a:ext uri="{FF2B5EF4-FFF2-40B4-BE49-F238E27FC236}">
                <a16:creationId xmlns:a16="http://schemas.microsoft.com/office/drawing/2014/main" id="{9B4327F7-15B8-6963-14A5-6B5E16EAE6AC}"/>
              </a:ext>
            </a:extLst>
          </p:cNvPr>
          <p:cNvSpPr/>
          <p:nvPr/>
        </p:nvSpPr>
        <p:spPr>
          <a:xfrm>
            <a:off x="14643601" y="1423530"/>
            <a:ext cx="3816963" cy="1844040"/>
          </a:xfrm>
          <a:prstGeom prst="wedgeRoundRectCallout">
            <a:avLst>
              <a:gd name="adj1" fmla="val -32374"/>
              <a:gd name="adj2" fmla="val 80913"/>
              <a:gd name="adj3" fmla="val 16667"/>
            </a:avLst>
          </a:prstGeom>
          <a:solidFill>
            <a:srgbClr val="FFFF00"/>
          </a:solidFill>
          <a:ln w="76200">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6" name="TextBox 5">
            <a:extLst>
              <a:ext uri="{FF2B5EF4-FFF2-40B4-BE49-F238E27FC236}">
                <a16:creationId xmlns:a16="http://schemas.microsoft.com/office/drawing/2014/main" id="{B899790D-E208-02E3-E548-A6025A1C9304}"/>
              </a:ext>
            </a:extLst>
          </p:cNvPr>
          <p:cNvSpPr txBox="1"/>
          <p:nvPr/>
        </p:nvSpPr>
        <p:spPr>
          <a:xfrm>
            <a:off x="14643601" y="1664360"/>
            <a:ext cx="3627178" cy="646331"/>
          </a:xfrm>
          <a:prstGeom prst="rect">
            <a:avLst/>
          </a:prstGeom>
          <a:noFill/>
        </p:spPr>
        <p:txBody>
          <a:bodyPr wrap="square" rtlCol="0">
            <a:spAutoFit/>
          </a:bodyPr>
          <a:lstStyle/>
          <a:p>
            <a:r>
              <a:rPr lang="en-GB" sz="3600" dirty="0">
                <a:latin typeface="Arial" panose="020B0604020202020204" pitchFamily="34" charset="0"/>
                <a:cs typeface="Arial" panose="020B0604020202020204" pitchFamily="34" charset="0"/>
              </a:rPr>
              <a:t>Congratulations!</a:t>
            </a:r>
            <a:endParaRPr lang="en-AU" sz="3600" dirty="0">
              <a:latin typeface="Arial" panose="020B0604020202020204" pitchFamily="34" charset="0"/>
              <a:cs typeface="Arial" panose="020B0604020202020204" pitchFamily="34" charset="0"/>
            </a:endParaRPr>
          </a:p>
        </p:txBody>
      </p:sp>
      <p:sp>
        <p:nvSpPr>
          <p:cNvPr id="7" name="Text Placeholder 2">
            <a:extLst>
              <a:ext uri="{FF2B5EF4-FFF2-40B4-BE49-F238E27FC236}">
                <a16:creationId xmlns:a16="http://schemas.microsoft.com/office/drawing/2014/main" id="{9B50B59F-DD2B-41D3-B1F6-A4B44E99A581}"/>
              </a:ext>
            </a:extLst>
          </p:cNvPr>
          <p:cNvSpPr txBox="1">
            <a:spLocks/>
          </p:cNvSpPr>
          <p:nvPr/>
        </p:nvSpPr>
        <p:spPr>
          <a:xfrm>
            <a:off x="388525" y="1834934"/>
            <a:ext cx="8614799" cy="7648148"/>
          </a:xfrm>
          <a:prstGeom prst="rect">
            <a:avLst/>
          </a:prstGeom>
        </p:spPr>
        <p:txBody>
          <a:bodyPr>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1600" b="0" i="0" kern="1200">
                <a:solidFill>
                  <a:schemeClr val="tx1"/>
                </a:solidFill>
                <a:latin typeface="Clarity City Light"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Clarity City Light" pitchFamily="2" charset="77"/>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b="0" i="0" kern="1200">
                <a:solidFill>
                  <a:schemeClr val="tx1"/>
                </a:solidFill>
                <a:latin typeface="Clarity City Light" pitchFamily="2" charset="77"/>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b="0" i="0" kern="1200">
                <a:solidFill>
                  <a:schemeClr val="tx1"/>
                </a:solidFill>
                <a:latin typeface="Clarity City Light" pitchFamily="2" charset="77"/>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b="0" i="0" kern="1200">
                <a:solidFill>
                  <a:schemeClr val="tx1"/>
                </a:solidFill>
                <a:latin typeface="Clarity City Light" pitchFamily="2" charset="77"/>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5200" b="1" dirty="0">
                <a:solidFill>
                  <a:srgbClr val="00A4B8"/>
                </a:solidFill>
                <a:latin typeface="Arial" panose="020B0604020202020204" pitchFamily="34" charset="0"/>
              </a:rPr>
              <a:t>Today we: </a:t>
            </a:r>
          </a:p>
          <a:p>
            <a:pPr marL="0" indent="0">
              <a:buNone/>
            </a:pPr>
            <a:endParaRPr lang="en-GB" sz="1900" b="1" dirty="0">
              <a:solidFill>
                <a:srgbClr val="00A4B8"/>
              </a:solidFill>
              <a:latin typeface="Arial" panose="020B0604020202020204" pitchFamily="34" charset="0"/>
            </a:endParaRPr>
          </a:p>
          <a:p>
            <a:pPr marL="0" indent="0">
              <a:buNone/>
            </a:pPr>
            <a:r>
              <a:rPr lang="en-GB" sz="3900" dirty="0">
                <a:latin typeface="Arial" panose="020B0604020202020204" pitchFamily="34" charset="0"/>
              </a:rPr>
              <a:t>Investigated the morphology (physical features), diets and identification of six species of Australian sea turtles.</a:t>
            </a:r>
            <a:endParaRPr lang="en-GB" sz="3900" b="1" dirty="0">
              <a:latin typeface="Arial" panose="020B0604020202020204" pitchFamily="34" charset="0"/>
            </a:endParaRPr>
          </a:p>
          <a:p>
            <a:pPr marL="0" indent="0">
              <a:buNone/>
            </a:pPr>
            <a:endParaRPr lang="en-GB" sz="2800" b="1" dirty="0">
              <a:solidFill>
                <a:srgbClr val="00A4B8"/>
              </a:solidFill>
              <a:latin typeface="Arial" panose="020B0604020202020204" pitchFamily="34" charset="0"/>
            </a:endParaRPr>
          </a:p>
          <a:p>
            <a:pPr marL="0" indent="0">
              <a:buNone/>
            </a:pPr>
            <a:r>
              <a:rPr lang="en-GB" sz="5200" b="1" dirty="0">
                <a:solidFill>
                  <a:srgbClr val="00A4B8"/>
                </a:solidFill>
                <a:latin typeface="Arial" panose="020B0604020202020204" pitchFamily="34" charset="0"/>
              </a:rPr>
              <a:t>Hands up who can:</a:t>
            </a:r>
          </a:p>
          <a:p>
            <a:pPr marL="457200" indent="-457200">
              <a:lnSpc>
                <a:spcPct val="130000"/>
              </a:lnSpc>
              <a:buFont typeface="Courier New" panose="02070309020205020404" pitchFamily="49" charset="0"/>
              <a:buChar char="o"/>
            </a:pPr>
            <a:r>
              <a:rPr lang="en-GB" sz="3900" dirty="0">
                <a:solidFill>
                  <a:srgbClr val="414042"/>
                </a:solidFill>
                <a:latin typeface="Arial" panose="020B0604020202020204" pitchFamily="34" charset="0"/>
              </a:rPr>
              <a:t>Use a key to </a:t>
            </a:r>
            <a:r>
              <a:rPr lang="en-GB" sz="3900" b="1" dirty="0">
                <a:solidFill>
                  <a:srgbClr val="414042"/>
                </a:solidFill>
                <a:latin typeface="Arial" panose="020B0604020202020204" pitchFamily="34" charset="0"/>
              </a:rPr>
              <a:t>identify</a:t>
            </a:r>
            <a:r>
              <a:rPr lang="en-GB" sz="3900" dirty="0">
                <a:solidFill>
                  <a:srgbClr val="414042"/>
                </a:solidFill>
                <a:latin typeface="Arial" panose="020B0604020202020204" pitchFamily="34" charset="0"/>
              </a:rPr>
              <a:t> each sea turtle species.</a:t>
            </a:r>
          </a:p>
          <a:p>
            <a:pPr marL="457200" indent="-457200">
              <a:lnSpc>
                <a:spcPct val="130000"/>
              </a:lnSpc>
              <a:buFont typeface="Courier New" panose="02070309020205020404" pitchFamily="49" charset="0"/>
              <a:buChar char="o"/>
            </a:pPr>
            <a:r>
              <a:rPr lang="en-GB" sz="3900" dirty="0">
                <a:solidFill>
                  <a:srgbClr val="414042"/>
                </a:solidFill>
                <a:latin typeface="Arial" panose="020B0604020202020204" pitchFamily="34" charset="0"/>
              </a:rPr>
              <a:t>I</a:t>
            </a:r>
            <a:r>
              <a:rPr lang="en-GB" sz="3900" b="1" dirty="0">
                <a:solidFill>
                  <a:srgbClr val="414042"/>
                </a:solidFill>
                <a:latin typeface="Arial" panose="020B0604020202020204" pitchFamily="34" charset="0"/>
              </a:rPr>
              <a:t>dentify</a:t>
            </a:r>
            <a:r>
              <a:rPr lang="en-GB" sz="3900" dirty="0">
                <a:solidFill>
                  <a:srgbClr val="414042"/>
                </a:solidFill>
                <a:latin typeface="Arial" panose="020B0604020202020204" pitchFamily="34" charset="0"/>
              </a:rPr>
              <a:t> the diet of each sea turtle species.</a:t>
            </a:r>
          </a:p>
          <a:p>
            <a:pPr marL="457200" indent="-457200">
              <a:lnSpc>
                <a:spcPct val="130000"/>
              </a:lnSpc>
              <a:buFont typeface="Courier New" panose="02070309020205020404" pitchFamily="49" charset="0"/>
              <a:buChar char="o"/>
            </a:pPr>
            <a:r>
              <a:rPr lang="en-GB" sz="3900" b="1" dirty="0">
                <a:solidFill>
                  <a:srgbClr val="414042"/>
                </a:solidFill>
                <a:latin typeface="Arial"/>
                <a:cs typeface="Arial"/>
              </a:rPr>
              <a:t>Measure</a:t>
            </a:r>
            <a:r>
              <a:rPr lang="en-GB" sz="3900" dirty="0">
                <a:solidFill>
                  <a:srgbClr val="414042"/>
                </a:solidFill>
                <a:latin typeface="Arial"/>
                <a:cs typeface="Arial"/>
              </a:rPr>
              <a:t> the length of each sea turtle carapace in centimetres. </a:t>
            </a:r>
          </a:p>
          <a:p>
            <a:endParaRPr lang="en-GB" sz="2800" dirty="0">
              <a:latin typeface="+mj-lt"/>
            </a:endParaRPr>
          </a:p>
        </p:txBody>
      </p:sp>
    </p:spTree>
    <p:extLst>
      <p:ext uri="{BB962C8B-B14F-4D97-AF65-F5344CB8AC3E}">
        <p14:creationId xmlns:p14="http://schemas.microsoft.com/office/powerpoint/2010/main" val="8387394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B0282-6068-C7B5-7AFB-4E9D62F3E062}"/>
              </a:ext>
            </a:extLst>
          </p:cNvPr>
          <p:cNvSpPr>
            <a:spLocks noGrp="1"/>
          </p:cNvSpPr>
          <p:nvPr>
            <p:ph type="title"/>
          </p:nvPr>
        </p:nvSpPr>
        <p:spPr>
          <a:xfrm>
            <a:off x="1232332" y="3477201"/>
            <a:ext cx="7878699" cy="2067305"/>
          </a:xfrm>
        </p:spPr>
        <p:txBody>
          <a:bodyPr>
            <a:normAutofit/>
          </a:bodyPr>
          <a:lstStyle/>
          <a:p>
            <a:r>
              <a:rPr lang="en-US" sz="6000" dirty="0">
                <a:latin typeface="Arial" panose="020B0604020202020204" pitchFamily="34" charset="0"/>
              </a:rPr>
              <a:t>THANK YOU</a:t>
            </a:r>
          </a:p>
        </p:txBody>
      </p:sp>
      <p:sp>
        <p:nvSpPr>
          <p:cNvPr id="3" name="Text Placeholder 2">
            <a:extLst>
              <a:ext uri="{FF2B5EF4-FFF2-40B4-BE49-F238E27FC236}">
                <a16:creationId xmlns:a16="http://schemas.microsoft.com/office/drawing/2014/main" id="{7E083CFB-BDF8-A448-C3B3-16FDF9960CA6}"/>
              </a:ext>
            </a:extLst>
          </p:cNvPr>
          <p:cNvSpPr>
            <a:spLocks noGrp="1"/>
          </p:cNvSpPr>
          <p:nvPr>
            <p:ph type="body" sz="quarter" idx="11"/>
          </p:nvPr>
        </p:nvSpPr>
        <p:spPr>
          <a:xfrm>
            <a:off x="1232331" y="5806294"/>
            <a:ext cx="7878699" cy="1737371"/>
          </a:xfrm>
        </p:spPr>
        <p:txBody>
          <a:bodyPr>
            <a:normAutofit/>
          </a:bodyPr>
          <a:lstStyle/>
          <a:p>
            <a:r>
              <a:rPr lang="en-AU" sz="3600" dirty="0">
                <a:latin typeface="Arial" panose="020B0604020202020204" pitchFamily="34" charset="0"/>
              </a:rPr>
              <a:t>reefguardians@gbrmpa.gov.au</a:t>
            </a:r>
          </a:p>
          <a:p>
            <a:r>
              <a:rPr lang="en-AU" sz="3600" b="1" dirty="0">
                <a:latin typeface="Arial" panose="020B0604020202020204" pitchFamily="34" charset="0"/>
              </a:rPr>
              <a:t>WWW.REEFED.EDU.AU</a:t>
            </a:r>
          </a:p>
        </p:txBody>
      </p:sp>
      <p:pic>
        <p:nvPicPr>
          <p:cNvPr id="4" name="Picture 3" descr="A turtle swimming in the water&#10;&#10;AI-generated content may be incorrect.">
            <a:extLst>
              <a:ext uri="{FF2B5EF4-FFF2-40B4-BE49-F238E27FC236}">
                <a16:creationId xmlns:a16="http://schemas.microsoft.com/office/drawing/2014/main" id="{6BAE6D6C-5D71-765A-88C1-17F369C45350}"/>
              </a:ext>
            </a:extLst>
          </p:cNvPr>
          <p:cNvPicPr>
            <a:picLocks noChangeAspect="1"/>
          </p:cNvPicPr>
          <p:nvPr/>
        </p:nvPicPr>
        <p:blipFill>
          <a:blip r:embed="rId3"/>
          <a:srcRect l="10702" t="3762" r="15831" b="7129"/>
          <a:stretch>
            <a:fillRect/>
          </a:stretch>
        </p:blipFill>
        <p:spPr>
          <a:xfrm>
            <a:off x="8619354" y="2149455"/>
            <a:ext cx="9931270" cy="6790101"/>
          </a:xfrm>
          <a:prstGeom prst="rect">
            <a:avLst/>
          </a:prstGeom>
        </p:spPr>
      </p:pic>
    </p:spTree>
    <p:extLst>
      <p:ext uri="{BB962C8B-B14F-4D97-AF65-F5344CB8AC3E}">
        <p14:creationId xmlns:p14="http://schemas.microsoft.com/office/powerpoint/2010/main" val="15495845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01451C-27C7-6A5F-03C6-84E1CF482273}"/>
            </a:ext>
          </a:extLst>
        </p:cNvPr>
        <p:cNvGrpSpPr/>
        <p:nvPr/>
      </p:nvGrpSpPr>
      <p:grpSpPr>
        <a:xfrm>
          <a:off x="0" y="0"/>
          <a:ext cx="0" cy="0"/>
          <a:chOff x="0" y="0"/>
          <a:chExt cx="0" cy="0"/>
        </a:xfrm>
      </p:grpSpPr>
      <p:sp>
        <p:nvSpPr>
          <p:cNvPr id="6" name="Rectangle 2">
            <a:extLst>
              <a:ext uri="{FF2B5EF4-FFF2-40B4-BE49-F238E27FC236}">
                <a16:creationId xmlns:a16="http://schemas.microsoft.com/office/drawing/2014/main" id="{6760DB07-A7E7-76B0-F97C-A3CC125509C6}"/>
              </a:ext>
            </a:extLst>
          </p:cNvPr>
          <p:cNvSpPr>
            <a:spLocks noChangeArrowheads="1"/>
          </p:cNvSpPr>
          <p:nvPr/>
        </p:nvSpPr>
        <p:spPr bwMode="auto">
          <a:xfrm>
            <a:off x="2621798" y="866930"/>
            <a:ext cx="1511935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defTabSz="914400" eaLnBrk="0" fontAlgn="base" hangingPunct="0">
              <a:spcBef>
                <a:spcPct val="0"/>
              </a:spcBef>
              <a:spcAft>
                <a:spcPct val="0"/>
              </a:spcAft>
            </a:pPr>
            <a:endParaRPr lang="en-US" altLang="en-US" sz="1800" dirty="0">
              <a:latin typeface="Arial" panose="020B0604020202020204" pitchFamily="34" charset="0"/>
            </a:endParaRPr>
          </a:p>
        </p:txBody>
      </p:sp>
      <p:sp>
        <p:nvSpPr>
          <p:cNvPr id="9" name="TextBox 8">
            <a:extLst>
              <a:ext uri="{FF2B5EF4-FFF2-40B4-BE49-F238E27FC236}">
                <a16:creationId xmlns:a16="http://schemas.microsoft.com/office/drawing/2014/main" id="{4877C612-ED57-40D0-ADBF-00780EEA3851}"/>
              </a:ext>
            </a:extLst>
          </p:cNvPr>
          <p:cNvSpPr txBox="1"/>
          <p:nvPr/>
        </p:nvSpPr>
        <p:spPr>
          <a:xfrm>
            <a:off x="2048323" y="405265"/>
            <a:ext cx="15365962" cy="830997"/>
          </a:xfrm>
          <a:prstGeom prst="rect">
            <a:avLst/>
          </a:prstGeom>
          <a:noFill/>
        </p:spPr>
        <p:txBody>
          <a:bodyPr wrap="square">
            <a:spAutoFit/>
          </a:bodyPr>
          <a:lstStyle/>
          <a:p>
            <a:r>
              <a:rPr lang="en-GB" sz="4800" b="1" dirty="0">
                <a:solidFill>
                  <a:srgbClr val="00A3B8"/>
                </a:solidFill>
                <a:latin typeface="Arial" panose="020B0604020202020204" pitchFamily="34" charset="0"/>
                <a:cs typeface="Arial" panose="020B0604020202020204" pitchFamily="34" charset="0"/>
              </a:rPr>
              <a:t>AUSTRALIAN CURRICULUM LINKS (ACARA V9)</a:t>
            </a:r>
            <a:endParaRPr lang="en-AU" sz="4400" b="1" dirty="0">
              <a:solidFill>
                <a:srgbClr val="00A3B8"/>
              </a:solidFill>
              <a:latin typeface="Arial" panose="020B0604020202020204" pitchFamily="34" charset="0"/>
              <a:cs typeface="Arial" panose="020B0604020202020204" pitchFamily="34" charset="0"/>
            </a:endParaRPr>
          </a:p>
        </p:txBody>
      </p:sp>
      <p:graphicFrame>
        <p:nvGraphicFramePr>
          <p:cNvPr id="3" name="Table 2">
            <a:extLst>
              <a:ext uri="{FF2B5EF4-FFF2-40B4-BE49-F238E27FC236}">
                <a16:creationId xmlns:a16="http://schemas.microsoft.com/office/drawing/2014/main" id="{3A4564B6-06AE-F273-FFF2-9C92A4567499}"/>
              </a:ext>
            </a:extLst>
          </p:cNvPr>
          <p:cNvGraphicFramePr>
            <a:graphicFrameLocks noGrp="1"/>
          </p:cNvGraphicFramePr>
          <p:nvPr>
            <p:extLst>
              <p:ext uri="{D42A27DB-BD31-4B8C-83A1-F6EECF244321}">
                <p14:modId xmlns:p14="http://schemas.microsoft.com/office/powerpoint/2010/main" val="688430395"/>
              </p:ext>
            </p:extLst>
          </p:nvPr>
        </p:nvGraphicFramePr>
        <p:xfrm>
          <a:off x="1921374" y="1577794"/>
          <a:ext cx="15619861" cy="6868966"/>
        </p:xfrm>
        <a:graphic>
          <a:graphicData uri="http://schemas.openxmlformats.org/drawingml/2006/table">
            <a:tbl>
              <a:tblPr firstRow="1" firstCol="1">
                <a:tableStyleId>{5C22544A-7EE6-4342-B048-85BDC9FD1C3A}</a:tableStyleId>
              </a:tblPr>
              <a:tblGrid>
                <a:gridCol w="995476">
                  <a:extLst>
                    <a:ext uri="{9D8B030D-6E8A-4147-A177-3AD203B41FA5}">
                      <a16:colId xmlns:a16="http://schemas.microsoft.com/office/drawing/2014/main" val="3527939338"/>
                    </a:ext>
                  </a:extLst>
                </a:gridCol>
                <a:gridCol w="1361385">
                  <a:extLst>
                    <a:ext uri="{9D8B030D-6E8A-4147-A177-3AD203B41FA5}">
                      <a16:colId xmlns:a16="http://schemas.microsoft.com/office/drawing/2014/main" val="2306170763"/>
                    </a:ext>
                  </a:extLst>
                </a:gridCol>
                <a:gridCol w="1326300">
                  <a:extLst>
                    <a:ext uri="{9D8B030D-6E8A-4147-A177-3AD203B41FA5}">
                      <a16:colId xmlns:a16="http://schemas.microsoft.com/office/drawing/2014/main" val="3808072312"/>
                    </a:ext>
                  </a:extLst>
                </a:gridCol>
                <a:gridCol w="1326300">
                  <a:extLst>
                    <a:ext uri="{9D8B030D-6E8A-4147-A177-3AD203B41FA5}">
                      <a16:colId xmlns:a16="http://schemas.microsoft.com/office/drawing/2014/main" val="927344637"/>
                    </a:ext>
                  </a:extLst>
                </a:gridCol>
                <a:gridCol w="1326300">
                  <a:extLst>
                    <a:ext uri="{9D8B030D-6E8A-4147-A177-3AD203B41FA5}">
                      <a16:colId xmlns:a16="http://schemas.microsoft.com/office/drawing/2014/main" val="2096525033"/>
                    </a:ext>
                  </a:extLst>
                </a:gridCol>
                <a:gridCol w="1326300">
                  <a:extLst>
                    <a:ext uri="{9D8B030D-6E8A-4147-A177-3AD203B41FA5}">
                      <a16:colId xmlns:a16="http://schemas.microsoft.com/office/drawing/2014/main" val="1663462271"/>
                    </a:ext>
                  </a:extLst>
                </a:gridCol>
                <a:gridCol w="1326300">
                  <a:extLst>
                    <a:ext uri="{9D8B030D-6E8A-4147-A177-3AD203B41FA5}">
                      <a16:colId xmlns:a16="http://schemas.microsoft.com/office/drawing/2014/main" val="1746244248"/>
                    </a:ext>
                  </a:extLst>
                </a:gridCol>
                <a:gridCol w="1326300">
                  <a:extLst>
                    <a:ext uri="{9D8B030D-6E8A-4147-A177-3AD203B41FA5}">
                      <a16:colId xmlns:a16="http://schemas.microsoft.com/office/drawing/2014/main" val="1540107913"/>
                    </a:ext>
                  </a:extLst>
                </a:gridCol>
                <a:gridCol w="1326300">
                  <a:extLst>
                    <a:ext uri="{9D8B030D-6E8A-4147-A177-3AD203B41FA5}">
                      <a16:colId xmlns:a16="http://schemas.microsoft.com/office/drawing/2014/main" val="1818484948"/>
                    </a:ext>
                  </a:extLst>
                </a:gridCol>
                <a:gridCol w="1326300">
                  <a:extLst>
                    <a:ext uri="{9D8B030D-6E8A-4147-A177-3AD203B41FA5}">
                      <a16:colId xmlns:a16="http://schemas.microsoft.com/office/drawing/2014/main" val="3794587360"/>
                    </a:ext>
                  </a:extLst>
                </a:gridCol>
                <a:gridCol w="1326300">
                  <a:extLst>
                    <a:ext uri="{9D8B030D-6E8A-4147-A177-3AD203B41FA5}">
                      <a16:colId xmlns:a16="http://schemas.microsoft.com/office/drawing/2014/main" val="4254856487"/>
                    </a:ext>
                  </a:extLst>
                </a:gridCol>
                <a:gridCol w="1326300">
                  <a:extLst>
                    <a:ext uri="{9D8B030D-6E8A-4147-A177-3AD203B41FA5}">
                      <a16:colId xmlns:a16="http://schemas.microsoft.com/office/drawing/2014/main" val="1825149046"/>
                    </a:ext>
                  </a:extLst>
                </a:gridCol>
              </a:tblGrid>
              <a:tr h="444575">
                <a:tc>
                  <a:txBody>
                    <a:bodyPr/>
                    <a:lstStyle/>
                    <a:p>
                      <a:pPr>
                        <a:lnSpc>
                          <a:spcPct val="115000"/>
                        </a:lnSpc>
                        <a:spcAft>
                          <a:spcPts val="1000"/>
                        </a:spcAft>
                        <a:buNone/>
                      </a:pPr>
                      <a:r>
                        <a:rPr lang="en-AU" sz="1800" dirty="0">
                          <a:effectLst/>
                          <a:latin typeface="Arial" panose="020B0604020202020204" pitchFamily="34" charset="0"/>
                          <a:cs typeface="Arial" panose="020B0604020202020204" pitchFamily="34" charset="0"/>
                        </a:rPr>
                        <a:t>ACARA V9.0</a:t>
                      </a:r>
                      <a:endParaRPr lang="en-AU" sz="18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lnSpc>
                          <a:spcPct val="115000"/>
                        </a:lnSpc>
                        <a:spcAft>
                          <a:spcPts val="1000"/>
                        </a:spcAft>
                        <a:buNone/>
                      </a:pPr>
                      <a:r>
                        <a:rPr lang="en-AU" sz="1800" dirty="0">
                          <a:effectLst/>
                          <a:latin typeface="Arial" panose="020B0604020202020204" pitchFamily="34" charset="0"/>
                          <a:cs typeface="Arial" panose="020B0604020202020204" pitchFamily="34" charset="0"/>
                        </a:rPr>
                        <a:t>F</a:t>
                      </a:r>
                      <a:endParaRPr lang="en-AU" sz="18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lnSpc>
                          <a:spcPct val="115000"/>
                        </a:lnSpc>
                        <a:spcAft>
                          <a:spcPts val="1000"/>
                        </a:spcAft>
                        <a:buNone/>
                      </a:pPr>
                      <a:r>
                        <a:rPr lang="en-AU" sz="1800" dirty="0">
                          <a:effectLst/>
                          <a:latin typeface="Arial" panose="020B0604020202020204" pitchFamily="34" charset="0"/>
                          <a:cs typeface="Arial" panose="020B0604020202020204" pitchFamily="34" charset="0"/>
                        </a:rPr>
                        <a:t>1</a:t>
                      </a:r>
                      <a:endParaRPr lang="en-AU" sz="18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lnSpc>
                          <a:spcPct val="115000"/>
                        </a:lnSpc>
                        <a:spcAft>
                          <a:spcPts val="1000"/>
                        </a:spcAft>
                        <a:buNone/>
                      </a:pPr>
                      <a:r>
                        <a:rPr lang="en-AU" sz="1800" dirty="0">
                          <a:effectLst/>
                          <a:latin typeface="Arial" panose="020B0604020202020204" pitchFamily="34" charset="0"/>
                          <a:cs typeface="Arial" panose="020B0604020202020204" pitchFamily="34" charset="0"/>
                        </a:rPr>
                        <a:t>2</a:t>
                      </a:r>
                      <a:endParaRPr lang="en-AU" sz="18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lnSpc>
                          <a:spcPct val="115000"/>
                        </a:lnSpc>
                        <a:spcAft>
                          <a:spcPts val="1000"/>
                        </a:spcAft>
                        <a:buNone/>
                      </a:pPr>
                      <a:r>
                        <a:rPr lang="en-AU" sz="1800" dirty="0">
                          <a:effectLst/>
                          <a:latin typeface="Arial" panose="020B0604020202020204" pitchFamily="34" charset="0"/>
                          <a:cs typeface="Arial" panose="020B0604020202020204" pitchFamily="34" charset="0"/>
                        </a:rPr>
                        <a:t>3</a:t>
                      </a:r>
                      <a:endParaRPr lang="en-AU" sz="18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lnSpc>
                          <a:spcPct val="115000"/>
                        </a:lnSpc>
                        <a:spcAft>
                          <a:spcPts val="1000"/>
                        </a:spcAft>
                        <a:buNone/>
                      </a:pPr>
                      <a:r>
                        <a:rPr lang="en-AU" sz="1800" dirty="0">
                          <a:effectLst/>
                          <a:latin typeface="Arial" panose="020B0604020202020204" pitchFamily="34" charset="0"/>
                          <a:cs typeface="Arial" panose="020B0604020202020204" pitchFamily="34" charset="0"/>
                        </a:rPr>
                        <a:t>4</a:t>
                      </a:r>
                      <a:endParaRPr lang="en-AU" sz="18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lnSpc>
                          <a:spcPct val="115000"/>
                        </a:lnSpc>
                        <a:spcAft>
                          <a:spcPts val="1000"/>
                        </a:spcAft>
                        <a:buNone/>
                      </a:pPr>
                      <a:r>
                        <a:rPr lang="en-AU" sz="1800" dirty="0">
                          <a:effectLst/>
                          <a:latin typeface="Arial" panose="020B0604020202020204" pitchFamily="34" charset="0"/>
                          <a:cs typeface="Arial" panose="020B0604020202020204" pitchFamily="34" charset="0"/>
                        </a:rPr>
                        <a:t>5</a:t>
                      </a:r>
                      <a:endParaRPr lang="en-AU" sz="18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lnSpc>
                          <a:spcPct val="115000"/>
                        </a:lnSpc>
                        <a:spcAft>
                          <a:spcPts val="1000"/>
                        </a:spcAft>
                        <a:buNone/>
                      </a:pPr>
                      <a:r>
                        <a:rPr lang="en-AU" sz="1800" dirty="0">
                          <a:effectLst/>
                          <a:latin typeface="Arial" panose="020B0604020202020204" pitchFamily="34" charset="0"/>
                          <a:cs typeface="Arial" panose="020B0604020202020204" pitchFamily="34" charset="0"/>
                        </a:rPr>
                        <a:t>6</a:t>
                      </a:r>
                      <a:endParaRPr lang="en-AU" sz="18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lnSpc>
                          <a:spcPct val="115000"/>
                        </a:lnSpc>
                        <a:spcAft>
                          <a:spcPts val="1000"/>
                        </a:spcAft>
                        <a:buNone/>
                      </a:pPr>
                      <a:r>
                        <a:rPr lang="en-AU" sz="1800" dirty="0">
                          <a:effectLst/>
                          <a:latin typeface="Arial" panose="020B0604020202020204" pitchFamily="34" charset="0"/>
                          <a:cs typeface="Arial" panose="020B0604020202020204" pitchFamily="34" charset="0"/>
                        </a:rPr>
                        <a:t>7</a:t>
                      </a:r>
                      <a:endParaRPr lang="en-AU" sz="18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lnSpc>
                          <a:spcPct val="115000"/>
                        </a:lnSpc>
                        <a:spcAft>
                          <a:spcPts val="1000"/>
                        </a:spcAft>
                        <a:buNone/>
                      </a:pPr>
                      <a:r>
                        <a:rPr lang="en-AU" sz="1800" dirty="0">
                          <a:effectLst/>
                          <a:latin typeface="Arial" panose="020B0604020202020204" pitchFamily="34" charset="0"/>
                          <a:cs typeface="Arial" panose="020B0604020202020204" pitchFamily="34" charset="0"/>
                        </a:rPr>
                        <a:t>8</a:t>
                      </a:r>
                      <a:endParaRPr lang="en-AU" sz="18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lnSpc>
                          <a:spcPct val="115000"/>
                        </a:lnSpc>
                        <a:spcAft>
                          <a:spcPts val="1000"/>
                        </a:spcAft>
                        <a:buNone/>
                      </a:pPr>
                      <a:r>
                        <a:rPr lang="en-AU" sz="1800" dirty="0">
                          <a:effectLst/>
                          <a:latin typeface="Arial" panose="020B0604020202020204" pitchFamily="34" charset="0"/>
                          <a:cs typeface="Arial" panose="020B0604020202020204" pitchFamily="34" charset="0"/>
                        </a:rPr>
                        <a:t>9</a:t>
                      </a:r>
                      <a:endParaRPr lang="en-AU" sz="18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lnSpc>
                          <a:spcPct val="115000"/>
                        </a:lnSpc>
                        <a:spcAft>
                          <a:spcPts val="1000"/>
                        </a:spcAft>
                        <a:buNone/>
                      </a:pPr>
                      <a:r>
                        <a:rPr lang="en-AU" sz="1800" dirty="0">
                          <a:effectLst/>
                          <a:latin typeface="Arial" panose="020B0604020202020204" pitchFamily="34" charset="0"/>
                          <a:cs typeface="Arial" panose="020B0604020202020204" pitchFamily="34" charset="0"/>
                        </a:rPr>
                        <a:t>10</a:t>
                      </a:r>
                      <a:endParaRPr lang="en-AU" sz="18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939276648"/>
                  </a:ext>
                </a:extLst>
              </a:tr>
              <a:tr h="3356721">
                <a:tc>
                  <a:txBody>
                    <a:bodyPr/>
                    <a:lstStyle/>
                    <a:p>
                      <a:pPr>
                        <a:lnSpc>
                          <a:spcPct val="115000"/>
                        </a:lnSpc>
                        <a:spcBef>
                          <a:spcPts val="600"/>
                        </a:spcBef>
                        <a:spcAft>
                          <a:spcPts val="600"/>
                        </a:spcAft>
                        <a:buNone/>
                      </a:pPr>
                      <a:r>
                        <a:rPr lang="en-AU" sz="1400" dirty="0">
                          <a:effectLst/>
                          <a:latin typeface="Arial" panose="020B0604020202020204" pitchFamily="34" charset="0"/>
                          <a:cs typeface="Arial" panose="020B0604020202020204" pitchFamily="34" charset="0"/>
                        </a:rPr>
                        <a:t>Science </a:t>
                      </a:r>
                      <a:endParaRPr lang="en-AU" sz="14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3"/>
                        </a:rPr>
                        <a:t>AC9SFU01</a:t>
                      </a:r>
                      <a:endParaRPr lang="en-AU" sz="1600" u="sng" dirty="0">
                        <a:effectLst/>
                        <a:latin typeface="Arial" panose="020B0604020202020204" pitchFamily="34" charset="0"/>
                        <a:cs typeface="Arial" panose="020B0604020202020204" pitchFamily="34" charset="0"/>
                      </a:endParaRPr>
                    </a:p>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rPr>
                        <a:t> </a:t>
                      </a:r>
                      <a:r>
                        <a:rPr lang="en-AU" sz="1600" u="sng" dirty="0">
                          <a:effectLst/>
                          <a:latin typeface="Arial" panose="020B0604020202020204" pitchFamily="34" charset="0"/>
                          <a:cs typeface="Arial" panose="020B0604020202020204" pitchFamily="34" charset="0"/>
                          <a:hlinkClick r:id="rId4"/>
                        </a:rPr>
                        <a:t>AC9SFU02</a:t>
                      </a:r>
                      <a:endParaRPr lang="en-AU" sz="1600" dirty="0">
                        <a:effectLst/>
                        <a:latin typeface="Arial" panose="020B0604020202020204" pitchFamily="34" charset="0"/>
                        <a:cs typeface="Arial" panose="020B0604020202020204" pitchFamily="34" charset="0"/>
                      </a:endParaRPr>
                    </a:p>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5"/>
                        </a:rPr>
                        <a:t>AC9SFH01</a:t>
                      </a:r>
                      <a:endParaRPr lang="en-AU" sz="1600" u="sng" dirty="0">
                        <a:effectLst/>
                        <a:latin typeface="Arial" panose="020B0604020202020204" pitchFamily="34" charset="0"/>
                        <a:cs typeface="Arial" panose="020B0604020202020204" pitchFamily="34" charset="0"/>
                      </a:endParaRPr>
                    </a:p>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rPr>
                        <a:t> </a:t>
                      </a:r>
                      <a:r>
                        <a:rPr lang="en-AU" sz="1600" u="sng" dirty="0">
                          <a:effectLst/>
                          <a:latin typeface="Arial" panose="020B0604020202020204" pitchFamily="34" charset="0"/>
                          <a:cs typeface="Arial" panose="020B0604020202020204" pitchFamily="34" charset="0"/>
                          <a:hlinkClick r:id="rId6"/>
                        </a:rPr>
                        <a:t>AC9SFI02</a:t>
                      </a:r>
                      <a:r>
                        <a:rPr lang="en-AU" sz="1600" u="sng" dirty="0">
                          <a:effectLst/>
                          <a:latin typeface="Arial" panose="020B0604020202020204" pitchFamily="34" charset="0"/>
                          <a:cs typeface="Arial" panose="020B0604020202020204" pitchFamily="34" charset="0"/>
                        </a:rPr>
                        <a:t> </a:t>
                      </a:r>
                      <a:endParaRPr lang="en-AU" sz="1600" dirty="0">
                        <a:effectLst/>
                        <a:latin typeface="Arial" panose="020B0604020202020204" pitchFamily="34" charset="0"/>
                        <a:cs typeface="Arial" panose="020B0604020202020204" pitchFamily="34" charset="0"/>
                      </a:endParaRPr>
                    </a:p>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7"/>
                        </a:rPr>
                        <a:t>AC9SFI03</a:t>
                      </a:r>
                      <a:endParaRPr lang="en-AU" sz="1600" dirty="0">
                        <a:effectLst/>
                        <a:latin typeface="Arial" panose="020B0604020202020204" pitchFamily="34" charset="0"/>
                        <a:cs typeface="Arial" panose="020B0604020202020204" pitchFamily="34" charset="0"/>
                      </a:endParaRPr>
                    </a:p>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8"/>
                        </a:rPr>
                        <a:t>AC9SFI04</a:t>
                      </a:r>
                      <a:endParaRPr lang="en-AU" sz="1600" u="sng" dirty="0">
                        <a:effectLst/>
                        <a:latin typeface="Arial" panose="020B0604020202020204" pitchFamily="34" charset="0"/>
                        <a:cs typeface="Arial" panose="020B0604020202020204" pitchFamily="34" charset="0"/>
                      </a:endParaRPr>
                    </a:p>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rPr>
                        <a:t> </a:t>
                      </a:r>
                      <a:r>
                        <a:rPr lang="en-AU" sz="1600" u="sng" dirty="0">
                          <a:effectLst/>
                          <a:latin typeface="Arial" panose="020B0604020202020204" pitchFamily="34" charset="0"/>
                          <a:cs typeface="Arial" panose="020B0604020202020204" pitchFamily="34" charset="0"/>
                          <a:hlinkClick r:id="rId9"/>
                        </a:rPr>
                        <a:t>AC9SFI05</a:t>
                      </a:r>
                      <a:endParaRPr lang="en-AU" sz="16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10"/>
                        </a:rPr>
                        <a:t>AC9S1U01</a:t>
                      </a:r>
                      <a:r>
                        <a:rPr lang="en-AU" sz="1600" u="sng" dirty="0">
                          <a:effectLst/>
                          <a:latin typeface="Arial" panose="020B0604020202020204" pitchFamily="34" charset="0"/>
                          <a:cs typeface="Arial" panose="020B0604020202020204" pitchFamily="34" charset="0"/>
                        </a:rPr>
                        <a:t> </a:t>
                      </a:r>
                      <a:endParaRPr lang="en-AU" sz="1600" dirty="0">
                        <a:effectLst/>
                        <a:latin typeface="Arial" panose="020B0604020202020204" pitchFamily="34" charset="0"/>
                        <a:cs typeface="Arial" panose="020B0604020202020204" pitchFamily="34" charset="0"/>
                      </a:endParaRPr>
                    </a:p>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11"/>
                        </a:rPr>
                        <a:t>AC9S1H01</a:t>
                      </a:r>
                      <a:endParaRPr lang="en-AU" sz="1600" dirty="0">
                        <a:effectLst/>
                        <a:latin typeface="Arial" panose="020B0604020202020204" pitchFamily="34" charset="0"/>
                        <a:cs typeface="Arial" panose="020B0604020202020204" pitchFamily="34" charset="0"/>
                      </a:endParaRPr>
                    </a:p>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12"/>
                        </a:rPr>
                        <a:t>AC9S1I03</a:t>
                      </a:r>
                      <a:endParaRPr lang="en-AU" sz="1600" dirty="0">
                        <a:effectLst/>
                        <a:latin typeface="Arial" panose="020B0604020202020204" pitchFamily="34" charset="0"/>
                        <a:cs typeface="Arial" panose="020B0604020202020204" pitchFamily="34" charset="0"/>
                      </a:endParaRPr>
                    </a:p>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13"/>
                        </a:rPr>
                        <a:t>AC9S1I04</a:t>
                      </a:r>
                      <a:endParaRPr lang="en-AU" sz="1600" dirty="0">
                        <a:effectLst/>
                        <a:latin typeface="Arial" panose="020B0604020202020204" pitchFamily="34" charset="0"/>
                        <a:cs typeface="Arial" panose="020B0604020202020204" pitchFamily="34" charset="0"/>
                      </a:endParaRPr>
                    </a:p>
                    <a:p>
                      <a:pPr>
                        <a:lnSpc>
                          <a:spcPct val="110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14"/>
                        </a:rPr>
                        <a:t>AC9S1I06</a:t>
                      </a:r>
                      <a:endParaRPr lang="en-AU" sz="16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15"/>
                        </a:rPr>
                        <a:t>AC9S2H01</a:t>
                      </a:r>
                      <a:endParaRPr lang="en-AU" sz="1600" dirty="0">
                        <a:effectLst/>
                        <a:latin typeface="Arial" panose="020B0604020202020204" pitchFamily="34" charset="0"/>
                        <a:cs typeface="Arial" panose="020B0604020202020204" pitchFamily="34" charset="0"/>
                      </a:endParaRPr>
                    </a:p>
                    <a:p>
                      <a:pPr>
                        <a:lnSpc>
                          <a:spcPct val="110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16"/>
                        </a:rPr>
                        <a:t>AC9S2I03</a:t>
                      </a:r>
                      <a:endParaRPr lang="en-AU" sz="1600" dirty="0">
                        <a:effectLst/>
                        <a:latin typeface="Arial" panose="020B0604020202020204" pitchFamily="34" charset="0"/>
                        <a:cs typeface="Arial" panose="020B0604020202020204" pitchFamily="34" charset="0"/>
                      </a:endParaRPr>
                    </a:p>
                    <a:p>
                      <a:pPr>
                        <a:lnSpc>
                          <a:spcPct val="110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17"/>
                        </a:rPr>
                        <a:t>AC9S2I04</a:t>
                      </a:r>
                      <a:endParaRPr lang="en-AU" sz="1600" dirty="0">
                        <a:effectLst/>
                        <a:latin typeface="Arial" panose="020B0604020202020204" pitchFamily="34" charset="0"/>
                        <a:cs typeface="Arial" panose="020B0604020202020204" pitchFamily="34" charset="0"/>
                      </a:endParaRPr>
                    </a:p>
                    <a:p>
                      <a:pPr>
                        <a:lnSpc>
                          <a:spcPct val="110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18"/>
                        </a:rPr>
                        <a:t>AC9S2I06</a:t>
                      </a:r>
                      <a:endParaRPr lang="en-AU" sz="16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19"/>
                        </a:rPr>
                        <a:t>AC9S3H01</a:t>
                      </a:r>
                      <a:endParaRPr lang="en-AU" sz="1600" u="sng" dirty="0">
                        <a:effectLst/>
                        <a:latin typeface="Arial" panose="020B0604020202020204" pitchFamily="34" charset="0"/>
                        <a:cs typeface="Arial" panose="020B0604020202020204" pitchFamily="34" charset="0"/>
                      </a:endParaRPr>
                    </a:p>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20"/>
                        </a:rPr>
                        <a:t>AC9S3H02</a:t>
                      </a:r>
                      <a:endParaRPr lang="en-AU" sz="1600" dirty="0">
                        <a:effectLst/>
                        <a:latin typeface="Arial" panose="020B0604020202020204" pitchFamily="34" charset="0"/>
                        <a:cs typeface="Arial" panose="020B0604020202020204" pitchFamily="34" charset="0"/>
                      </a:endParaRPr>
                    </a:p>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21"/>
                        </a:rPr>
                        <a:t>AC9S3I01</a:t>
                      </a:r>
                      <a:endParaRPr lang="en-AU" sz="1600" u="sng" dirty="0">
                        <a:effectLst/>
                        <a:latin typeface="Arial" panose="020B0604020202020204" pitchFamily="34" charset="0"/>
                        <a:cs typeface="Arial" panose="020B0604020202020204" pitchFamily="34" charset="0"/>
                      </a:endParaRPr>
                    </a:p>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rPr>
                        <a:t> </a:t>
                      </a:r>
                      <a:r>
                        <a:rPr lang="en-AU" sz="1600" u="sng" dirty="0">
                          <a:effectLst/>
                          <a:latin typeface="Arial" panose="020B0604020202020204" pitchFamily="34" charset="0"/>
                          <a:cs typeface="Arial" panose="020B0604020202020204" pitchFamily="34" charset="0"/>
                          <a:hlinkClick r:id="rId22"/>
                        </a:rPr>
                        <a:t>AC9S3I03</a:t>
                      </a:r>
                      <a:endParaRPr lang="en-AU" sz="1600" dirty="0">
                        <a:effectLst/>
                        <a:latin typeface="Arial" panose="020B0604020202020204" pitchFamily="34" charset="0"/>
                        <a:cs typeface="Arial" panose="020B0604020202020204" pitchFamily="34" charset="0"/>
                      </a:endParaRPr>
                    </a:p>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23"/>
                        </a:rPr>
                        <a:t>AC9S3I05</a:t>
                      </a:r>
                      <a:endParaRPr lang="en-AU" sz="1600" dirty="0">
                        <a:effectLst/>
                        <a:latin typeface="Arial" panose="020B0604020202020204" pitchFamily="34" charset="0"/>
                        <a:cs typeface="Arial" panose="020B0604020202020204" pitchFamily="34" charset="0"/>
                      </a:endParaRPr>
                    </a:p>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24"/>
                        </a:rPr>
                        <a:t>AC9S3I06</a:t>
                      </a:r>
                      <a:endParaRPr lang="en-AU" sz="16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25"/>
                        </a:rPr>
                        <a:t>AC9S4U01</a:t>
                      </a:r>
                      <a:endParaRPr lang="en-AU" sz="1600" dirty="0">
                        <a:effectLst/>
                        <a:latin typeface="Arial" panose="020B0604020202020204" pitchFamily="34" charset="0"/>
                        <a:cs typeface="Arial" panose="020B0604020202020204" pitchFamily="34" charset="0"/>
                      </a:endParaRPr>
                    </a:p>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26"/>
                        </a:rPr>
                        <a:t>AC9S4I01</a:t>
                      </a:r>
                      <a:r>
                        <a:rPr lang="en-AU" sz="1600" dirty="0">
                          <a:effectLst/>
                          <a:latin typeface="Arial" panose="020B0604020202020204" pitchFamily="34" charset="0"/>
                          <a:cs typeface="Arial" panose="020B0604020202020204" pitchFamily="34" charset="0"/>
                        </a:rPr>
                        <a:t> </a:t>
                      </a:r>
                    </a:p>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27"/>
                        </a:rPr>
                        <a:t>AC9S4I03</a:t>
                      </a:r>
                      <a:endParaRPr lang="en-AU" sz="1600" dirty="0">
                        <a:effectLst/>
                        <a:latin typeface="Arial" panose="020B0604020202020204" pitchFamily="34" charset="0"/>
                        <a:cs typeface="Arial" panose="020B0604020202020204" pitchFamily="34" charset="0"/>
                      </a:endParaRPr>
                    </a:p>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28"/>
                        </a:rPr>
                        <a:t>AC9S4I05</a:t>
                      </a:r>
                      <a:endParaRPr lang="en-AU" sz="1600" dirty="0">
                        <a:effectLst/>
                        <a:latin typeface="Arial" panose="020B0604020202020204" pitchFamily="34" charset="0"/>
                        <a:cs typeface="Arial" panose="020B0604020202020204" pitchFamily="34" charset="0"/>
                      </a:endParaRPr>
                    </a:p>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29"/>
                        </a:rPr>
                        <a:t>AC9S4I06</a:t>
                      </a:r>
                      <a:endParaRPr lang="en-AU" sz="16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30"/>
                        </a:rPr>
                        <a:t>AC9S5U01</a:t>
                      </a:r>
                      <a:endParaRPr lang="en-AU" sz="1600" dirty="0">
                        <a:effectLst/>
                        <a:latin typeface="Arial" panose="020B0604020202020204" pitchFamily="34" charset="0"/>
                        <a:cs typeface="Arial" panose="020B0604020202020204" pitchFamily="34" charset="0"/>
                      </a:endParaRPr>
                    </a:p>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31"/>
                        </a:rPr>
                        <a:t>AC9S5I01</a:t>
                      </a:r>
                      <a:endParaRPr lang="en-AU" sz="1600" dirty="0">
                        <a:effectLst/>
                        <a:latin typeface="Arial" panose="020B0604020202020204" pitchFamily="34" charset="0"/>
                        <a:cs typeface="Arial" panose="020B0604020202020204" pitchFamily="34" charset="0"/>
                      </a:endParaRPr>
                    </a:p>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32"/>
                        </a:rPr>
                        <a:t>AC9S5I03</a:t>
                      </a:r>
                      <a:endParaRPr lang="en-AU" sz="1600" dirty="0">
                        <a:effectLst/>
                        <a:latin typeface="Arial" panose="020B0604020202020204" pitchFamily="34" charset="0"/>
                        <a:cs typeface="Arial" panose="020B0604020202020204" pitchFamily="34" charset="0"/>
                      </a:endParaRPr>
                    </a:p>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33"/>
                        </a:rPr>
                        <a:t>AC9S5I05</a:t>
                      </a:r>
                      <a:endParaRPr lang="en-AU" sz="1600" dirty="0">
                        <a:effectLst/>
                        <a:latin typeface="Arial" panose="020B0604020202020204" pitchFamily="34" charset="0"/>
                        <a:cs typeface="Arial" panose="020B0604020202020204" pitchFamily="34" charset="0"/>
                      </a:endParaRPr>
                    </a:p>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34"/>
                        </a:rPr>
                        <a:t>AC9S5I06</a:t>
                      </a:r>
                      <a:endParaRPr lang="en-AU" sz="16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35"/>
                        </a:rPr>
                        <a:t>AC9S6H02</a:t>
                      </a:r>
                      <a:endParaRPr lang="en-AU" sz="1600" dirty="0">
                        <a:effectLst/>
                        <a:latin typeface="Arial" panose="020B0604020202020204" pitchFamily="34" charset="0"/>
                        <a:cs typeface="Arial" panose="020B0604020202020204" pitchFamily="34" charset="0"/>
                      </a:endParaRPr>
                    </a:p>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36"/>
                        </a:rPr>
                        <a:t>AC9S6I01</a:t>
                      </a:r>
                      <a:endParaRPr lang="en-AU" sz="1600" dirty="0">
                        <a:effectLst/>
                        <a:latin typeface="Arial" panose="020B0604020202020204" pitchFamily="34" charset="0"/>
                        <a:cs typeface="Arial" panose="020B0604020202020204" pitchFamily="34" charset="0"/>
                      </a:endParaRPr>
                    </a:p>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37"/>
                        </a:rPr>
                        <a:t>AC9S6I03</a:t>
                      </a:r>
                      <a:endParaRPr lang="en-AU" sz="1600" dirty="0">
                        <a:effectLst/>
                        <a:latin typeface="Arial" panose="020B0604020202020204" pitchFamily="34" charset="0"/>
                        <a:cs typeface="Arial" panose="020B0604020202020204" pitchFamily="34" charset="0"/>
                      </a:endParaRPr>
                    </a:p>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38"/>
                        </a:rPr>
                        <a:t>AC9S6I05</a:t>
                      </a:r>
                      <a:endParaRPr lang="en-AU" sz="1600" dirty="0">
                        <a:effectLst/>
                        <a:latin typeface="Arial" panose="020B0604020202020204" pitchFamily="34" charset="0"/>
                        <a:cs typeface="Arial" panose="020B0604020202020204" pitchFamily="34" charset="0"/>
                      </a:endParaRPr>
                    </a:p>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39"/>
                        </a:rPr>
                        <a:t>AC9S6I06</a:t>
                      </a:r>
                      <a:endParaRPr lang="en-AU" sz="16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40"/>
                        </a:rPr>
                        <a:t>AC9S7U01</a:t>
                      </a:r>
                      <a:endParaRPr lang="en-AU" sz="1600" dirty="0">
                        <a:effectLst/>
                        <a:latin typeface="Arial" panose="020B0604020202020204" pitchFamily="34" charset="0"/>
                        <a:cs typeface="Arial" panose="020B0604020202020204" pitchFamily="34" charset="0"/>
                      </a:endParaRPr>
                    </a:p>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41"/>
                        </a:rPr>
                        <a:t>AC9S7H02</a:t>
                      </a:r>
                      <a:endParaRPr lang="en-AU" sz="1600" dirty="0">
                        <a:effectLst/>
                        <a:latin typeface="Arial" panose="020B0604020202020204" pitchFamily="34" charset="0"/>
                        <a:cs typeface="Arial" panose="020B0604020202020204" pitchFamily="34" charset="0"/>
                      </a:endParaRPr>
                    </a:p>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42"/>
                        </a:rPr>
                        <a:t>AC9S7I03</a:t>
                      </a:r>
                      <a:endParaRPr lang="en-AU" sz="1600" dirty="0">
                        <a:effectLst/>
                        <a:latin typeface="Arial" panose="020B0604020202020204" pitchFamily="34" charset="0"/>
                        <a:cs typeface="Arial" panose="020B0604020202020204" pitchFamily="34" charset="0"/>
                      </a:endParaRPr>
                    </a:p>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43"/>
                        </a:rPr>
                        <a:t>AC9S7I06</a:t>
                      </a:r>
                      <a:r>
                        <a:rPr lang="en-AU" sz="1600" u="sng" dirty="0">
                          <a:effectLst/>
                          <a:latin typeface="Arial" panose="020B0604020202020204" pitchFamily="34" charset="0"/>
                          <a:cs typeface="Arial" panose="020B0604020202020204" pitchFamily="34" charset="0"/>
                        </a:rPr>
                        <a:t> </a:t>
                      </a:r>
                      <a:endParaRPr lang="en-AU" sz="1600" dirty="0">
                        <a:effectLst/>
                        <a:latin typeface="Arial" panose="020B0604020202020204" pitchFamily="34" charset="0"/>
                        <a:cs typeface="Arial" panose="020B0604020202020204" pitchFamily="34" charset="0"/>
                      </a:endParaRPr>
                    </a:p>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44"/>
                        </a:rPr>
                        <a:t>AC9S7I08</a:t>
                      </a:r>
                      <a:endParaRPr lang="en-AU" sz="16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45"/>
                        </a:rPr>
                        <a:t>AC9S8H02</a:t>
                      </a:r>
                      <a:endParaRPr lang="en-AU" sz="1600" dirty="0">
                        <a:effectLst/>
                        <a:latin typeface="Arial" panose="020B0604020202020204" pitchFamily="34" charset="0"/>
                        <a:cs typeface="Arial" panose="020B0604020202020204" pitchFamily="34" charset="0"/>
                      </a:endParaRPr>
                    </a:p>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46"/>
                        </a:rPr>
                        <a:t>AC9S8I03</a:t>
                      </a:r>
                      <a:r>
                        <a:rPr lang="en-AU" sz="1600" u="sng" dirty="0">
                          <a:effectLst/>
                          <a:latin typeface="Arial" panose="020B0604020202020204" pitchFamily="34" charset="0"/>
                          <a:cs typeface="Arial" panose="020B0604020202020204" pitchFamily="34" charset="0"/>
                        </a:rPr>
                        <a:t> </a:t>
                      </a:r>
                      <a:endParaRPr lang="en-AU" sz="1600" dirty="0">
                        <a:effectLst/>
                        <a:latin typeface="Arial" panose="020B0604020202020204" pitchFamily="34" charset="0"/>
                        <a:cs typeface="Arial" panose="020B0604020202020204" pitchFamily="34" charset="0"/>
                      </a:endParaRPr>
                    </a:p>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47"/>
                        </a:rPr>
                        <a:t>AC9S8I06</a:t>
                      </a:r>
                      <a:endParaRPr lang="en-AU" sz="1600" dirty="0">
                        <a:effectLst/>
                        <a:latin typeface="Arial" panose="020B0604020202020204" pitchFamily="34" charset="0"/>
                        <a:cs typeface="Arial" panose="020B0604020202020204" pitchFamily="34" charset="0"/>
                      </a:endParaRPr>
                    </a:p>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48"/>
                        </a:rPr>
                        <a:t>AC9S8I08</a:t>
                      </a:r>
                      <a:endParaRPr lang="en-AU" sz="16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49"/>
                        </a:rPr>
                        <a:t>AC9S9U02</a:t>
                      </a:r>
                      <a:endParaRPr lang="en-AU" sz="1600" dirty="0">
                        <a:effectLst/>
                        <a:latin typeface="Arial" panose="020B0604020202020204" pitchFamily="34" charset="0"/>
                        <a:cs typeface="Arial" panose="020B0604020202020204" pitchFamily="34" charset="0"/>
                      </a:endParaRPr>
                    </a:p>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50"/>
                        </a:rPr>
                        <a:t>AC9S9U05</a:t>
                      </a:r>
                      <a:endParaRPr lang="en-AU" sz="1600" dirty="0">
                        <a:effectLst/>
                        <a:latin typeface="Arial" panose="020B0604020202020204" pitchFamily="34" charset="0"/>
                        <a:cs typeface="Arial" panose="020B0604020202020204" pitchFamily="34" charset="0"/>
                      </a:endParaRPr>
                    </a:p>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51"/>
                        </a:rPr>
                        <a:t>AC9S9H02</a:t>
                      </a:r>
                      <a:endParaRPr lang="en-AU" sz="1600" dirty="0">
                        <a:effectLst/>
                        <a:latin typeface="Arial" panose="020B0604020202020204" pitchFamily="34" charset="0"/>
                        <a:cs typeface="Arial" panose="020B0604020202020204" pitchFamily="34" charset="0"/>
                      </a:endParaRPr>
                    </a:p>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52"/>
                        </a:rPr>
                        <a:t>AC9S9I03</a:t>
                      </a:r>
                      <a:endParaRPr lang="en-AU" sz="1600" dirty="0">
                        <a:effectLst/>
                        <a:latin typeface="Arial" panose="020B0604020202020204" pitchFamily="34" charset="0"/>
                        <a:cs typeface="Arial" panose="020B0604020202020204" pitchFamily="34" charset="0"/>
                      </a:endParaRPr>
                    </a:p>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53"/>
                        </a:rPr>
                        <a:t>AC9S9I06</a:t>
                      </a:r>
                      <a:endParaRPr lang="en-AU" sz="1600" dirty="0">
                        <a:effectLst/>
                        <a:latin typeface="Arial" panose="020B0604020202020204" pitchFamily="34" charset="0"/>
                        <a:cs typeface="Arial" panose="020B0604020202020204" pitchFamily="34" charset="0"/>
                      </a:endParaRPr>
                    </a:p>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54"/>
                        </a:rPr>
                        <a:t>AC9S9I08</a:t>
                      </a:r>
                      <a:endParaRPr lang="en-AU" sz="1600" dirty="0">
                        <a:effectLst/>
                        <a:latin typeface="Arial" panose="020B0604020202020204" pitchFamily="34" charset="0"/>
                        <a:cs typeface="Arial" panose="020B0604020202020204" pitchFamily="34" charset="0"/>
                      </a:endParaRPr>
                    </a:p>
                    <a:p>
                      <a:pPr>
                        <a:lnSpc>
                          <a:spcPct val="115000"/>
                        </a:lnSpc>
                        <a:spcBef>
                          <a:spcPts val="600"/>
                        </a:spcBef>
                        <a:spcAft>
                          <a:spcPts val="600"/>
                        </a:spcAft>
                        <a:buNone/>
                      </a:pPr>
                      <a:r>
                        <a:rPr lang="en-AU" sz="1600" dirty="0">
                          <a:effectLst/>
                          <a:latin typeface="Arial" panose="020B0604020202020204" pitchFamily="34" charset="0"/>
                          <a:cs typeface="Arial" panose="020B0604020202020204" pitchFamily="34" charset="0"/>
                        </a:rPr>
                        <a:t> </a:t>
                      </a:r>
                    </a:p>
                    <a:p>
                      <a:pPr>
                        <a:lnSpc>
                          <a:spcPct val="115000"/>
                        </a:lnSpc>
                        <a:spcBef>
                          <a:spcPts val="600"/>
                        </a:spcBef>
                        <a:spcAft>
                          <a:spcPts val="600"/>
                        </a:spcAft>
                        <a:buNone/>
                      </a:pPr>
                      <a:r>
                        <a:rPr lang="en-AU" sz="1600" dirty="0">
                          <a:effectLst/>
                          <a:latin typeface="Arial" panose="020B0604020202020204" pitchFamily="34" charset="0"/>
                          <a:cs typeface="Arial" panose="020B0604020202020204" pitchFamily="34" charset="0"/>
                        </a:rPr>
                        <a:t> </a:t>
                      </a:r>
                      <a:endParaRPr lang="en-AU" sz="16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55"/>
                        </a:rPr>
                        <a:t>AC9S10U01</a:t>
                      </a:r>
                      <a:endParaRPr lang="en-AU" sz="1600" dirty="0">
                        <a:effectLst/>
                        <a:latin typeface="Arial" panose="020B0604020202020204" pitchFamily="34" charset="0"/>
                        <a:cs typeface="Arial" panose="020B0604020202020204" pitchFamily="34" charset="0"/>
                      </a:endParaRPr>
                    </a:p>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56"/>
                        </a:rPr>
                        <a:t>AC9S10U02</a:t>
                      </a:r>
                      <a:endParaRPr lang="en-AU" sz="1600" dirty="0">
                        <a:effectLst/>
                        <a:latin typeface="Arial" panose="020B0604020202020204" pitchFamily="34" charset="0"/>
                        <a:cs typeface="Arial" panose="020B0604020202020204" pitchFamily="34" charset="0"/>
                      </a:endParaRPr>
                    </a:p>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57"/>
                        </a:rPr>
                        <a:t>AC9S10H02</a:t>
                      </a:r>
                      <a:endParaRPr lang="en-AU" sz="1600" dirty="0">
                        <a:effectLst/>
                        <a:latin typeface="Arial" panose="020B0604020202020204" pitchFamily="34" charset="0"/>
                        <a:cs typeface="Arial" panose="020B0604020202020204" pitchFamily="34" charset="0"/>
                      </a:endParaRPr>
                    </a:p>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58"/>
                        </a:rPr>
                        <a:t>AC9S10I03</a:t>
                      </a:r>
                      <a:endParaRPr lang="en-AU" sz="1600" dirty="0">
                        <a:effectLst/>
                        <a:latin typeface="Arial" panose="020B0604020202020204" pitchFamily="34" charset="0"/>
                        <a:cs typeface="Arial" panose="020B0604020202020204" pitchFamily="34" charset="0"/>
                      </a:endParaRPr>
                    </a:p>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59"/>
                        </a:rPr>
                        <a:t>AC9S10I06</a:t>
                      </a:r>
                      <a:endParaRPr lang="en-AU" sz="1600" dirty="0">
                        <a:effectLst/>
                        <a:latin typeface="Arial" panose="020B0604020202020204" pitchFamily="34" charset="0"/>
                        <a:cs typeface="Arial" panose="020B0604020202020204" pitchFamily="34" charset="0"/>
                      </a:endParaRPr>
                    </a:p>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54"/>
                        </a:rPr>
                        <a:t>AC9S9I08</a:t>
                      </a:r>
                      <a:endParaRPr lang="en-AU" sz="16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926192710"/>
                  </a:ext>
                </a:extLst>
              </a:tr>
              <a:tr h="2908106">
                <a:tc>
                  <a:txBody>
                    <a:bodyPr/>
                    <a:lstStyle/>
                    <a:p>
                      <a:pPr>
                        <a:lnSpc>
                          <a:spcPct val="115000"/>
                        </a:lnSpc>
                        <a:spcBef>
                          <a:spcPts val="600"/>
                        </a:spcBef>
                        <a:spcAft>
                          <a:spcPts val="600"/>
                        </a:spcAft>
                        <a:buNone/>
                      </a:pPr>
                      <a:r>
                        <a:rPr lang="en-AU" sz="1400" dirty="0">
                          <a:effectLst/>
                          <a:latin typeface="Arial" panose="020B0604020202020204" pitchFamily="34" charset="0"/>
                          <a:cs typeface="Arial" panose="020B0604020202020204" pitchFamily="34" charset="0"/>
                        </a:rPr>
                        <a:t>Maths</a:t>
                      </a:r>
                      <a:endParaRPr lang="en-AU" sz="14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60"/>
                        </a:rPr>
                        <a:t>AC9MFN01</a:t>
                      </a:r>
                      <a:endParaRPr lang="en-AU" sz="1600" dirty="0">
                        <a:effectLst/>
                        <a:latin typeface="Arial" panose="020B0604020202020204" pitchFamily="34" charset="0"/>
                        <a:cs typeface="Arial" panose="020B0604020202020204" pitchFamily="34" charset="0"/>
                      </a:endParaRPr>
                    </a:p>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61"/>
                        </a:rPr>
                        <a:t>AC9MFN03</a:t>
                      </a:r>
                      <a:endParaRPr lang="en-AU" sz="1600" dirty="0">
                        <a:effectLst/>
                        <a:latin typeface="Arial" panose="020B0604020202020204" pitchFamily="34" charset="0"/>
                        <a:cs typeface="Arial" panose="020B0604020202020204" pitchFamily="34" charset="0"/>
                      </a:endParaRPr>
                    </a:p>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62"/>
                        </a:rPr>
                        <a:t>AC9MFN04</a:t>
                      </a:r>
                      <a:endParaRPr lang="en-AU" sz="1600" dirty="0">
                        <a:effectLst/>
                        <a:latin typeface="Arial" panose="020B0604020202020204" pitchFamily="34" charset="0"/>
                        <a:cs typeface="Arial" panose="020B0604020202020204" pitchFamily="34" charset="0"/>
                      </a:endParaRPr>
                    </a:p>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63"/>
                        </a:rPr>
                        <a:t>AC9MFA01</a:t>
                      </a:r>
                      <a:endParaRPr lang="en-AU" sz="1600" dirty="0">
                        <a:effectLst/>
                        <a:latin typeface="Arial" panose="020B0604020202020204" pitchFamily="34" charset="0"/>
                        <a:cs typeface="Arial" panose="020B0604020202020204" pitchFamily="34" charset="0"/>
                      </a:endParaRPr>
                    </a:p>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64"/>
                        </a:rPr>
                        <a:t>AC9MFM01</a:t>
                      </a:r>
                      <a:endParaRPr lang="en-AU" sz="16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65"/>
                        </a:rPr>
                        <a:t>AC9M1N01</a:t>
                      </a:r>
                      <a:endParaRPr lang="en-AU" sz="1600" dirty="0">
                        <a:effectLst/>
                        <a:latin typeface="Arial" panose="020B0604020202020204" pitchFamily="34" charset="0"/>
                        <a:cs typeface="Arial" panose="020B0604020202020204" pitchFamily="34" charset="0"/>
                      </a:endParaRPr>
                    </a:p>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66"/>
                        </a:rPr>
                        <a:t>AC9M1N05</a:t>
                      </a:r>
                      <a:endParaRPr lang="en-AU" sz="1600" dirty="0">
                        <a:effectLst/>
                        <a:latin typeface="Arial" panose="020B0604020202020204" pitchFamily="34" charset="0"/>
                        <a:cs typeface="Arial" panose="020B0604020202020204" pitchFamily="34" charset="0"/>
                      </a:endParaRPr>
                    </a:p>
                    <a:p>
                      <a:pPr>
                        <a:lnSpc>
                          <a:spcPct val="115000"/>
                        </a:lnSpc>
                        <a:spcAft>
                          <a:spcPts val="1000"/>
                        </a:spcAft>
                        <a:buNone/>
                      </a:pPr>
                      <a:r>
                        <a:rPr lang="en-AU" sz="1600" u="sng" dirty="0">
                          <a:effectLst/>
                          <a:latin typeface="Arial" panose="020B0604020202020204" pitchFamily="34" charset="0"/>
                          <a:cs typeface="Arial" panose="020B0604020202020204" pitchFamily="34" charset="0"/>
                          <a:hlinkClick r:id="rId67"/>
                        </a:rPr>
                        <a:t>AC9M1A01</a:t>
                      </a:r>
                      <a:endParaRPr lang="en-AU" sz="1600" dirty="0">
                        <a:effectLst/>
                        <a:latin typeface="Arial" panose="020B0604020202020204" pitchFamily="34" charset="0"/>
                        <a:cs typeface="Arial" panose="020B0604020202020204" pitchFamily="34" charset="0"/>
                      </a:endParaRPr>
                    </a:p>
                    <a:p>
                      <a:pPr>
                        <a:lnSpc>
                          <a:spcPct val="115000"/>
                        </a:lnSpc>
                        <a:spcAft>
                          <a:spcPts val="1000"/>
                        </a:spcAft>
                        <a:buNone/>
                      </a:pPr>
                      <a:r>
                        <a:rPr lang="en-AU" sz="1600" u="sng" dirty="0">
                          <a:effectLst/>
                          <a:latin typeface="Arial" panose="020B0604020202020204" pitchFamily="34" charset="0"/>
                          <a:cs typeface="Arial" panose="020B0604020202020204" pitchFamily="34" charset="0"/>
                          <a:hlinkClick r:id="rId68"/>
                        </a:rPr>
                        <a:t>AC9M1M01</a:t>
                      </a:r>
                      <a:endParaRPr lang="en-AU" sz="1600" dirty="0">
                        <a:effectLst/>
                        <a:latin typeface="Arial" panose="020B0604020202020204" pitchFamily="34" charset="0"/>
                        <a:cs typeface="Arial" panose="020B0604020202020204" pitchFamily="34" charset="0"/>
                      </a:endParaRPr>
                    </a:p>
                    <a:p>
                      <a:pPr>
                        <a:lnSpc>
                          <a:spcPct val="115000"/>
                        </a:lnSpc>
                        <a:spcAft>
                          <a:spcPts val="1000"/>
                        </a:spcAft>
                        <a:buNone/>
                      </a:pPr>
                      <a:r>
                        <a:rPr lang="en-AU" sz="1600" u="sng" dirty="0">
                          <a:effectLst/>
                          <a:latin typeface="Arial" panose="020B0604020202020204" pitchFamily="34" charset="0"/>
                          <a:cs typeface="Arial" panose="020B0604020202020204" pitchFamily="34" charset="0"/>
                          <a:hlinkClick r:id="rId69"/>
                        </a:rPr>
                        <a:t>AC9M1M02</a:t>
                      </a:r>
                      <a:endParaRPr lang="en-AU" sz="16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70"/>
                        </a:rPr>
                        <a:t>AC9M2N01</a:t>
                      </a:r>
                      <a:endParaRPr lang="en-AU" sz="1600" dirty="0">
                        <a:effectLst/>
                        <a:latin typeface="Arial" panose="020B0604020202020204" pitchFamily="34" charset="0"/>
                        <a:cs typeface="Arial" panose="020B0604020202020204" pitchFamily="34" charset="0"/>
                      </a:endParaRPr>
                    </a:p>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71"/>
                        </a:rPr>
                        <a:t>AC9M2N06</a:t>
                      </a:r>
                      <a:endParaRPr lang="en-AU" sz="1600" dirty="0">
                        <a:effectLst/>
                        <a:latin typeface="Arial" panose="020B0604020202020204" pitchFamily="34" charset="0"/>
                        <a:cs typeface="Arial" panose="020B0604020202020204" pitchFamily="34" charset="0"/>
                      </a:endParaRPr>
                    </a:p>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72"/>
                        </a:rPr>
                        <a:t>AC9M2A01</a:t>
                      </a:r>
                      <a:endParaRPr lang="en-AU" sz="1600" dirty="0">
                        <a:effectLst/>
                        <a:latin typeface="Arial" panose="020B0604020202020204" pitchFamily="34" charset="0"/>
                        <a:cs typeface="Arial" panose="020B0604020202020204" pitchFamily="34" charset="0"/>
                      </a:endParaRPr>
                    </a:p>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73"/>
                        </a:rPr>
                        <a:t>AC9M2A02</a:t>
                      </a:r>
                      <a:endParaRPr lang="en-AU" sz="1600" dirty="0">
                        <a:effectLst/>
                        <a:latin typeface="Arial" panose="020B0604020202020204" pitchFamily="34" charset="0"/>
                        <a:cs typeface="Arial" panose="020B0604020202020204" pitchFamily="34" charset="0"/>
                      </a:endParaRPr>
                    </a:p>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74"/>
                        </a:rPr>
                        <a:t>AC9M2M01</a:t>
                      </a:r>
                      <a:endParaRPr lang="en-AU" sz="16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75"/>
                        </a:rPr>
                        <a:t>AC9M3N01</a:t>
                      </a:r>
                      <a:endParaRPr lang="en-AU" sz="1600" dirty="0">
                        <a:effectLst/>
                        <a:latin typeface="Arial" panose="020B0604020202020204" pitchFamily="34" charset="0"/>
                        <a:cs typeface="Arial" panose="020B0604020202020204" pitchFamily="34" charset="0"/>
                      </a:endParaRPr>
                    </a:p>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76"/>
                        </a:rPr>
                        <a:t>AC9M3N03</a:t>
                      </a:r>
                      <a:endParaRPr lang="en-AU" sz="1600" dirty="0">
                        <a:effectLst/>
                        <a:latin typeface="Arial" panose="020B0604020202020204" pitchFamily="34" charset="0"/>
                        <a:cs typeface="Arial" panose="020B0604020202020204" pitchFamily="34" charset="0"/>
                      </a:endParaRPr>
                    </a:p>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77"/>
                        </a:rPr>
                        <a:t>AC9M3N06</a:t>
                      </a:r>
                      <a:endParaRPr lang="en-AU" sz="1600" dirty="0">
                        <a:effectLst/>
                        <a:latin typeface="Arial" panose="020B0604020202020204" pitchFamily="34" charset="0"/>
                        <a:cs typeface="Arial" panose="020B0604020202020204" pitchFamily="34" charset="0"/>
                      </a:endParaRPr>
                    </a:p>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78"/>
                        </a:rPr>
                        <a:t>AC9M3A02</a:t>
                      </a:r>
                      <a:endParaRPr lang="en-AU" sz="1600" dirty="0">
                        <a:effectLst/>
                        <a:latin typeface="Arial" panose="020B0604020202020204" pitchFamily="34" charset="0"/>
                        <a:cs typeface="Arial" panose="020B0604020202020204" pitchFamily="34" charset="0"/>
                      </a:endParaRPr>
                    </a:p>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79"/>
                        </a:rPr>
                        <a:t>AC9M3M01</a:t>
                      </a:r>
                      <a:endParaRPr lang="en-AU" sz="1600" dirty="0">
                        <a:effectLst/>
                        <a:latin typeface="Arial" panose="020B0604020202020204" pitchFamily="34" charset="0"/>
                        <a:cs typeface="Arial" panose="020B0604020202020204" pitchFamily="34" charset="0"/>
                      </a:endParaRPr>
                    </a:p>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80"/>
                        </a:rPr>
                        <a:t>AC9M3M02</a:t>
                      </a:r>
                      <a:endParaRPr lang="en-AU" sz="1600" dirty="0">
                        <a:effectLst/>
                        <a:latin typeface="Arial" panose="020B0604020202020204" pitchFamily="34" charset="0"/>
                        <a:cs typeface="Arial" panose="020B0604020202020204" pitchFamily="34" charset="0"/>
                      </a:endParaRPr>
                    </a:p>
                    <a:p>
                      <a:pPr>
                        <a:lnSpc>
                          <a:spcPct val="115000"/>
                        </a:lnSpc>
                        <a:spcBef>
                          <a:spcPts val="600"/>
                        </a:spcBef>
                        <a:spcAft>
                          <a:spcPts val="600"/>
                        </a:spcAft>
                        <a:buNone/>
                      </a:pPr>
                      <a:r>
                        <a:rPr lang="en-AU" sz="1600" dirty="0">
                          <a:effectLst/>
                          <a:latin typeface="Arial" panose="020B0604020202020204" pitchFamily="34" charset="0"/>
                          <a:cs typeface="Arial" panose="020B0604020202020204" pitchFamily="34" charset="0"/>
                        </a:rPr>
                        <a:t> </a:t>
                      </a:r>
                      <a:endParaRPr lang="en-AU" sz="16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81"/>
                        </a:rPr>
                        <a:t>AC9M4N01</a:t>
                      </a:r>
                      <a:endParaRPr lang="en-AU" sz="1600" dirty="0">
                        <a:effectLst/>
                        <a:latin typeface="Arial" panose="020B0604020202020204" pitchFamily="34" charset="0"/>
                        <a:cs typeface="Arial" panose="020B0604020202020204" pitchFamily="34" charset="0"/>
                      </a:endParaRPr>
                    </a:p>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82"/>
                        </a:rPr>
                        <a:t>AC9M4N03</a:t>
                      </a:r>
                      <a:endParaRPr lang="en-AU" sz="1600" dirty="0">
                        <a:effectLst/>
                        <a:latin typeface="Arial" panose="020B0604020202020204" pitchFamily="34" charset="0"/>
                        <a:cs typeface="Arial" panose="020B0604020202020204" pitchFamily="34" charset="0"/>
                      </a:endParaRPr>
                    </a:p>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83"/>
                        </a:rPr>
                        <a:t>AC9M4N08</a:t>
                      </a:r>
                      <a:endParaRPr lang="en-AU" sz="1600" dirty="0">
                        <a:effectLst/>
                        <a:latin typeface="Arial" panose="020B0604020202020204" pitchFamily="34" charset="0"/>
                        <a:cs typeface="Arial" panose="020B0604020202020204" pitchFamily="34" charset="0"/>
                      </a:endParaRPr>
                    </a:p>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84"/>
                        </a:rPr>
                        <a:t>AC9M4M01</a:t>
                      </a:r>
                      <a:endParaRPr lang="en-AU" sz="16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85"/>
                        </a:rPr>
                        <a:t>AC9M5N01</a:t>
                      </a:r>
                      <a:endParaRPr lang="en-AU" sz="1600" dirty="0">
                        <a:effectLst/>
                        <a:latin typeface="Arial" panose="020B0604020202020204" pitchFamily="34" charset="0"/>
                        <a:cs typeface="Arial" panose="020B0604020202020204" pitchFamily="34" charset="0"/>
                      </a:endParaRPr>
                    </a:p>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86"/>
                        </a:rPr>
                        <a:t>AC9M5N09</a:t>
                      </a:r>
                      <a:endParaRPr lang="en-AU" sz="1600" dirty="0">
                        <a:effectLst/>
                        <a:latin typeface="Arial" panose="020B0604020202020204" pitchFamily="34" charset="0"/>
                        <a:cs typeface="Arial" panose="020B0604020202020204" pitchFamily="34" charset="0"/>
                      </a:endParaRPr>
                    </a:p>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87"/>
                        </a:rPr>
                        <a:t>AC9M5M01</a:t>
                      </a:r>
                      <a:endParaRPr lang="en-AU" sz="16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88"/>
                        </a:rPr>
                        <a:t>AC9M6N04</a:t>
                      </a:r>
                      <a:endParaRPr lang="en-AU" sz="1600" dirty="0">
                        <a:effectLst/>
                        <a:latin typeface="Arial" panose="020B0604020202020204" pitchFamily="34" charset="0"/>
                        <a:cs typeface="Arial" panose="020B0604020202020204" pitchFamily="34" charset="0"/>
                      </a:endParaRPr>
                    </a:p>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89"/>
                        </a:rPr>
                        <a:t>AC9M6N06</a:t>
                      </a:r>
                      <a:endParaRPr lang="en-AU" sz="1600" dirty="0">
                        <a:effectLst/>
                        <a:latin typeface="Arial" panose="020B0604020202020204" pitchFamily="34" charset="0"/>
                        <a:cs typeface="Arial" panose="020B0604020202020204" pitchFamily="34" charset="0"/>
                      </a:endParaRPr>
                    </a:p>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90"/>
                        </a:rPr>
                        <a:t>AC9M6N09</a:t>
                      </a:r>
                      <a:endParaRPr lang="en-AU" sz="1600" dirty="0">
                        <a:effectLst/>
                        <a:latin typeface="Arial" panose="020B0604020202020204" pitchFamily="34" charset="0"/>
                        <a:cs typeface="Arial" panose="020B0604020202020204" pitchFamily="34" charset="0"/>
                      </a:endParaRPr>
                    </a:p>
                    <a:p>
                      <a:pPr>
                        <a:lnSpc>
                          <a:spcPct val="115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91"/>
                        </a:rPr>
                        <a:t>AC9M6M01</a:t>
                      </a:r>
                      <a:endParaRPr lang="en-AU" sz="16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lnSpc>
                          <a:spcPct val="110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92"/>
                        </a:rPr>
                        <a:t>AC9M7N03</a:t>
                      </a:r>
                      <a:endParaRPr lang="en-AU" sz="1600" dirty="0">
                        <a:effectLst/>
                        <a:latin typeface="Arial" panose="020B0604020202020204" pitchFamily="34" charset="0"/>
                        <a:cs typeface="Arial" panose="020B0604020202020204" pitchFamily="34" charset="0"/>
                      </a:endParaRPr>
                    </a:p>
                    <a:p>
                      <a:pPr>
                        <a:lnSpc>
                          <a:spcPct val="110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93"/>
                        </a:rPr>
                        <a:t>AC9M7N05</a:t>
                      </a:r>
                      <a:endParaRPr lang="en-AU" sz="1600" dirty="0">
                        <a:effectLst/>
                        <a:latin typeface="Arial" panose="020B0604020202020204" pitchFamily="34" charset="0"/>
                        <a:cs typeface="Arial" panose="020B0604020202020204" pitchFamily="34" charset="0"/>
                      </a:endParaRPr>
                    </a:p>
                    <a:p>
                      <a:pPr>
                        <a:lnSpc>
                          <a:spcPct val="110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94"/>
                        </a:rPr>
                        <a:t>AC9M7N06</a:t>
                      </a:r>
                      <a:endParaRPr lang="en-AU" sz="1600" dirty="0">
                        <a:effectLst/>
                        <a:latin typeface="Arial" panose="020B0604020202020204" pitchFamily="34" charset="0"/>
                        <a:cs typeface="Arial" panose="020B0604020202020204" pitchFamily="34" charset="0"/>
                      </a:endParaRPr>
                    </a:p>
                    <a:p>
                      <a:pPr>
                        <a:lnSpc>
                          <a:spcPct val="110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95"/>
                        </a:rPr>
                        <a:t>AC9M7N08</a:t>
                      </a:r>
                      <a:endParaRPr lang="en-AU" sz="1600" dirty="0">
                        <a:effectLst/>
                        <a:latin typeface="Arial" panose="020B0604020202020204" pitchFamily="34" charset="0"/>
                        <a:cs typeface="Arial" panose="020B0604020202020204" pitchFamily="34" charset="0"/>
                      </a:endParaRPr>
                    </a:p>
                    <a:p>
                      <a:pPr>
                        <a:lnSpc>
                          <a:spcPct val="110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96"/>
                        </a:rPr>
                        <a:t>AC9M7M03</a:t>
                      </a:r>
                      <a:endParaRPr lang="en-AU" sz="1600" dirty="0">
                        <a:effectLst/>
                        <a:latin typeface="Arial" panose="020B0604020202020204" pitchFamily="34" charset="0"/>
                        <a:cs typeface="Arial" panose="020B0604020202020204" pitchFamily="34" charset="0"/>
                      </a:endParaRPr>
                    </a:p>
                    <a:p>
                      <a:pPr>
                        <a:lnSpc>
                          <a:spcPct val="110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97"/>
                        </a:rPr>
                        <a:t>AC9M7M06</a:t>
                      </a:r>
                      <a:endParaRPr lang="en-AU" sz="16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lnSpc>
                          <a:spcPct val="110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98"/>
                        </a:rPr>
                        <a:t>AC9M8N03</a:t>
                      </a:r>
                      <a:endParaRPr lang="en-AU" sz="1600" dirty="0">
                        <a:effectLst/>
                        <a:latin typeface="Arial" panose="020B0604020202020204" pitchFamily="34" charset="0"/>
                        <a:cs typeface="Arial" panose="020B0604020202020204" pitchFamily="34" charset="0"/>
                      </a:endParaRPr>
                    </a:p>
                    <a:p>
                      <a:pPr>
                        <a:lnSpc>
                          <a:spcPct val="110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99"/>
                        </a:rPr>
                        <a:t>AC9M8M03</a:t>
                      </a:r>
                      <a:endParaRPr lang="en-AU" sz="1600" dirty="0">
                        <a:effectLst/>
                        <a:latin typeface="Arial" panose="020B0604020202020204" pitchFamily="34" charset="0"/>
                        <a:cs typeface="Arial" panose="020B0604020202020204" pitchFamily="34" charset="0"/>
                      </a:endParaRPr>
                    </a:p>
                    <a:p>
                      <a:pPr>
                        <a:lnSpc>
                          <a:spcPct val="110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100"/>
                        </a:rPr>
                        <a:t>AC9M8M05</a:t>
                      </a:r>
                      <a:endParaRPr lang="en-AU" sz="1600" dirty="0">
                        <a:effectLst/>
                        <a:latin typeface="Arial" panose="020B0604020202020204" pitchFamily="34" charset="0"/>
                        <a:cs typeface="Arial" panose="020B0604020202020204" pitchFamily="34" charset="0"/>
                      </a:endParaRPr>
                    </a:p>
                    <a:p>
                      <a:pPr>
                        <a:lnSpc>
                          <a:spcPct val="110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101"/>
                        </a:rPr>
                        <a:t>AC9M8M07</a:t>
                      </a:r>
                      <a:endParaRPr lang="en-AU" sz="16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lnSpc>
                          <a:spcPct val="110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102"/>
                        </a:rPr>
                        <a:t>AC9M9N01</a:t>
                      </a:r>
                      <a:endParaRPr lang="en-AU" sz="1600" dirty="0">
                        <a:effectLst/>
                        <a:latin typeface="Arial" panose="020B0604020202020204" pitchFamily="34" charset="0"/>
                        <a:cs typeface="Arial" panose="020B0604020202020204" pitchFamily="34" charset="0"/>
                      </a:endParaRPr>
                    </a:p>
                    <a:p>
                      <a:pPr>
                        <a:lnSpc>
                          <a:spcPct val="110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103"/>
                        </a:rPr>
                        <a:t>AC9M9M05</a:t>
                      </a:r>
                      <a:endParaRPr lang="en-AU" sz="16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a:lnSpc>
                          <a:spcPct val="110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104"/>
                        </a:rPr>
                        <a:t>AC9M10N01</a:t>
                      </a:r>
                      <a:endParaRPr lang="en-AU" sz="1600" dirty="0">
                        <a:effectLst/>
                        <a:latin typeface="Arial" panose="020B0604020202020204" pitchFamily="34" charset="0"/>
                        <a:cs typeface="Arial" panose="020B0604020202020204" pitchFamily="34" charset="0"/>
                      </a:endParaRPr>
                    </a:p>
                    <a:p>
                      <a:pPr>
                        <a:lnSpc>
                          <a:spcPct val="110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105"/>
                        </a:rPr>
                        <a:t>AC9M10M04</a:t>
                      </a:r>
                      <a:endParaRPr lang="en-AU" sz="1600" dirty="0">
                        <a:effectLst/>
                        <a:latin typeface="Arial" panose="020B0604020202020204" pitchFamily="34" charset="0"/>
                        <a:cs typeface="Arial" panose="020B0604020202020204" pitchFamily="34" charset="0"/>
                      </a:endParaRPr>
                    </a:p>
                    <a:p>
                      <a:pPr>
                        <a:lnSpc>
                          <a:spcPct val="110000"/>
                        </a:lnSpc>
                        <a:spcBef>
                          <a:spcPts val="600"/>
                        </a:spcBef>
                        <a:spcAft>
                          <a:spcPts val="600"/>
                        </a:spcAft>
                        <a:buNone/>
                      </a:pPr>
                      <a:r>
                        <a:rPr lang="en-AU" sz="1600" u="sng" dirty="0">
                          <a:effectLst/>
                          <a:latin typeface="Arial" panose="020B0604020202020204" pitchFamily="34" charset="0"/>
                          <a:cs typeface="Arial" panose="020B0604020202020204" pitchFamily="34" charset="0"/>
                          <a:hlinkClick r:id="rId106"/>
                        </a:rPr>
                        <a:t>AC9M10M05</a:t>
                      </a:r>
                      <a:endParaRPr lang="en-AU" sz="16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938122201"/>
                  </a:ext>
                </a:extLst>
              </a:tr>
            </a:tbl>
          </a:graphicData>
        </a:graphic>
      </p:graphicFrame>
    </p:spTree>
    <p:extLst>
      <p:ext uri="{BB962C8B-B14F-4D97-AF65-F5344CB8AC3E}">
        <p14:creationId xmlns:p14="http://schemas.microsoft.com/office/powerpoint/2010/main" val="5904732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C7975558-973A-5136-C7E9-ED76A2C44917}"/>
              </a:ext>
            </a:extLst>
          </p:cNvPr>
          <p:cNvSpPr>
            <a:spLocks noChangeArrowheads="1"/>
          </p:cNvSpPr>
          <p:nvPr/>
        </p:nvSpPr>
        <p:spPr bwMode="auto">
          <a:xfrm>
            <a:off x="2621798" y="866930"/>
            <a:ext cx="1511935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defTabSz="914400" eaLnBrk="0" fontAlgn="base" hangingPunct="0">
              <a:spcBef>
                <a:spcPct val="0"/>
              </a:spcBef>
              <a:spcAft>
                <a:spcPct val="0"/>
              </a:spcAft>
            </a:pPr>
            <a:endParaRPr lang="en-US" altLang="en-US" sz="1800" dirty="0">
              <a:latin typeface="Arial" panose="020B0604020202020204" pitchFamily="34" charset="0"/>
            </a:endParaRPr>
          </a:p>
        </p:txBody>
      </p:sp>
      <p:sp>
        <p:nvSpPr>
          <p:cNvPr id="9" name="TextBox 8">
            <a:extLst>
              <a:ext uri="{FF2B5EF4-FFF2-40B4-BE49-F238E27FC236}">
                <a16:creationId xmlns:a16="http://schemas.microsoft.com/office/drawing/2014/main" id="{2D5A2096-2FD9-A3E2-D802-CD362A980825}"/>
              </a:ext>
            </a:extLst>
          </p:cNvPr>
          <p:cNvSpPr txBox="1"/>
          <p:nvPr/>
        </p:nvSpPr>
        <p:spPr>
          <a:xfrm>
            <a:off x="6362670" y="220599"/>
            <a:ext cx="11099744" cy="830997"/>
          </a:xfrm>
          <a:prstGeom prst="rect">
            <a:avLst/>
          </a:prstGeom>
          <a:noFill/>
        </p:spPr>
        <p:txBody>
          <a:bodyPr wrap="square">
            <a:spAutoFit/>
          </a:bodyPr>
          <a:lstStyle/>
          <a:p>
            <a:r>
              <a:rPr lang="en-GB" sz="4800" b="1" dirty="0">
                <a:solidFill>
                  <a:srgbClr val="00A3B8"/>
                </a:solidFill>
                <a:latin typeface="Arial" panose="020B0604020202020204" pitchFamily="34" charset="0"/>
                <a:cs typeface="Arial" panose="020B0604020202020204" pitchFamily="34" charset="0"/>
              </a:rPr>
              <a:t>RESOURCE LINKS</a:t>
            </a:r>
            <a:endParaRPr lang="en-AU" sz="4400" b="1" dirty="0">
              <a:solidFill>
                <a:srgbClr val="00A3B8"/>
              </a:solidFill>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86998F1F-81A9-91FE-B399-125F7EE43B47}"/>
              </a:ext>
            </a:extLst>
          </p:cNvPr>
          <p:cNvSpPr txBox="1"/>
          <p:nvPr/>
        </p:nvSpPr>
        <p:spPr>
          <a:xfrm>
            <a:off x="851316" y="1257803"/>
            <a:ext cx="17548979" cy="5081904"/>
          </a:xfrm>
          <a:prstGeom prst="rect">
            <a:avLst/>
          </a:prstGeom>
          <a:noFill/>
        </p:spPr>
        <p:txBody>
          <a:bodyPr wrap="square" rtlCol="0">
            <a:spAutoFit/>
          </a:bodyPr>
          <a:lstStyle/>
          <a:p>
            <a:pPr>
              <a:lnSpc>
                <a:spcPct val="110000"/>
              </a:lnSpc>
            </a:pPr>
            <a:r>
              <a:rPr lang="en-GB" sz="2800" dirty="0">
                <a:solidFill>
                  <a:srgbClr val="414042"/>
                </a:solidFill>
                <a:latin typeface="Arial" panose="020B0604020202020204" pitchFamily="34" charset="0"/>
                <a:cs typeface="Arial" panose="020B0604020202020204" pitchFamily="34" charset="0"/>
              </a:rPr>
              <a:t>Additional resources on sea turtles including videos, activity sheets and units of work are available for free on the Reef Guardian School Portal </a:t>
            </a:r>
            <a:r>
              <a:rPr lang="en-GB" sz="2800" dirty="0">
                <a:solidFill>
                  <a:srgbClr val="414042"/>
                </a:solidFill>
                <a:latin typeface="Arial" panose="020B0604020202020204" pitchFamily="34" charset="0"/>
                <a:cs typeface="Arial" panose="020B0604020202020204" pitchFamily="34" charset="0"/>
                <a:hlinkClick r:id="rId3"/>
              </a:rPr>
              <a:t>www.reefed.edu</a:t>
            </a:r>
            <a:r>
              <a:rPr lang="en-GB" sz="2800" dirty="0">
                <a:solidFill>
                  <a:srgbClr val="414042"/>
                </a:solidFill>
                <a:latin typeface="Arial" panose="020B0604020202020204" pitchFamily="34" charset="0"/>
                <a:cs typeface="Arial" panose="020B0604020202020204" pitchFamily="34" charset="0"/>
              </a:rPr>
              <a:t>. Go to </a:t>
            </a:r>
            <a:r>
              <a:rPr lang="en-GB" sz="2800" u="sng" dirty="0">
                <a:solidFill>
                  <a:srgbClr val="0070C0"/>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Reef Guardian School - Turtle Resources</a:t>
            </a:r>
            <a:r>
              <a:rPr lang="en-GB" sz="2800" u="sng" dirty="0">
                <a:solidFill>
                  <a:srgbClr val="0070C0"/>
                </a:solidFill>
                <a:latin typeface="Arial" panose="020B0604020202020204" pitchFamily="34" charset="0"/>
                <a:cs typeface="Arial" panose="020B0604020202020204" pitchFamily="34" charset="0"/>
              </a:rPr>
              <a:t>.</a:t>
            </a:r>
            <a:endParaRPr lang="en-GB" sz="2800" dirty="0">
              <a:latin typeface="Arial" panose="020B0604020202020204" pitchFamily="34" charset="0"/>
              <a:cs typeface="Arial" panose="020B0604020202020204" pitchFamily="34" charset="0"/>
            </a:endParaRPr>
          </a:p>
          <a:p>
            <a:pPr>
              <a:lnSpc>
                <a:spcPct val="110000"/>
              </a:lnSpc>
            </a:pPr>
            <a:endParaRPr lang="en-GB" sz="2800" dirty="0">
              <a:latin typeface="Arial" panose="020B0604020202020204" pitchFamily="34" charset="0"/>
              <a:cs typeface="Arial" panose="020B0604020202020204" pitchFamily="34" charset="0"/>
            </a:endParaRPr>
          </a:p>
          <a:p>
            <a:pPr>
              <a:lnSpc>
                <a:spcPct val="110000"/>
              </a:lnSpc>
            </a:pPr>
            <a:endParaRPr lang="en-GB" sz="2800" dirty="0">
              <a:latin typeface="Arial" panose="020B0604020202020204" pitchFamily="34" charset="0"/>
              <a:cs typeface="Arial" panose="020B0604020202020204" pitchFamily="34" charset="0"/>
            </a:endParaRPr>
          </a:p>
          <a:p>
            <a:pPr>
              <a:lnSpc>
                <a:spcPct val="110000"/>
              </a:lnSpc>
            </a:pPr>
            <a:endParaRPr lang="en-GB" sz="2800" dirty="0">
              <a:latin typeface="Arial" panose="020B0604020202020204" pitchFamily="34" charset="0"/>
              <a:cs typeface="Arial" panose="020B0604020202020204" pitchFamily="34" charset="0"/>
            </a:endParaRPr>
          </a:p>
          <a:p>
            <a:pPr>
              <a:lnSpc>
                <a:spcPct val="110000"/>
              </a:lnSpc>
            </a:pPr>
            <a:endParaRPr lang="en-GB" sz="2800" dirty="0">
              <a:latin typeface="Arial" panose="020B0604020202020204" pitchFamily="34" charset="0"/>
              <a:cs typeface="Arial" panose="020B0604020202020204" pitchFamily="34" charset="0"/>
            </a:endParaRPr>
          </a:p>
          <a:p>
            <a:pPr>
              <a:lnSpc>
                <a:spcPct val="110000"/>
              </a:lnSpc>
            </a:pPr>
            <a:endParaRPr lang="en-GB" sz="2800" dirty="0">
              <a:latin typeface="Arial" panose="020B0604020202020204" pitchFamily="34" charset="0"/>
              <a:cs typeface="Arial" panose="020B0604020202020204" pitchFamily="34" charset="0"/>
            </a:endParaRPr>
          </a:p>
          <a:p>
            <a:pPr>
              <a:lnSpc>
                <a:spcPct val="110000"/>
              </a:lnSpc>
            </a:pPr>
            <a:endParaRPr lang="en-GB" sz="2800" dirty="0">
              <a:latin typeface="Arial" panose="020B0604020202020204" pitchFamily="34" charset="0"/>
              <a:cs typeface="Arial" panose="020B0604020202020204" pitchFamily="34" charset="0"/>
            </a:endParaRPr>
          </a:p>
          <a:p>
            <a:pPr>
              <a:lnSpc>
                <a:spcPct val="110000"/>
              </a:lnSpc>
            </a:pPr>
            <a:endParaRPr lang="en-GB" sz="2800" dirty="0">
              <a:latin typeface="Arial" panose="020B0604020202020204" pitchFamily="34" charset="0"/>
              <a:cs typeface="Arial" panose="020B0604020202020204" pitchFamily="34" charset="0"/>
            </a:endParaRPr>
          </a:p>
          <a:p>
            <a:pPr>
              <a:lnSpc>
                <a:spcPct val="110000"/>
              </a:lnSpc>
            </a:pPr>
            <a:endParaRPr lang="en-GB" sz="2800" dirty="0">
              <a:latin typeface="Arial" panose="020B0604020202020204" pitchFamily="34" charset="0"/>
              <a:cs typeface="Arial" panose="020B0604020202020204" pitchFamily="34" charset="0"/>
            </a:endParaRPr>
          </a:p>
          <a:p>
            <a:pPr>
              <a:lnSpc>
                <a:spcPct val="110000"/>
              </a:lnSpc>
            </a:pPr>
            <a:endParaRPr lang="en-AU" sz="1600"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531111C1-EF20-EF7D-9E78-752B5AD84027}"/>
              </a:ext>
            </a:extLst>
          </p:cNvPr>
          <p:cNvSpPr txBox="1"/>
          <p:nvPr/>
        </p:nvSpPr>
        <p:spPr>
          <a:xfrm>
            <a:off x="773677" y="2627073"/>
            <a:ext cx="17704255" cy="7663636"/>
          </a:xfrm>
          <a:prstGeom prst="rect">
            <a:avLst/>
          </a:prstGeom>
          <a:noFill/>
          <a:ln>
            <a:noFill/>
          </a:ln>
        </p:spPr>
        <p:txBody>
          <a:bodyPr wrap="square">
            <a:spAutoFit/>
          </a:bodyPr>
          <a:lstStyle/>
          <a:p>
            <a:r>
              <a:rPr lang="en-AU" sz="2800" b="1" u="sng" dirty="0">
                <a:solidFill>
                  <a:srgbClr val="00A4B8"/>
                </a:solidFill>
                <a:latin typeface="Arial" panose="020B0604020202020204" pitchFamily="34" charset="0"/>
                <a:cs typeface="Arial" panose="020B0604020202020204" pitchFamily="34" charset="0"/>
              </a:rPr>
              <a:t>Units of Work:</a:t>
            </a:r>
          </a:p>
          <a:p>
            <a:endParaRPr lang="en-AU" sz="2400" u="sng" dirty="0">
              <a:solidFill>
                <a:srgbClr val="00A4B8"/>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AU" sz="2400" dirty="0">
                <a:latin typeface="Arial" panose="020B0604020202020204" pitchFamily="34" charset="0"/>
                <a:cs typeface="Arial" panose="020B0604020202020204" pitchFamily="34" charset="0"/>
              </a:rPr>
              <a:t>Endangered species – Marine Turtles.</a:t>
            </a:r>
            <a:r>
              <a:rPr lang="en-AU" sz="2400" b="1" dirty="0">
                <a:latin typeface="Arial" panose="020B0604020202020204" pitchFamily="34" charset="0"/>
                <a:cs typeface="Arial" panose="020B0604020202020204" pitchFamily="34" charset="0"/>
              </a:rPr>
              <a:t> </a:t>
            </a:r>
            <a:r>
              <a:rPr lang="en-AU" sz="2400" dirty="0">
                <a:latin typeface="Arial" panose="020B0604020202020204" pitchFamily="34" charset="0"/>
                <a:cs typeface="Arial" panose="020B0604020202020204" pitchFamily="34" charset="0"/>
                <a:hlinkClick r:id="rId5"/>
              </a:rPr>
              <a:t>https://www.reefed.edu.au/resources/marine-turtles</a:t>
            </a:r>
            <a:endParaRPr lang="en-AU" sz="24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AU" sz="2400" dirty="0">
                <a:latin typeface="Arial" panose="020B0604020202020204" pitchFamily="34" charset="0"/>
                <a:cs typeface="Arial" panose="020B0604020202020204" pitchFamily="34" charset="0"/>
              </a:rPr>
              <a:t>Wildlife Express  - A design and technology unit of work using a case study of Green sea turtles for students to explore wildlife transportation – </a:t>
            </a:r>
            <a:r>
              <a:rPr lang="en-AU" sz="2400" dirty="0">
                <a:latin typeface="Arial" panose="020B0604020202020204" pitchFamily="34" charset="0"/>
                <a:cs typeface="Arial" panose="020B0604020202020204" pitchFamily="34" charset="0"/>
                <a:hlinkClick r:id="rId6"/>
              </a:rPr>
              <a:t>https://www.reefed.edu.au/resources/wildlife-emergency-express-presentation</a:t>
            </a:r>
            <a:endParaRPr lang="en-AU" sz="2400" dirty="0">
              <a:latin typeface="Arial" panose="020B0604020202020204" pitchFamily="34" charset="0"/>
              <a:cs typeface="Arial" panose="020B0604020202020204" pitchFamily="34" charset="0"/>
            </a:endParaRPr>
          </a:p>
          <a:p>
            <a:endParaRPr lang="en-AU" sz="2400" dirty="0">
              <a:latin typeface="Arial" panose="020B0604020202020204" pitchFamily="34" charset="0"/>
              <a:cs typeface="Arial" panose="020B0604020202020204" pitchFamily="34" charset="0"/>
            </a:endParaRPr>
          </a:p>
          <a:p>
            <a:r>
              <a:rPr lang="en-AU" sz="2800" b="1" u="sng" dirty="0">
                <a:solidFill>
                  <a:srgbClr val="00A4B8"/>
                </a:solidFill>
                <a:latin typeface="Arial" panose="020B0604020202020204" pitchFamily="34" charset="0"/>
                <a:cs typeface="Arial" panose="020B0604020202020204" pitchFamily="34" charset="0"/>
              </a:rPr>
              <a:t>Videos:</a:t>
            </a:r>
          </a:p>
          <a:p>
            <a:endParaRPr lang="en-AU" sz="2400" u="sng" dirty="0">
              <a:solidFill>
                <a:srgbClr val="00A4B8"/>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AU" sz="2400" dirty="0">
                <a:latin typeface="Arial" panose="020B0604020202020204" pitchFamily="34" charset="0"/>
                <a:cs typeface="Arial" panose="020B0604020202020204" pitchFamily="34" charset="0"/>
              </a:rPr>
              <a:t>How Lucky the Turtle Got Her Name – a video of a puppet show about a young turtle growing up and finding her name. </a:t>
            </a:r>
            <a:r>
              <a:rPr lang="en-AU" sz="2400" dirty="0">
                <a:latin typeface="Arial" panose="020B0604020202020204" pitchFamily="34" charset="0"/>
                <a:cs typeface="Arial" panose="020B0604020202020204" pitchFamily="34" charset="0"/>
                <a:hlinkClick r:id="rId7"/>
              </a:rPr>
              <a:t>https://www.reefed.edu.au/resources/how-lucky-turtle-got-her-name</a:t>
            </a:r>
            <a:endParaRPr lang="en-AU" sz="24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AU" sz="2400" dirty="0">
                <a:latin typeface="Arial" panose="020B0604020202020204" pitchFamily="34" charset="0"/>
                <a:cs typeface="Arial" panose="020B0604020202020204" pitchFamily="34" charset="0"/>
              </a:rPr>
              <a:t>Green turtles and the Torres Strait – a video showcasing Traditional Owners and Western Science call to preserve sea turtle populations. </a:t>
            </a:r>
            <a:r>
              <a:rPr lang="en-AU" sz="2400" dirty="0">
                <a:latin typeface="Arial" panose="020B0604020202020204" pitchFamily="34" charset="0"/>
                <a:cs typeface="Arial" panose="020B0604020202020204" pitchFamily="34" charset="0"/>
                <a:hlinkClick r:id="rId8"/>
              </a:rPr>
              <a:t>https://www.reefed.edu.au/resources/green-turtles-and-torres-strait</a:t>
            </a:r>
            <a:endParaRPr lang="en-AU" sz="24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AU" sz="2400" dirty="0">
                <a:latin typeface="Arial" panose="020B0604020202020204" pitchFamily="34" charset="0"/>
                <a:cs typeface="Arial" panose="020B0604020202020204" pitchFamily="34" charset="0"/>
              </a:rPr>
              <a:t>The marine turtle’s journey of prehistoric proportions – an interview with Dr Mark Read about green sea turtles. </a:t>
            </a:r>
            <a:r>
              <a:rPr lang="en-AU" sz="2400" dirty="0">
                <a:latin typeface="Arial" panose="020B0604020202020204" pitchFamily="34" charset="0"/>
                <a:cs typeface="Arial" panose="020B0604020202020204" pitchFamily="34" charset="0"/>
                <a:hlinkClick r:id="rId9"/>
              </a:rPr>
              <a:t>https://www.reefed.edu.au/resources/interview-marine-turtles-journey-prehistoric-proportions</a:t>
            </a:r>
            <a:r>
              <a:rPr lang="en-AU" sz="2400" dirty="0">
                <a:latin typeface="Arial" panose="020B0604020202020204" pitchFamily="34" charset="0"/>
                <a:cs typeface="Arial" panose="020B0604020202020204" pitchFamily="34" charset="0"/>
              </a:rPr>
              <a:t> </a:t>
            </a:r>
          </a:p>
          <a:p>
            <a:pPr marL="342900" indent="-342900">
              <a:buFont typeface="Arial" panose="020B0604020202020204" pitchFamily="34" charset="0"/>
              <a:buChar char="•"/>
            </a:pPr>
            <a:endParaRPr lang="en-AU" sz="2400" dirty="0">
              <a:latin typeface="Arial" panose="020B0604020202020204" pitchFamily="34" charset="0"/>
              <a:cs typeface="Arial" panose="020B0604020202020204" pitchFamily="34" charset="0"/>
            </a:endParaRPr>
          </a:p>
          <a:p>
            <a:r>
              <a:rPr lang="en-AU" sz="2800" b="1" u="sng" dirty="0">
                <a:solidFill>
                  <a:srgbClr val="00A4B8"/>
                </a:solidFill>
                <a:latin typeface="Arial" panose="020B0604020202020204" pitchFamily="34" charset="0"/>
                <a:cs typeface="Arial" panose="020B0604020202020204" pitchFamily="34" charset="0"/>
              </a:rPr>
              <a:t>Posters:</a:t>
            </a:r>
          </a:p>
          <a:p>
            <a:endParaRPr lang="en-AU" sz="24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AU" sz="2400" dirty="0">
                <a:latin typeface="Arial" panose="020B0604020202020204" pitchFamily="34" charset="0"/>
                <a:cs typeface="Arial" panose="020B0604020202020204" pitchFamily="34" charset="0"/>
              </a:rPr>
              <a:t>Ancient reptiles of the sea. </a:t>
            </a:r>
            <a:r>
              <a:rPr lang="en-AU" sz="2400" dirty="0">
                <a:latin typeface="Arial" panose="020B0604020202020204" pitchFamily="34" charset="0"/>
                <a:cs typeface="Arial" panose="020B0604020202020204" pitchFamily="34" charset="0"/>
                <a:hlinkClick r:id="rId10"/>
              </a:rPr>
              <a:t>https://www.reefed.edu.au/sites/default/files/2026-08/Poster7-Ancient-reptiles-of-the-sea.pdf</a:t>
            </a:r>
            <a:endParaRPr lang="en-AU" sz="24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AU" sz="2400" dirty="0">
              <a:latin typeface="Arial" panose="020B0604020202020204" pitchFamily="34" charset="0"/>
              <a:cs typeface="Arial" panose="020B0604020202020204" pitchFamily="34" charset="0"/>
            </a:endParaRPr>
          </a:p>
          <a:p>
            <a:endParaRPr lang="en-A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454408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59BA98-6A1F-1EEB-4F3A-1DB4B2F05972}"/>
            </a:ext>
          </a:extLst>
        </p:cNvPr>
        <p:cNvGrpSpPr/>
        <p:nvPr/>
      </p:nvGrpSpPr>
      <p:grpSpPr>
        <a:xfrm>
          <a:off x="0" y="0"/>
          <a:ext cx="0" cy="0"/>
          <a:chOff x="0" y="0"/>
          <a:chExt cx="0" cy="0"/>
        </a:xfrm>
      </p:grpSpPr>
      <p:sp>
        <p:nvSpPr>
          <p:cNvPr id="6" name="Rectangle 2">
            <a:extLst>
              <a:ext uri="{FF2B5EF4-FFF2-40B4-BE49-F238E27FC236}">
                <a16:creationId xmlns:a16="http://schemas.microsoft.com/office/drawing/2014/main" id="{ABEAABCC-C7D1-374F-E68F-15DF6B18A351}"/>
              </a:ext>
            </a:extLst>
          </p:cNvPr>
          <p:cNvSpPr>
            <a:spLocks noChangeArrowheads="1"/>
          </p:cNvSpPr>
          <p:nvPr/>
        </p:nvSpPr>
        <p:spPr bwMode="auto">
          <a:xfrm>
            <a:off x="2621798" y="866930"/>
            <a:ext cx="1511935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defTabSz="914400" eaLnBrk="0" fontAlgn="base" hangingPunct="0">
              <a:spcBef>
                <a:spcPct val="0"/>
              </a:spcBef>
              <a:spcAft>
                <a:spcPct val="0"/>
              </a:spcAft>
            </a:pPr>
            <a:endParaRPr lang="en-US" altLang="en-US" sz="1800" dirty="0">
              <a:latin typeface="Arial" panose="020B0604020202020204" pitchFamily="34" charset="0"/>
            </a:endParaRPr>
          </a:p>
        </p:txBody>
      </p:sp>
      <p:sp>
        <p:nvSpPr>
          <p:cNvPr id="9" name="TextBox 8">
            <a:extLst>
              <a:ext uri="{FF2B5EF4-FFF2-40B4-BE49-F238E27FC236}">
                <a16:creationId xmlns:a16="http://schemas.microsoft.com/office/drawing/2014/main" id="{7FDD6B49-D9F3-9245-DB04-A2359B17606C}"/>
              </a:ext>
            </a:extLst>
          </p:cNvPr>
          <p:cNvSpPr txBox="1"/>
          <p:nvPr/>
        </p:nvSpPr>
        <p:spPr>
          <a:xfrm>
            <a:off x="4975830" y="220599"/>
            <a:ext cx="11099744" cy="830997"/>
          </a:xfrm>
          <a:prstGeom prst="rect">
            <a:avLst/>
          </a:prstGeom>
          <a:noFill/>
        </p:spPr>
        <p:txBody>
          <a:bodyPr wrap="square">
            <a:spAutoFit/>
          </a:bodyPr>
          <a:lstStyle/>
          <a:p>
            <a:r>
              <a:rPr lang="en-GB" sz="4800" b="1" dirty="0">
                <a:solidFill>
                  <a:srgbClr val="00A3B8"/>
                </a:solidFill>
                <a:latin typeface="Arial" panose="020B0604020202020204" pitchFamily="34" charset="0"/>
                <a:cs typeface="Arial" panose="020B0604020202020204" pitchFamily="34" charset="0"/>
              </a:rPr>
              <a:t>RESOURCE LINKS continued.</a:t>
            </a:r>
            <a:endParaRPr lang="en-AU" sz="4400" b="1" dirty="0">
              <a:solidFill>
                <a:srgbClr val="00A3B8"/>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4F1C9D63-1D63-A71A-D208-F37CC0769B2E}"/>
              </a:ext>
            </a:extLst>
          </p:cNvPr>
          <p:cNvSpPr txBox="1"/>
          <p:nvPr/>
        </p:nvSpPr>
        <p:spPr>
          <a:xfrm>
            <a:off x="592198" y="1051596"/>
            <a:ext cx="17822741" cy="8833187"/>
          </a:xfrm>
          <a:prstGeom prst="rect">
            <a:avLst/>
          </a:prstGeom>
          <a:noFill/>
          <a:ln>
            <a:noFill/>
          </a:ln>
        </p:spPr>
        <p:txBody>
          <a:bodyPr wrap="square">
            <a:spAutoFit/>
          </a:bodyPr>
          <a:lstStyle/>
          <a:p>
            <a:r>
              <a:rPr lang="en-AU" sz="2800" b="1" u="sng" dirty="0">
                <a:solidFill>
                  <a:srgbClr val="00A4B8"/>
                </a:solidFill>
                <a:latin typeface="Arial" panose="020B0604020202020204" pitchFamily="34" charset="0"/>
                <a:cs typeface="Arial" panose="020B0604020202020204" pitchFamily="34" charset="0"/>
              </a:rPr>
              <a:t>Activity Sheets:</a:t>
            </a:r>
          </a:p>
          <a:p>
            <a:endParaRPr lang="en-AU" sz="3200" u="sng" dirty="0">
              <a:solidFill>
                <a:srgbClr val="00A4B8"/>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AU" sz="2400" dirty="0">
                <a:latin typeface="Arial" panose="020B0604020202020204" pitchFamily="34" charset="0"/>
                <a:cs typeface="Arial" panose="020B0604020202020204" pitchFamily="34" charset="0"/>
              </a:rPr>
              <a:t>Anatomy of a sea turtle - label the sea turtle. </a:t>
            </a:r>
            <a:r>
              <a:rPr lang="en-AU" sz="2400" dirty="0">
                <a:latin typeface="Arial" panose="020B0604020202020204" pitchFamily="34" charset="0"/>
                <a:cs typeface="Arial" panose="020B0604020202020204" pitchFamily="34" charset="0"/>
                <a:hlinkClick r:id="rId3"/>
              </a:rPr>
              <a:t>https://www.reefed.edu.au/resources/label-sea-turtle</a:t>
            </a:r>
            <a:endParaRPr lang="en-AU" sz="24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AU" sz="2400" dirty="0">
                <a:latin typeface="Arial" panose="020B0604020202020204" pitchFamily="34" charset="0"/>
                <a:cs typeface="Arial" panose="020B0604020202020204" pitchFamily="34" charset="0"/>
              </a:rPr>
              <a:t>Turtle life cycle wheel  - craft activity. </a:t>
            </a:r>
            <a:r>
              <a:rPr lang="en-AU" sz="2400" dirty="0">
                <a:latin typeface="Arial" panose="020B0604020202020204" pitchFamily="34" charset="0"/>
                <a:cs typeface="Arial" panose="020B0604020202020204" pitchFamily="34" charset="0"/>
                <a:hlinkClick r:id="rId4"/>
              </a:rPr>
              <a:t>https://www.reefed.edu.au/resources/turtle-life-cycle-wheel</a:t>
            </a:r>
            <a:endParaRPr lang="en-AU" sz="24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AU" sz="2400" dirty="0">
                <a:latin typeface="Arial" panose="020B0604020202020204" pitchFamily="34" charset="0"/>
                <a:cs typeface="Arial" panose="020B0604020202020204" pitchFamily="34" charset="0"/>
              </a:rPr>
              <a:t>Turtle life cycle comprehension activity - fill in the missing words. </a:t>
            </a:r>
            <a:r>
              <a:rPr lang="en-AU" sz="2400" dirty="0">
                <a:latin typeface="Arial" panose="020B0604020202020204" pitchFamily="34" charset="0"/>
                <a:cs typeface="Arial" panose="020B0604020202020204" pitchFamily="34" charset="0"/>
                <a:hlinkClick r:id="rId5"/>
              </a:rPr>
              <a:t>https://www.reefed.edu.au/resources/turtle-life-cycle-comprehension-activity</a:t>
            </a:r>
            <a:endParaRPr lang="en-AU" sz="24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AU" sz="2400" dirty="0">
                <a:latin typeface="Arial" panose="020B0604020202020204" pitchFamily="34" charset="0"/>
                <a:cs typeface="Arial" panose="020B0604020202020204" pitchFamily="34" charset="0"/>
              </a:rPr>
              <a:t>Ozobot challenge – help the turtle find the jellyfish – use as part of an ozobot coding activity. </a:t>
            </a:r>
            <a:r>
              <a:rPr lang="en-AU" sz="2400" dirty="0">
                <a:latin typeface="Arial" panose="020B0604020202020204" pitchFamily="34" charset="0"/>
                <a:cs typeface="Arial" panose="020B0604020202020204" pitchFamily="34" charset="0"/>
                <a:hlinkClick r:id="rId6"/>
              </a:rPr>
              <a:t>https://www.reefed.edu.au/resources/ozobot-challenge-help-turtle-find-jellyfish</a:t>
            </a:r>
            <a:endParaRPr lang="en-AU" sz="24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AU" sz="2400" dirty="0">
                <a:latin typeface="Arial" panose="020B0604020202020204" pitchFamily="34" charset="0"/>
                <a:cs typeface="Arial" panose="020B0604020202020204" pitchFamily="34" charset="0"/>
              </a:rPr>
              <a:t>Lucky Turtle Puppet Show colouring sheet – use in conjunction with Lucky Turtle Puppet Show video. </a:t>
            </a:r>
            <a:r>
              <a:rPr lang="en-AU" sz="2400" dirty="0">
                <a:latin typeface="Arial" panose="020B0604020202020204" pitchFamily="34" charset="0"/>
                <a:cs typeface="Arial" panose="020B0604020202020204" pitchFamily="34" charset="0"/>
                <a:hlinkClick r:id="rId7"/>
              </a:rPr>
              <a:t>https://www.reefed.edu.au/resources/lucky-turtle-puppet-show-colouring-sheet</a:t>
            </a:r>
            <a:endParaRPr lang="en-AU" sz="24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AU" sz="2400" dirty="0">
                <a:latin typeface="Arial" panose="020B0604020202020204" pitchFamily="34" charset="0"/>
                <a:cs typeface="Arial" panose="020B0604020202020204" pitchFamily="34" charset="0"/>
              </a:rPr>
              <a:t>Lucky Turtle Puppet Show Diet and Threats – use in conjunction with Lucky Turtle Puppet Show video. </a:t>
            </a:r>
            <a:r>
              <a:rPr lang="en-AU" sz="2400" dirty="0">
                <a:latin typeface="Arial" panose="020B0604020202020204" pitchFamily="34" charset="0"/>
                <a:cs typeface="Arial" panose="020B0604020202020204" pitchFamily="34" charset="0"/>
                <a:hlinkClick r:id="rId8"/>
              </a:rPr>
              <a:t>https://www.reefed.edu.au/resources/lucky-turtle-puppet-show-diet-and-threats</a:t>
            </a:r>
            <a:endParaRPr lang="en-AU" sz="2400" dirty="0">
              <a:latin typeface="Arial" panose="020B0604020202020204" pitchFamily="34" charset="0"/>
              <a:cs typeface="Arial" panose="020B0604020202020204" pitchFamily="34" charset="0"/>
            </a:endParaRPr>
          </a:p>
          <a:p>
            <a:endParaRPr lang="en-AU" sz="2400" dirty="0">
              <a:latin typeface="Arial" panose="020B0604020202020204" pitchFamily="34" charset="0"/>
              <a:cs typeface="Arial" panose="020B0604020202020204" pitchFamily="34" charset="0"/>
            </a:endParaRPr>
          </a:p>
          <a:p>
            <a:endParaRPr lang="en-AU" sz="2400" dirty="0">
              <a:latin typeface="Arial" panose="020B0604020202020204" pitchFamily="34" charset="0"/>
              <a:cs typeface="Arial" panose="020B0604020202020204" pitchFamily="34" charset="0"/>
            </a:endParaRPr>
          </a:p>
          <a:p>
            <a:r>
              <a:rPr lang="en-AU" sz="2800" b="1" u="sng" dirty="0">
                <a:solidFill>
                  <a:srgbClr val="00A4B8"/>
                </a:solidFill>
                <a:latin typeface="Arial" panose="020B0604020202020204" pitchFamily="34" charset="0"/>
                <a:cs typeface="Arial" panose="020B0604020202020204" pitchFamily="34" charset="0"/>
              </a:rPr>
              <a:t>Virtual Learning Experience:</a:t>
            </a:r>
          </a:p>
          <a:p>
            <a:endParaRPr lang="en-AU" sz="24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AU" sz="2400" dirty="0">
                <a:latin typeface="Arial" panose="020B0604020202020204" pitchFamily="34" charset="0"/>
                <a:cs typeface="Arial" panose="020B0604020202020204" pitchFamily="34" charset="0"/>
              </a:rPr>
              <a:t>All about sea turtles – during this virtual session delivered by the Reef Guardian School team, students will gain an understanding of the biology and adaptations of sea turtles, including their life cycles, breeding migrations and feeding adaptations. </a:t>
            </a:r>
            <a:r>
              <a:rPr lang="en-AU" sz="2400" dirty="0">
                <a:latin typeface="Arial" panose="020B0604020202020204" pitchFamily="34" charset="0"/>
                <a:cs typeface="Arial" panose="020B0604020202020204" pitchFamily="34" charset="0"/>
                <a:hlinkClick r:id="rId9"/>
              </a:rPr>
              <a:t>https://www.reefed.edu.au/resources/turtle-connections-flyer</a:t>
            </a:r>
            <a:r>
              <a:rPr lang="en-AU" sz="2400" dirty="0">
                <a:latin typeface="Arial" panose="020B0604020202020204" pitchFamily="34" charset="0"/>
                <a:cs typeface="Arial" panose="020B0604020202020204" pitchFamily="34" charset="0"/>
              </a:rPr>
              <a:t>   Contact </a:t>
            </a:r>
            <a:r>
              <a:rPr lang="en-AU" sz="2400" dirty="0">
                <a:latin typeface="Arial" panose="020B0604020202020204" pitchFamily="34" charset="0"/>
                <a:cs typeface="Arial" panose="020B0604020202020204" pitchFamily="34" charset="0"/>
                <a:hlinkClick r:id="rId10"/>
              </a:rPr>
              <a:t>reefguardians@gbrmpa.gov.au</a:t>
            </a:r>
            <a:r>
              <a:rPr lang="en-AU" sz="2400" dirty="0">
                <a:latin typeface="Arial" panose="020B0604020202020204" pitchFamily="34" charset="0"/>
                <a:cs typeface="Arial" panose="020B0604020202020204" pitchFamily="34" charset="0"/>
              </a:rPr>
              <a:t> to book your session.</a:t>
            </a:r>
          </a:p>
          <a:p>
            <a:endParaRPr lang="en-AU" sz="2400" dirty="0">
              <a:latin typeface="Arial" panose="020B0604020202020204" pitchFamily="34" charset="0"/>
              <a:cs typeface="Arial" panose="020B0604020202020204" pitchFamily="34" charset="0"/>
            </a:endParaRPr>
          </a:p>
          <a:p>
            <a:r>
              <a:rPr lang="en-GB" sz="2400" dirty="0">
                <a:latin typeface="Arial" panose="020B0604020202020204" pitchFamily="34" charset="0"/>
                <a:cs typeface="Arial" panose="020B0604020202020204" pitchFamily="34" charset="0"/>
              </a:rPr>
              <a:t>For general information about sea turtles on the Great Barrier Reef, visit </a:t>
            </a:r>
            <a:r>
              <a:rPr lang="en-AU" sz="2400" dirty="0">
                <a:latin typeface="Arial" panose="020B0604020202020204" pitchFamily="34" charset="0"/>
                <a:cs typeface="Arial" panose="020B0604020202020204" pitchFamily="34" charset="0"/>
                <a:hlinkClick r:id="rId11"/>
              </a:rPr>
              <a:t>Marine turtles | Reef Authority</a:t>
            </a:r>
            <a:r>
              <a:rPr lang="en-AU" sz="2400" dirty="0">
                <a:latin typeface="Arial" panose="020B0604020202020204" pitchFamily="34" charset="0"/>
                <a:cs typeface="Arial" panose="020B0604020202020204" pitchFamily="34" charset="0"/>
              </a:rPr>
              <a:t>.</a:t>
            </a:r>
          </a:p>
          <a:p>
            <a:endParaRPr lang="en-A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32863942"/>
      </p:ext>
    </p:extLst>
  </p:cSld>
  <p:clrMapOvr>
    <a:masterClrMapping/>
  </p:clrMapOvr>
</p:sld>
</file>

<file path=ppt/theme/theme1.xml><?xml version="1.0" encoding="utf-8"?>
<a:theme xmlns:a="http://schemas.openxmlformats.org/drawingml/2006/main" name="Office Theme">
  <a:themeElements>
    <a:clrScheme name="Guardian School">
      <a:dk1>
        <a:srgbClr val="000000"/>
      </a:dk1>
      <a:lt1>
        <a:srgbClr val="FFFFFF"/>
      </a:lt1>
      <a:dk2>
        <a:srgbClr val="009257"/>
      </a:dk2>
      <a:lt2>
        <a:srgbClr val="00A3B8"/>
      </a:lt2>
      <a:accent1>
        <a:srgbClr val="009257"/>
      </a:accent1>
      <a:accent2>
        <a:srgbClr val="00A3B8"/>
      </a:accent2>
      <a:accent3>
        <a:srgbClr val="414041"/>
      </a:accent3>
      <a:accent4>
        <a:srgbClr val="DB9611"/>
      </a:accent4>
      <a:accent5>
        <a:srgbClr val="A03985"/>
      </a:accent5>
      <a:accent6>
        <a:srgbClr val="B61D48"/>
      </a:accent6>
      <a:hlink>
        <a:srgbClr val="0563C1"/>
      </a:hlink>
      <a:folHlink>
        <a:srgbClr val="96969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A22CB087-7000-461B-AD13-2EEF1C075322}" vid="{BA577F45-ED4A-47F6-B5AA-126CA94C8F73}"/>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1dc7e4e5-efca-42fd-a258-d23da3b5154f">
      <Terms xmlns="http://schemas.microsoft.com/office/infopath/2007/PartnerControls"/>
    </lcf76f155ced4ddcb4097134ff3c332f>
    <EventDate xmlns="68e8296c-8f6d-4ea2-9b84-d857cee648ed" xsi:nil="true"/>
    <Document_x0020_Date xmlns="68e8296c-8f6d-4ea2-9b84-d857cee648ed" xsi:nil="true"/>
    <FLECEventYear xmlns="68e8296c-8f6d-4ea2-9b84-d857cee648ed">=Text(Year([Modified]), "yyyy")</FLECEventYear>
    <m56fa849a1a647aeb3aad0c5d48c89dd xmlns="68e8296c-8f6d-4ea2-9b84-d857cee648ed">
      <Terms xmlns="http://schemas.microsoft.com/office/infopath/2007/PartnerControls"/>
    </m56fa849a1a647aeb3aad0c5d48c89dd>
    <la5271811e36451aa56f1bfbb064c28b xmlns="68e8296c-8f6d-4ea2-9b84-d857cee648ed">
      <Terms xmlns="http://schemas.microsoft.com/office/infopath/2007/PartnerControls">
        <TermInfo xmlns="http://schemas.microsoft.com/office/infopath/2007/PartnerControls">
          <TermName xmlns="http://schemas.microsoft.com/office/infopath/2007/PartnerControls">To be confirmed</TermName>
          <TermId xmlns="http://schemas.microsoft.com/office/infopath/2007/PartnerControls">7ae09da7-9e4c-48d3-9fec-537dee57b102</TermId>
        </TermInfo>
      </Terms>
    </la5271811e36451aa56f1bfbb064c28b>
    <MediaService_x0020_ImageTags xmlns="68e8296c-8f6d-4ea2-9b84-d857cee648ed" xsi:nil="true"/>
    <FinancialYear xmlns="68e8296c-8f6d-4ea2-9b84-d857cee648ed"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DBA62D33B577748AE64597024F018CA" ma:contentTypeVersion="21" ma:contentTypeDescription="Create a new document." ma:contentTypeScope="" ma:versionID="2e9756bb404cf79089291b43867bf25c">
  <xsd:schema xmlns:xsd="http://www.w3.org/2001/XMLSchema" xmlns:xs="http://www.w3.org/2001/XMLSchema" xmlns:p="http://schemas.microsoft.com/office/2006/metadata/properties" xmlns:ns2="68e8296c-8f6d-4ea2-9b84-d857cee648ed" xmlns:ns3="1dc7e4e5-efca-42fd-a258-d23da3b5154f" targetNamespace="http://schemas.microsoft.com/office/2006/metadata/properties" ma:root="true" ma:fieldsID="ab0c79ea1e5066021dea457428b95df9" ns2:_="" ns3:_="">
    <xsd:import namespace="68e8296c-8f6d-4ea2-9b84-d857cee648ed"/>
    <xsd:import namespace="1dc7e4e5-efca-42fd-a258-d23da3b5154f"/>
    <xsd:element name="properties">
      <xsd:complexType>
        <xsd:sequence>
          <xsd:element name="documentManagement">
            <xsd:complexType>
              <xsd:all>
                <xsd:element ref="ns2:Document_x0020_Date" minOccurs="0"/>
                <xsd:element ref="ns2:EventDate" minOccurs="0"/>
                <xsd:element ref="ns2:la5271811e36451aa56f1bfbb064c28b" minOccurs="0"/>
                <xsd:element ref="ns2:FLECEventYear" minOccurs="0"/>
                <xsd:element ref="ns2:FinancialYear" minOccurs="0"/>
                <xsd:element ref="ns2:m56fa849a1a647aeb3aad0c5d48c89dd" minOccurs="0"/>
                <xsd:element ref="ns2:MediaService_x0020_ImageTags" minOccurs="0"/>
                <xsd:element ref="ns3:MediaServiceMetadata" minOccurs="0"/>
                <xsd:element ref="ns3:MediaServiceFastMetadata" minOccurs="0"/>
                <xsd:element ref="ns3:MediaServiceSearchProperties" minOccurs="0"/>
                <xsd:element ref="ns3:MediaServiceDateTaken" minOccurs="0"/>
                <xsd:element ref="ns3:lcf76f155ced4ddcb4097134ff3c332f" minOccurs="0"/>
                <xsd:element ref="ns3:MediaServiceOCR" minOccurs="0"/>
                <xsd:element ref="ns3:MediaServiceGenerationTime" minOccurs="0"/>
                <xsd:element ref="ns3:MediaServiceEventHashCode" minOccurs="0"/>
                <xsd:element ref="ns3:MediaServiceLocation"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8e8296c-8f6d-4ea2-9b84-d857cee648ed" elementFormDefault="qualified">
    <xsd:import namespace="http://schemas.microsoft.com/office/2006/documentManagement/types"/>
    <xsd:import namespace="http://schemas.microsoft.com/office/infopath/2007/PartnerControls"/>
    <xsd:element name="Document_x0020_Date" ma:index="8" nillable="true" ma:displayName="Document Date" ma:internalName="Document_x0020_Date">
      <xsd:simpleType>
        <xsd:restriction base="dms:Text">
          <xsd:maxLength value="255"/>
        </xsd:restriction>
      </xsd:simpleType>
    </xsd:element>
    <xsd:element name="EventDate" ma:index="9" nillable="true" ma:displayName="Event Date" ma:format="DateTime" ma:internalName="EventDate">
      <xsd:simpleType>
        <xsd:restriction base="dms:DateTime"/>
      </xsd:simpleType>
    </xsd:element>
    <xsd:element name="la5271811e36451aa56f1bfbb064c28b" ma:index="11" nillable="true" ma:taxonomy="true" ma:internalName="la5271811e36451aa56f1bfbb064c28b" ma:taxonomyFieldName="EventStatus" ma:displayName="Event Status" ma:default="12;#To be confirmed|7ae09da7-9e4c-48d3-9fec-537dee57b102" ma:fieldId="{5a527181-1e36-451a-a56f-1bfbb064c28b}" ma:sspId="7e4dd597-fe34-4389-95e2-7f45f8acd3a3" ma:termSetId="68bfe5b5-ab90-49c3-8a70-24c433fc7677" ma:anchorId="16c0efa7-3e82-4dbd-a055-1b6d482d3329" ma:open="false" ma:isKeyword="false">
      <xsd:complexType>
        <xsd:sequence>
          <xsd:element ref="pc:Terms" minOccurs="0" maxOccurs="1"/>
        </xsd:sequence>
      </xsd:complexType>
    </xsd:element>
    <xsd:element name="FLECEventYear" ma:index="12" nillable="true" ma:displayName="Event Year" ma:default="=Text(Year([Modified]), &quot;yyyy&quot;)" ma:internalName="FLECEventYear">
      <xsd:simpleType>
        <xsd:restriction base="dms:Text">
          <xsd:maxLength value="255"/>
        </xsd:restriction>
      </xsd:simpleType>
    </xsd:element>
    <xsd:element name="FinancialYear" ma:index="13" nillable="true" ma:displayName="Financial Year" ma:format="Dropdown" ma:internalName="FinancialYear">
      <xsd:simpleType>
        <xsd:restriction base="dms:Choice">
          <xsd:enumeration value="All Years"/>
          <xsd:enumeration value="2016/2017"/>
          <xsd:enumeration value="2024-2025"/>
          <xsd:enumeration value="2025-2026"/>
          <xsd:enumeration value="2026-2027"/>
          <xsd:enumeration value="2027-2028"/>
        </xsd:restriction>
      </xsd:simpleType>
    </xsd:element>
    <xsd:element name="m56fa849a1a647aeb3aad0c5d48c89dd" ma:index="15" nillable="true" ma:taxonomy="true" ma:internalName="m56fa849a1a647aeb3aad0c5d48c89dd" ma:taxonomyFieldName="TownCity" ma:displayName="Town or City" ma:default="" ma:fieldId="{656fa849-a1a6-47ae-b3aa-d0c5d48c89dd}" ma:sspId="7e4dd597-fe34-4389-95e2-7f45f8acd3a3" ma:termSetId="3a508907-21a4-4d66-865f-3a9170d22da3" ma:anchorId="51fb3813-e396-4ee4-9824-ad0babf244a5" ma:open="false" ma:isKeyword="false">
      <xsd:complexType>
        <xsd:sequence>
          <xsd:element ref="pc:Terms" minOccurs="0" maxOccurs="1"/>
        </xsd:sequence>
      </xsd:complexType>
    </xsd:element>
    <xsd:element name="MediaService_x0020_ImageTags" ma:index="16" nillable="true" ma:displayName="Image Tags" ma:internalName="MediaService_x0020_ImageTags">
      <xsd:complexType>
        <xsd:complexContent>
          <xsd:extension base="dms:MultiChoiceFillIn">
            <xsd:sequence>
              <xsd:element name="Value" maxOccurs="unbounded" minOccurs="0" nillable="true">
                <xsd:simpleType>
                  <xsd:union memberTypes="dms:Text">
                    <xsd:simpleType>
                      <xsd:restriction base="dms:Choice">
                        <xsd:enumeration value="banner"/>
                        <xsd:enumeration value="blackboard"/>
                        <xsd:enumeration value="book"/>
                        <xsd:enumeration value="city"/>
                        <xsd:enumeration value="clipart"/>
                        <xsd:enumeration value="display"/>
                        <xsd:enumeration value="document"/>
                        <xsd:enumeration value="doorplate"/>
                        <xsd:enumeration value="drawing"/>
                        <xsd:enumeration value="envelope"/>
                        <xsd:enumeration value="image"/>
                        <xsd:enumeration value="indoor"/>
                        <xsd:enumeration value="linedrawing"/>
                        <xsd:enumeration value="map"/>
                        <xsd:enumeration value="mosaic"/>
                        <xsd:enumeration value="newspaper"/>
                        <xsd:enumeration value="office"/>
                        <xsd:enumeration value="outdoor"/>
                        <xsd:enumeration value="person"/>
                        <xsd:enumeration value="plaque"/>
                        <xsd:enumeration value="receipt"/>
                        <xsd:enumeration value="restaurant"/>
                        <xsd:enumeration value="screenshot"/>
                        <xsd:enumeration value="sign"/>
                        <xsd:enumeration value="stationary"/>
                        <xsd:enumeration value="text"/>
                        <xsd:enumeration value="video"/>
                        <xsd:enumeration value="whiteboard"/>
                        <xsd:enumeration value="x-ray film"/>
                      </xsd:restriction>
                    </xsd:simpleType>
                  </xsd:union>
                </xsd:simple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1dc7e4e5-efca-42fd-a258-d23da3b5154f" elementFormDefault="qualified">
    <xsd:import namespace="http://schemas.microsoft.com/office/2006/documentManagement/types"/>
    <xsd:import namespace="http://schemas.microsoft.com/office/infopath/2007/PartnerControls"/>
    <xsd:element name="MediaServiceMetadata" ma:index="17" nillable="true" ma:displayName="MediaServiceMetadata" ma:hidden="true" ma:internalName="MediaServiceMetadata" ma:readOnly="true">
      <xsd:simpleType>
        <xsd:restriction base="dms:Note"/>
      </xsd:simpleType>
    </xsd:element>
    <xsd:element name="MediaServiceFastMetadata" ma:index="18" nillable="true" ma:displayName="MediaServiceFastMetadata" ma:hidden="true" ma:internalName="MediaServiceFastMetadata" ma:readOnly="true">
      <xsd:simpleType>
        <xsd:restriction base="dms:Note"/>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7e4dd597-fe34-4389-95e2-7f45f8acd3a3" ma:termSetId="09814cd3-568e-fe90-9814-8d621ff8fb84" ma:anchorId="fba54fb3-c3e1-fe81-a776-ca4b69148c4d" ma:open="true" ma:isKeyword="false">
      <xsd:complexType>
        <xsd:sequence>
          <xsd:element ref="pc:Terms" minOccurs="0" maxOccurs="1"/>
        </xsd:sequence>
      </xsd:complexType>
    </xsd:element>
    <xsd:element name="MediaServiceOCR" ma:index="23" nillable="true" ma:displayName="Extracted Text" ma:internalName="MediaServiceOCR" ma:readOnly="true">
      <xsd:simpleType>
        <xsd:restriction base="dms:Note">
          <xsd:maxLength value="255"/>
        </xsd:restriction>
      </xsd:simpleType>
    </xsd:element>
    <xsd:element name="MediaServiceGenerationTime" ma:index="24" nillable="true" ma:displayName="MediaServiceGenerationTime" ma:hidden="true" ma:internalName="MediaServiceGenerationTime" ma:readOnly="true">
      <xsd:simpleType>
        <xsd:restriction base="dms:Text"/>
      </xsd:simpleType>
    </xsd:element>
    <xsd:element name="MediaServiceEventHashCode" ma:index="25" nillable="true" ma:displayName="MediaServiceEventHashCode" ma:hidden="true" ma:internalName="MediaServiceEventHashCode" ma:readOnly="true">
      <xsd:simpleType>
        <xsd:restriction base="dms:Text"/>
      </xsd:simpleType>
    </xsd:element>
    <xsd:element name="MediaServiceLocation" ma:index="26" nillable="true" ma:displayName="Location" ma:indexed="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34D57C8-9468-4E90-8F3E-E9ACCBF7D2C4}">
  <ds:schemaRefs>
    <ds:schemaRef ds:uri="http://schemas.microsoft.com/sharepoint/v3/contenttype/forms"/>
  </ds:schemaRefs>
</ds:datastoreItem>
</file>

<file path=customXml/itemProps2.xml><?xml version="1.0" encoding="utf-8"?>
<ds:datastoreItem xmlns:ds="http://schemas.openxmlformats.org/officeDocument/2006/customXml" ds:itemID="{63321F40-0EAD-431C-AA98-40FA8864927C}">
  <ds:schemaRefs>
    <ds:schemaRef ds:uri="http://schemas.microsoft.com/office/2006/documentManagement/types"/>
    <ds:schemaRef ds:uri="http://schemas.microsoft.com/office/2006/metadata/properties"/>
    <ds:schemaRef ds:uri="http://www.w3.org/XML/1998/namespace"/>
    <ds:schemaRef ds:uri="http://purl.org/dc/dcmitype/"/>
    <ds:schemaRef ds:uri="http://purl.org/dc/terms/"/>
    <ds:schemaRef ds:uri="http://purl.org/dc/elements/1.1/"/>
    <ds:schemaRef ds:uri="68e8296c-8f6d-4ea2-9b84-d857cee648ed"/>
    <ds:schemaRef ds:uri="http://schemas.microsoft.com/office/infopath/2007/PartnerControls"/>
    <ds:schemaRef ds:uri="http://schemas.openxmlformats.org/package/2006/metadata/core-properties"/>
    <ds:schemaRef ds:uri="1dc7e4e5-efca-42fd-a258-d23da3b5154f"/>
  </ds:schemaRefs>
</ds:datastoreItem>
</file>

<file path=customXml/itemProps3.xml><?xml version="1.0" encoding="utf-8"?>
<ds:datastoreItem xmlns:ds="http://schemas.openxmlformats.org/officeDocument/2006/customXml" ds:itemID="{88E6AD30-D002-4F6E-9E3B-3D1F4F0C0FA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8e8296c-8f6d-4ea2-9b84-d857cee648ed"/>
    <ds:schemaRef ds:uri="1dc7e4e5-efca-42fd-a258-d23da3b5154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12666_Guardian School_PowerPoint_Widescreen_Final</Template>
  <TotalTime>51</TotalTime>
  <Words>5966</Words>
  <Application>Microsoft Office PowerPoint</Application>
  <PresentationFormat>Custom</PresentationFormat>
  <Paragraphs>734</Paragraphs>
  <Slides>23</Slides>
  <Notes>23</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23</vt:i4>
      </vt:variant>
    </vt:vector>
  </HeadingPairs>
  <TitlesOfParts>
    <vt:vector size="36" baseType="lpstr">
      <vt:lpstr>Aptos</vt:lpstr>
      <vt:lpstr>Aptos Display</vt:lpstr>
      <vt:lpstr>Arial</vt:lpstr>
      <vt:lpstr>Bradley Hand ITC</vt:lpstr>
      <vt:lpstr>Calibri</vt:lpstr>
      <vt:lpstr>Calibri Light</vt:lpstr>
      <vt:lpstr>Clarity City</vt:lpstr>
      <vt:lpstr>Clarity City Extra Bold</vt:lpstr>
      <vt:lpstr>Clarity City Light</vt:lpstr>
      <vt:lpstr>Clarity City Medium</vt:lpstr>
      <vt:lpstr>Courier New</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SEA TURTLE RESEARCH</vt:lpstr>
      <vt:lpstr>PowerPoint Presentation</vt:lpstr>
      <vt:lpstr>SEA TURTLE DIET </vt:lpstr>
      <vt:lpstr>TASK: INVESTIGATE TURTLE DIETS</vt:lpstr>
      <vt:lpstr>PowerPoint Presentation</vt:lpstr>
      <vt:lpstr>PowerPoint Presentation</vt:lpstr>
      <vt:lpstr>PowerPoint Presentation</vt:lpstr>
      <vt:lpstr>PowerPoint Presentation</vt:lpstr>
      <vt:lpstr>PowerPoint Presentation</vt:lpstr>
      <vt:lpstr>PowerPoint Presentation</vt:lpstr>
      <vt:lpstr>ANSWERS: SEA TURTLES 1 - 3</vt:lpstr>
      <vt:lpstr>ANSWERS: SEA TURTLES 4 - 6</vt:lpstr>
      <vt:lpstr>PowerPoint Presentation</vt:lpstr>
      <vt:lpstr>THANK YOU</vt:lpstr>
      <vt:lpstr>PowerPoint Presentation</vt:lpstr>
      <vt:lpstr>PowerPoint Presentation</vt:lpstr>
      <vt:lpstr>PowerPoint Presentation</vt:lpstr>
    </vt:vector>
  </TitlesOfParts>
  <Company>Great Barrier Reef Marine Park Authority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Joanna Curtis</dc:creator>
  <cp:keywords>[SEC=OFFICIAL]</cp:keywords>
  <cp:lastModifiedBy>Julie Spencer</cp:lastModifiedBy>
  <cp:revision>3</cp:revision>
  <cp:lastPrinted>2026-04-16T05:00:03Z</cp:lastPrinted>
  <dcterms:created xsi:type="dcterms:W3CDTF">2025-07-13T23:33:57Z</dcterms:created>
  <dcterms:modified xsi:type="dcterms:W3CDTF">2026-11-03T23:58:45Z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M_OriginationTimeStamp">
    <vt:lpwstr>2023-07-28T03:16:22Z</vt:lpwstr>
  </property>
  <property fmtid="{D5CDD505-2E9C-101B-9397-08002B2CF9AE}" pid="3" name="PM_ProtectiveMarkingValue_Header">
    <vt:lpwstr>OFFICIAL</vt:lpwstr>
  </property>
  <property fmtid="{D5CDD505-2E9C-101B-9397-08002B2CF9AE}" pid="4" name="PM_Originator_Hash_SHA1">
    <vt:lpwstr>56F2FE0FA29CDD52CE019F63B231BE8D151A7A08</vt:lpwstr>
  </property>
  <property fmtid="{D5CDD505-2E9C-101B-9397-08002B2CF9AE}" pid="5" name="PM_Originating_FileId">
    <vt:lpwstr>31AC00978017418185D37B70CE0FD5DF</vt:lpwstr>
  </property>
  <property fmtid="{D5CDD505-2E9C-101B-9397-08002B2CF9AE}" pid="6" name="PM_ProtectiveMarkingValue_Footer">
    <vt:lpwstr>OFFICIAL</vt:lpwstr>
  </property>
  <property fmtid="{D5CDD505-2E9C-101B-9397-08002B2CF9AE}" pid="7" name="PM_ProtectiveMarkingImage_Header">
    <vt:lpwstr>C:\Program Files\Common Files\janusNET Shared\janusSEAL\Images\DocumentSlashBlue.png</vt:lpwstr>
  </property>
  <property fmtid="{D5CDD505-2E9C-101B-9397-08002B2CF9AE}" pid="8" name="PM_Caveats_Count">
    <vt:lpwstr>0</vt:lpwstr>
  </property>
  <property fmtid="{D5CDD505-2E9C-101B-9397-08002B2CF9AE}" pid="9" name="PM_DisplayValueSecClassificationWithQualifier">
    <vt:lpwstr>OFFICIAL</vt:lpwstr>
  </property>
  <property fmtid="{D5CDD505-2E9C-101B-9397-08002B2CF9AE}" pid="10" name="PM_Qualifier">
    <vt:lpwstr/>
  </property>
  <property fmtid="{D5CDD505-2E9C-101B-9397-08002B2CF9AE}" pid="11" name="PM_SecurityClassification">
    <vt:lpwstr>OFFICIAL</vt:lpwstr>
  </property>
  <property fmtid="{D5CDD505-2E9C-101B-9397-08002B2CF9AE}" pid="12" name="PM_InsertionValue">
    <vt:lpwstr>OFFICIAL</vt:lpwstr>
  </property>
  <property fmtid="{D5CDD505-2E9C-101B-9397-08002B2CF9AE}" pid="13" name="PM_ProtectiveMarkingImage_Footer">
    <vt:lpwstr>C:\Program Files\Common Files\janusNET Shared\janusSEAL\Images\DocumentSlashBlue.png</vt:lpwstr>
  </property>
  <property fmtid="{D5CDD505-2E9C-101B-9397-08002B2CF9AE}" pid="14" name="PM_Namespace">
    <vt:lpwstr>gov.au</vt:lpwstr>
  </property>
  <property fmtid="{D5CDD505-2E9C-101B-9397-08002B2CF9AE}" pid="15" name="PM_Version">
    <vt:lpwstr>2018.4</vt:lpwstr>
  </property>
  <property fmtid="{D5CDD505-2E9C-101B-9397-08002B2CF9AE}" pid="16" name="PM_Note">
    <vt:lpwstr/>
  </property>
  <property fmtid="{D5CDD505-2E9C-101B-9397-08002B2CF9AE}" pid="17" name="PM_Markers">
    <vt:lpwstr/>
  </property>
  <property fmtid="{D5CDD505-2E9C-101B-9397-08002B2CF9AE}" pid="18" name="PM_Display">
    <vt:lpwstr>OFFICIAL</vt:lpwstr>
  </property>
  <property fmtid="{D5CDD505-2E9C-101B-9397-08002B2CF9AE}" pid="19" name="PMUuid">
    <vt:lpwstr>v=2022.2;d=gov.au;g=46DD6D7C-8107-577B-BC6E-F348953B2E44</vt:lpwstr>
  </property>
  <property fmtid="{D5CDD505-2E9C-101B-9397-08002B2CF9AE}" pid="20" name="PM_Hash_Version">
    <vt:lpwstr>2024.1</vt:lpwstr>
  </property>
  <property fmtid="{D5CDD505-2E9C-101B-9397-08002B2CF9AE}" pid="21" name="PM_Hash_Salt_Prev">
    <vt:lpwstr>93C28E544C48933F7AA49B6A0A4AC227</vt:lpwstr>
  </property>
  <property fmtid="{D5CDD505-2E9C-101B-9397-08002B2CF9AE}" pid="22" name="PM_Hash_Salt">
    <vt:lpwstr>66446D237BBC6C914E6B019E2A1656D8</vt:lpwstr>
  </property>
  <property fmtid="{D5CDD505-2E9C-101B-9397-08002B2CF9AE}" pid="23" name="PM_Hash_SHA1">
    <vt:lpwstr>A0F63413FE3211AE07DD6360649A96AF3EC3C47C</vt:lpwstr>
  </property>
  <property fmtid="{D5CDD505-2E9C-101B-9397-08002B2CF9AE}" pid="24" name="PM_OriginatorUserAccountName_SHA256">
    <vt:lpwstr>E56257A7FFFCAF40BBB010B03642A41DD5AB0A78DB2E0830E29252F9E7BC4C4E</vt:lpwstr>
  </property>
  <property fmtid="{D5CDD505-2E9C-101B-9397-08002B2CF9AE}" pid="25" name="PM_OriginatorDomainName_SHA256">
    <vt:lpwstr>E56257A7FFFCAF40BBB010B03642A41DD5AB0A78DB2E0830E29252F9E7BC4C4E</vt:lpwstr>
  </property>
  <property fmtid="{D5CDD505-2E9C-101B-9397-08002B2CF9AE}" pid="26" name="PM_Expires">
    <vt:lpwstr/>
  </property>
  <property fmtid="{D5CDD505-2E9C-101B-9397-08002B2CF9AE}" pid="27" name="PMHMAC">
    <vt:lpwstr>v=2024.1;a=SHA256;h=9B283ECB57B4B0B116C3AD5DC6BABC32BED403F0D1D04CFBCD799BEDDFA2E18D</vt:lpwstr>
  </property>
  <property fmtid="{D5CDD505-2E9C-101B-9397-08002B2CF9AE}" pid="28" name="PM_DownTo">
    <vt:lpwstr/>
  </property>
  <property fmtid="{D5CDD505-2E9C-101B-9397-08002B2CF9AE}" pid="29" name="PM_SecurityClassification_Prev">
    <vt:lpwstr>OFFICIAL</vt:lpwstr>
  </property>
  <property fmtid="{D5CDD505-2E9C-101B-9397-08002B2CF9AE}" pid="30" name="PM_Qualifier_Prev">
    <vt:lpwstr/>
  </property>
  <property fmtid="{D5CDD505-2E9C-101B-9397-08002B2CF9AE}" pid="31" name="ContentTypeId">
    <vt:lpwstr>0x0101004DBA62D33B577748AE64597024F018CA</vt:lpwstr>
  </property>
  <property fmtid="{D5CDD505-2E9C-101B-9397-08002B2CF9AE}" pid="32" name="EventStatus">
    <vt:lpwstr>12;#To be confirmed|7ae09da7-9e4c-48d3-9fec-537dee57b102</vt:lpwstr>
  </property>
  <property fmtid="{D5CDD505-2E9C-101B-9397-08002B2CF9AE}" pid="33" name="MediaServiceImageTags">
    <vt:lpwstr/>
  </property>
  <property fmtid="{D5CDD505-2E9C-101B-9397-08002B2CF9AE}" pid="34" name="TownCity">
    <vt:lpwstr/>
  </property>
  <property fmtid="{D5CDD505-2E9C-101B-9397-08002B2CF9AE}" pid="35" name="MSIP_Label_4d4a8645-bd79-4ba3-a88b-44b404afbecb_SiteId">
    <vt:lpwstr>eb11ef16-3224-4f86-8081-4e1dd176b836</vt:lpwstr>
  </property>
  <property fmtid="{D5CDD505-2E9C-101B-9397-08002B2CF9AE}" pid="36" name="PM_DowngradeTo">
    <vt:lpwstr/>
  </property>
  <property fmtid="{D5CDD505-2E9C-101B-9397-08002B2CF9AE}" pid="37" name="MSIP_Label_4d4a8645-bd79-4ba3-a88b-44b404afbecb_ContentBits">
    <vt:lpwstr>3</vt:lpwstr>
  </property>
  <property fmtid="{D5CDD505-2E9C-101B-9397-08002B2CF9AE}" pid="38" name="MSIP_Label_4d4a8645-bd79-4ba3-a88b-44b404afbecb_Enabled">
    <vt:lpwstr>true</vt:lpwstr>
  </property>
  <property fmtid="{D5CDD505-2E9C-101B-9397-08002B2CF9AE}" pid="39" name="PM_Provider">
    <vt:lpwstr>0</vt:lpwstr>
  </property>
  <property fmtid="{D5CDD505-2E9C-101B-9397-08002B2CF9AE}" pid="40" name="MSIP_Label_4d4a8645-bd79-4ba3-a88b-44b404afbecb_Name">
    <vt:lpwstr>OFFICIAL</vt:lpwstr>
  </property>
  <property fmtid="{D5CDD505-2E9C-101B-9397-08002B2CF9AE}" pid="41" name="MSIP_Label_4d4a8645-bd79-4ba3-a88b-44b404afbecb_SetDate">
    <vt:lpwstr>2023-07-28T03:16:22Z</vt:lpwstr>
  </property>
  <property fmtid="{D5CDD505-2E9C-101B-9397-08002B2CF9AE}" pid="42" name="MSIP_Label_4d4a8645-bd79-4ba3-a88b-44b404afbecb_Method">
    <vt:lpwstr>Privileged</vt:lpwstr>
  </property>
  <property fmtid="{D5CDD505-2E9C-101B-9397-08002B2CF9AE}" pid="43" name="MSIP_Label_4d4a8645-bd79-4ba3-a88b-44b404afbecb_ActionId">
    <vt:lpwstr>37605d0772b04b2f97b2999315440118</vt:lpwstr>
  </property>
  <property fmtid="{D5CDD505-2E9C-101B-9397-08002B2CF9AE}" pid="44" name="TaxCatchAll">
    <vt:lpwstr>12;#To be confirmed|7ae09da7-9e4c-48d3-9fec-537dee57b102</vt:lpwstr>
  </property>
  <property fmtid="{D5CDD505-2E9C-101B-9397-08002B2CF9AE}" pid="45" name="e19ce61a5e684f85988765db58cd0635">
    <vt:lpwstr/>
  </property>
  <property fmtid="{D5CDD505-2E9C-101B-9397-08002B2CF9AE}" pid="46" name="Financial_x0020_Year">
    <vt:lpwstr/>
  </property>
  <property fmtid="{D5CDD505-2E9C-101B-9397-08002B2CF9AE}" pid="47" name="Financial Year">
    <vt:lpwstr/>
  </property>
</Properties>
</file>