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1782" r:id="rId15"/>
    <p:sldId id="269" r:id="rId16"/>
    <p:sldId id="270" r:id="rId17"/>
    <p:sldId id="271" r:id="rId18"/>
    <p:sldId id="272" r:id="rId19"/>
    <p:sldId id="273" r:id="rId20"/>
    <p:sldId id="274" r:id="rId21"/>
    <p:sldId id="1777" r:id="rId22"/>
    <p:sldId id="1778" r:id="rId23"/>
    <p:sldId id="1779" r:id="rId24"/>
    <p:sldId id="1780" r:id="rId25"/>
    <p:sldId id="178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A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ECE73E-10A4-47D3-ACC6-3439FB73F380}" v="144" dt="2026-09-10T07:02:43.1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93" autoAdjust="0"/>
    <p:restoredTop sz="62165" autoAdjust="0"/>
  </p:normalViewPr>
  <p:slideViewPr>
    <p:cSldViewPr snapToGrid="0">
      <p:cViewPr varScale="1">
        <p:scale>
          <a:sx n="46" d="100"/>
          <a:sy n="46" d="100"/>
        </p:scale>
        <p:origin x="125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zabeth Hickman" userId="0c4b93c0-56ac-40a2-a1a4-83ec1be47fd0" providerId="ADAL" clId="{BA802C61-F14A-48A1-BD40-40913653C3A5}"/>
    <pc:docChg chg="custSel addSld modSld">
      <pc:chgData name="Elizabeth Hickman" userId="0c4b93c0-56ac-40a2-a1a4-83ec1be47fd0" providerId="ADAL" clId="{BA802C61-F14A-48A1-BD40-40913653C3A5}" dt="2026-09-10T07:03:48.428" v="2444" actId="313"/>
      <pc:docMkLst>
        <pc:docMk/>
      </pc:docMkLst>
      <pc:sldChg chg="modNotes modNotesTx">
        <pc:chgData name="Elizabeth Hickman" userId="0c4b93c0-56ac-40a2-a1a4-83ec1be47fd0" providerId="ADAL" clId="{BA802C61-F14A-48A1-BD40-40913653C3A5}" dt="2026-09-10T05:32:20.882" v="1243" actId="20577"/>
        <pc:sldMkLst>
          <pc:docMk/>
          <pc:sldMk cId="1350311716" sldId="256"/>
        </pc:sldMkLst>
      </pc:sldChg>
      <pc:sldChg chg="modNotes">
        <pc:chgData name="Elizabeth Hickman" userId="0c4b93c0-56ac-40a2-a1a4-83ec1be47fd0" providerId="ADAL" clId="{BA802C61-F14A-48A1-BD40-40913653C3A5}" dt="2026-08-27T06:16:51.207" v="410"/>
        <pc:sldMkLst>
          <pc:docMk/>
          <pc:sldMk cId="1857275407" sldId="257"/>
        </pc:sldMkLst>
      </pc:sldChg>
      <pc:sldChg chg="modNotes modNotesTx">
        <pc:chgData name="Elizabeth Hickman" userId="0c4b93c0-56ac-40a2-a1a4-83ec1be47fd0" providerId="ADAL" clId="{BA802C61-F14A-48A1-BD40-40913653C3A5}" dt="2026-09-10T06:07:42.538" v="1640" actId="20577"/>
        <pc:sldMkLst>
          <pc:docMk/>
          <pc:sldMk cId="604110738" sldId="258"/>
        </pc:sldMkLst>
      </pc:sldChg>
      <pc:sldChg chg="modNotes modNotesTx">
        <pc:chgData name="Elizabeth Hickman" userId="0c4b93c0-56ac-40a2-a1a4-83ec1be47fd0" providerId="ADAL" clId="{BA802C61-F14A-48A1-BD40-40913653C3A5}" dt="2026-09-10T06:17:31.716" v="1805" actId="20577"/>
        <pc:sldMkLst>
          <pc:docMk/>
          <pc:sldMk cId="1089323633" sldId="259"/>
        </pc:sldMkLst>
      </pc:sldChg>
      <pc:sldChg chg="modNotes modNotesTx">
        <pc:chgData name="Elizabeth Hickman" userId="0c4b93c0-56ac-40a2-a1a4-83ec1be47fd0" providerId="ADAL" clId="{BA802C61-F14A-48A1-BD40-40913653C3A5}" dt="2026-09-10T06:12:50.826" v="1725" actId="114"/>
        <pc:sldMkLst>
          <pc:docMk/>
          <pc:sldMk cId="2401632703" sldId="260"/>
        </pc:sldMkLst>
      </pc:sldChg>
      <pc:sldChg chg="addSp delSp modSp mod modNotes modNotesTx">
        <pc:chgData name="Elizabeth Hickman" userId="0c4b93c0-56ac-40a2-a1a4-83ec1be47fd0" providerId="ADAL" clId="{BA802C61-F14A-48A1-BD40-40913653C3A5}" dt="2026-09-10T06:25:21.543" v="1863" actId="20577"/>
        <pc:sldMkLst>
          <pc:docMk/>
          <pc:sldMk cId="2864937551" sldId="261"/>
        </pc:sldMkLst>
        <pc:spChg chg="mod">
          <ac:chgData name="Elizabeth Hickman" userId="0c4b93c0-56ac-40a2-a1a4-83ec1be47fd0" providerId="ADAL" clId="{BA802C61-F14A-48A1-BD40-40913653C3A5}" dt="2026-09-10T06:24:54.551" v="1853" actId="20577"/>
          <ac:spMkLst>
            <pc:docMk/>
            <pc:sldMk cId="2864937551" sldId="261"/>
            <ac:spMk id="8" creationId="{34F840E8-80A7-5AE6-C603-ECA2D8B41848}"/>
          </ac:spMkLst>
        </pc:spChg>
        <pc:grpChg chg="del mod">
          <ac:chgData name="Elizabeth Hickman" userId="0c4b93c0-56ac-40a2-a1a4-83ec1be47fd0" providerId="ADAL" clId="{BA802C61-F14A-48A1-BD40-40913653C3A5}" dt="2026-09-10T06:23:40.065" v="1809" actId="478"/>
          <ac:grpSpMkLst>
            <pc:docMk/>
            <pc:sldMk cId="2864937551" sldId="261"/>
            <ac:grpSpMk id="3" creationId="{C631D0C8-9ADC-AED5-8C81-7A916CDE5E31}"/>
          </ac:grpSpMkLst>
        </pc:grpChg>
        <pc:picChg chg="del">
          <ac:chgData name="Elizabeth Hickman" userId="0c4b93c0-56ac-40a2-a1a4-83ec1be47fd0" providerId="ADAL" clId="{BA802C61-F14A-48A1-BD40-40913653C3A5}" dt="2026-09-10T06:23:37.734" v="1808" actId="478"/>
          <ac:picMkLst>
            <pc:docMk/>
            <pc:sldMk cId="2864937551" sldId="261"/>
            <ac:picMk id="2" creationId="{4ED2A274-462E-BFA3-406B-A68A12E724E4}"/>
          </ac:picMkLst>
        </pc:picChg>
        <pc:picChg chg="del">
          <ac:chgData name="Elizabeth Hickman" userId="0c4b93c0-56ac-40a2-a1a4-83ec1be47fd0" providerId="ADAL" clId="{BA802C61-F14A-48A1-BD40-40913653C3A5}" dt="2026-09-10T06:18:06.490" v="1806" actId="478"/>
          <ac:picMkLst>
            <pc:docMk/>
            <pc:sldMk cId="2864937551" sldId="261"/>
            <ac:picMk id="7" creationId="{CAD79B3F-501B-F100-4FA4-68ACC1E1339E}"/>
          </ac:picMkLst>
        </pc:picChg>
        <pc:picChg chg="add mod">
          <ac:chgData name="Elizabeth Hickman" userId="0c4b93c0-56ac-40a2-a1a4-83ec1be47fd0" providerId="ADAL" clId="{BA802C61-F14A-48A1-BD40-40913653C3A5}" dt="2026-09-10T06:24:00.206" v="1813" actId="14100"/>
          <ac:picMkLst>
            <pc:docMk/>
            <pc:sldMk cId="2864937551" sldId="261"/>
            <ac:picMk id="10" creationId="{C986D27E-04FE-8816-F3EC-DDA64D5EB7FC}"/>
          </ac:picMkLst>
        </pc:picChg>
      </pc:sldChg>
      <pc:sldChg chg="modNotes">
        <pc:chgData name="Elizabeth Hickman" userId="0c4b93c0-56ac-40a2-a1a4-83ec1be47fd0" providerId="ADAL" clId="{BA802C61-F14A-48A1-BD40-40913653C3A5}" dt="2026-08-27T06:16:51.303" v="550"/>
        <pc:sldMkLst>
          <pc:docMk/>
          <pc:sldMk cId="2286276508" sldId="262"/>
        </pc:sldMkLst>
      </pc:sldChg>
      <pc:sldChg chg="modNotes modNotesTx">
        <pc:chgData name="Elizabeth Hickman" userId="0c4b93c0-56ac-40a2-a1a4-83ec1be47fd0" providerId="ADAL" clId="{BA802C61-F14A-48A1-BD40-40913653C3A5}" dt="2026-09-10T06:30:30.760" v="1937" actId="20577"/>
        <pc:sldMkLst>
          <pc:docMk/>
          <pc:sldMk cId="3727176367" sldId="263"/>
        </pc:sldMkLst>
      </pc:sldChg>
      <pc:sldChg chg="modNotes modNotesTx">
        <pc:chgData name="Elizabeth Hickman" userId="0c4b93c0-56ac-40a2-a1a4-83ec1be47fd0" providerId="ADAL" clId="{BA802C61-F14A-48A1-BD40-40913653C3A5}" dt="2026-09-10T06:35:47.891" v="2208" actId="113"/>
        <pc:sldMkLst>
          <pc:docMk/>
          <pc:sldMk cId="2548835478" sldId="264"/>
        </pc:sldMkLst>
      </pc:sldChg>
      <pc:sldChg chg="modNotes modNotesTx">
        <pc:chgData name="Elizabeth Hickman" userId="0c4b93c0-56ac-40a2-a1a4-83ec1be47fd0" providerId="ADAL" clId="{BA802C61-F14A-48A1-BD40-40913653C3A5}" dt="2026-09-10T06:39:21.250" v="2300" actId="20577"/>
        <pc:sldMkLst>
          <pc:docMk/>
          <pc:sldMk cId="1258164642" sldId="265"/>
        </pc:sldMkLst>
      </pc:sldChg>
      <pc:sldChg chg="modNotes">
        <pc:chgData name="Elizabeth Hickman" userId="0c4b93c0-56ac-40a2-a1a4-83ec1be47fd0" providerId="ADAL" clId="{BA802C61-F14A-48A1-BD40-40913653C3A5}" dt="2026-08-27T06:16:51.382" v="662"/>
        <pc:sldMkLst>
          <pc:docMk/>
          <pc:sldMk cId="775723610" sldId="266"/>
        </pc:sldMkLst>
      </pc:sldChg>
      <pc:sldChg chg="modSp mod modNotes modNotesTx">
        <pc:chgData name="Elizabeth Hickman" userId="0c4b93c0-56ac-40a2-a1a4-83ec1be47fd0" providerId="ADAL" clId="{BA802C61-F14A-48A1-BD40-40913653C3A5}" dt="2026-08-27T06:16:51.401" v="690"/>
        <pc:sldMkLst>
          <pc:docMk/>
          <pc:sldMk cId="3171098414" sldId="267"/>
        </pc:sldMkLst>
        <pc:spChg chg="mod">
          <ac:chgData name="Elizabeth Hickman" userId="0c4b93c0-56ac-40a2-a1a4-83ec1be47fd0" providerId="ADAL" clId="{BA802C61-F14A-48A1-BD40-40913653C3A5}" dt="2026-08-27T06:12:24.396" v="134" actId="20577"/>
          <ac:spMkLst>
            <pc:docMk/>
            <pc:sldMk cId="3171098414" sldId="267"/>
            <ac:spMk id="7" creationId="{4CD74479-EFCE-4F02-A5DF-ADC89FFE0EE0}"/>
          </ac:spMkLst>
        </pc:spChg>
      </pc:sldChg>
      <pc:sldChg chg="addSp delSp modSp mod modNotes modNotesTx">
        <pc:chgData name="Elizabeth Hickman" userId="0c4b93c0-56ac-40a2-a1a4-83ec1be47fd0" providerId="ADAL" clId="{BA802C61-F14A-48A1-BD40-40913653C3A5}" dt="2026-09-10T06:44:04.052" v="2306" actId="14100"/>
        <pc:sldMkLst>
          <pc:docMk/>
          <pc:sldMk cId="3755709077" sldId="268"/>
        </pc:sldMkLst>
        <pc:spChg chg="mod">
          <ac:chgData name="Elizabeth Hickman" userId="0c4b93c0-56ac-40a2-a1a4-83ec1be47fd0" providerId="ADAL" clId="{BA802C61-F14A-48A1-BD40-40913653C3A5}" dt="2026-08-27T06:14:30.222" v="238" actId="1076"/>
          <ac:spMkLst>
            <pc:docMk/>
            <pc:sldMk cId="3755709077" sldId="268"/>
            <ac:spMk id="7" creationId="{8BE98F5A-3C99-CB38-C9B9-42B4220A8AFC}"/>
          </ac:spMkLst>
        </pc:spChg>
        <pc:picChg chg="del">
          <ac:chgData name="Elizabeth Hickman" userId="0c4b93c0-56ac-40a2-a1a4-83ec1be47fd0" providerId="ADAL" clId="{BA802C61-F14A-48A1-BD40-40913653C3A5}" dt="2026-09-10T06:40:45.279" v="2302" actId="478"/>
          <ac:picMkLst>
            <pc:docMk/>
            <pc:sldMk cId="3755709077" sldId="268"/>
            <ac:picMk id="3" creationId="{D5D76086-093B-B08A-4DC0-7805FCCE8167}"/>
          </ac:picMkLst>
        </pc:picChg>
        <pc:picChg chg="add mod">
          <ac:chgData name="Elizabeth Hickman" userId="0c4b93c0-56ac-40a2-a1a4-83ec1be47fd0" providerId="ADAL" clId="{BA802C61-F14A-48A1-BD40-40913653C3A5}" dt="2026-09-10T06:44:04.052" v="2306" actId="14100"/>
          <ac:picMkLst>
            <pc:docMk/>
            <pc:sldMk cId="3755709077" sldId="268"/>
            <ac:picMk id="4" creationId="{0386126C-23A8-8B0D-0B55-B9B21637114C}"/>
          </ac:picMkLst>
        </pc:picChg>
      </pc:sldChg>
      <pc:sldChg chg="modNotes">
        <pc:chgData name="Elizabeth Hickman" userId="0c4b93c0-56ac-40a2-a1a4-83ec1be47fd0" providerId="ADAL" clId="{BA802C61-F14A-48A1-BD40-40913653C3A5}" dt="2026-08-27T06:16:51.453" v="774"/>
        <pc:sldMkLst>
          <pc:docMk/>
          <pc:sldMk cId="1475555380" sldId="269"/>
        </pc:sldMkLst>
      </pc:sldChg>
      <pc:sldChg chg="modNotes modNotesTx">
        <pc:chgData name="Elizabeth Hickman" userId="0c4b93c0-56ac-40a2-a1a4-83ec1be47fd0" providerId="ADAL" clId="{BA802C61-F14A-48A1-BD40-40913653C3A5}" dt="2026-09-10T06:49:22.355" v="2409" actId="113"/>
        <pc:sldMkLst>
          <pc:docMk/>
          <pc:sldMk cId="1838352761" sldId="270"/>
        </pc:sldMkLst>
      </pc:sldChg>
      <pc:sldChg chg="modNotes">
        <pc:chgData name="Elizabeth Hickman" userId="0c4b93c0-56ac-40a2-a1a4-83ec1be47fd0" providerId="ADAL" clId="{BA802C61-F14A-48A1-BD40-40913653C3A5}" dt="2026-08-27T06:16:51.487" v="830"/>
        <pc:sldMkLst>
          <pc:docMk/>
          <pc:sldMk cId="1562659810" sldId="271"/>
        </pc:sldMkLst>
      </pc:sldChg>
      <pc:sldChg chg="addSp delSp modSp mod modNotes">
        <pc:chgData name="Elizabeth Hickman" userId="0c4b93c0-56ac-40a2-a1a4-83ec1be47fd0" providerId="ADAL" clId="{BA802C61-F14A-48A1-BD40-40913653C3A5}" dt="2026-09-10T06:58:39.807" v="2416" actId="1076"/>
        <pc:sldMkLst>
          <pc:docMk/>
          <pc:sldMk cId="2089282696" sldId="272"/>
        </pc:sldMkLst>
        <pc:picChg chg="add mod">
          <ac:chgData name="Elizabeth Hickman" userId="0c4b93c0-56ac-40a2-a1a4-83ec1be47fd0" providerId="ADAL" clId="{BA802C61-F14A-48A1-BD40-40913653C3A5}" dt="2026-09-10T06:58:39.807" v="2416" actId="1076"/>
          <ac:picMkLst>
            <pc:docMk/>
            <pc:sldMk cId="2089282696" sldId="272"/>
            <ac:picMk id="3" creationId="{0B54D45E-F80D-DE47-4EE2-458C1E61CE59}"/>
          </ac:picMkLst>
        </pc:picChg>
        <pc:picChg chg="del">
          <ac:chgData name="Elizabeth Hickman" userId="0c4b93c0-56ac-40a2-a1a4-83ec1be47fd0" providerId="ADAL" clId="{BA802C61-F14A-48A1-BD40-40913653C3A5}" dt="2026-09-10T06:58:21.088" v="2411" actId="478"/>
          <ac:picMkLst>
            <pc:docMk/>
            <pc:sldMk cId="2089282696" sldId="272"/>
            <ac:picMk id="4" creationId="{96A3E039-6611-6F26-0BDE-B8F302B8726F}"/>
          </ac:picMkLst>
        </pc:picChg>
      </pc:sldChg>
      <pc:sldChg chg="modNotes modNotesTx">
        <pc:chgData name="Elizabeth Hickman" userId="0c4b93c0-56ac-40a2-a1a4-83ec1be47fd0" providerId="ADAL" clId="{BA802C61-F14A-48A1-BD40-40913653C3A5}" dt="2026-09-10T06:59:50.226" v="2420" actId="113"/>
        <pc:sldMkLst>
          <pc:docMk/>
          <pc:sldMk cId="2293359520" sldId="273"/>
        </pc:sldMkLst>
      </pc:sldChg>
      <pc:sldChg chg="modNotes modNotesTx">
        <pc:chgData name="Elizabeth Hickman" userId="0c4b93c0-56ac-40a2-a1a4-83ec1be47fd0" providerId="ADAL" clId="{BA802C61-F14A-48A1-BD40-40913653C3A5}" dt="2026-09-10T07:02:42.022" v="2443" actId="20577"/>
        <pc:sldMkLst>
          <pc:docMk/>
          <pc:sldMk cId="1558568628" sldId="274"/>
        </pc:sldMkLst>
      </pc:sldChg>
      <pc:sldChg chg="modNotes modNotesTx">
        <pc:chgData name="Elizabeth Hickman" userId="0c4b93c0-56ac-40a2-a1a4-83ec1be47fd0" providerId="ADAL" clId="{BA802C61-F14A-48A1-BD40-40913653C3A5}" dt="2026-09-10T05:35:00.956" v="1326" actId="20577"/>
        <pc:sldMkLst>
          <pc:docMk/>
          <pc:sldMk cId="2759364603" sldId="1777"/>
        </pc:sldMkLst>
      </pc:sldChg>
      <pc:sldChg chg="modNotes modNotesTx">
        <pc:chgData name="Elizabeth Hickman" userId="0c4b93c0-56ac-40a2-a1a4-83ec1be47fd0" providerId="ADAL" clId="{BA802C61-F14A-48A1-BD40-40913653C3A5}" dt="2026-09-10T07:03:48.428" v="2444" actId="313"/>
        <pc:sldMkLst>
          <pc:docMk/>
          <pc:sldMk cId="1053440355" sldId="1778"/>
        </pc:sldMkLst>
      </pc:sldChg>
      <pc:sldChg chg="modNotes">
        <pc:chgData name="Elizabeth Hickman" userId="0c4b93c0-56ac-40a2-a1a4-83ec1be47fd0" providerId="ADAL" clId="{BA802C61-F14A-48A1-BD40-40913653C3A5}" dt="2026-08-27T06:16:51.592" v="998"/>
        <pc:sldMkLst>
          <pc:docMk/>
          <pc:sldMk cId="1819391119" sldId="1779"/>
        </pc:sldMkLst>
      </pc:sldChg>
      <pc:sldChg chg="modNotes">
        <pc:chgData name="Elizabeth Hickman" userId="0c4b93c0-56ac-40a2-a1a4-83ec1be47fd0" providerId="ADAL" clId="{BA802C61-F14A-48A1-BD40-40913653C3A5}" dt="2026-08-27T06:16:51.609" v="1026"/>
        <pc:sldMkLst>
          <pc:docMk/>
          <pc:sldMk cId="3247397678" sldId="1780"/>
        </pc:sldMkLst>
      </pc:sldChg>
      <pc:sldChg chg="modNotes">
        <pc:chgData name="Elizabeth Hickman" userId="0c4b93c0-56ac-40a2-a1a4-83ec1be47fd0" providerId="ADAL" clId="{BA802C61-F14A-48A1-BD40-40913653C3A5}" dt="2026-08-27T06:16:51.626" v="1054"/>
        <pc:sldMkLst>
          <pc:docMk/>
          <pc:sldMk cId="1511579985" sldId="1781"/>
        </pc:sldMkLst>
      </pc:sldChg>
      <pc:sldChg chg="addSp delSp modSp add mod modNotes modNotesTx">
        <pc:chgData name="Elizabeth Hickman" userId="0c4b93c0-56ac-40a2-a1a4-83ec1be47fd0" providerId="ADAL" clId="{BA802C61-F14A-48A1-BD40-40913653C3A5}" dt="2026-09-10T06:40:33.916" v="2301" actId="22"/>
        <pc:sldMkLst>
          <pc:docMk/>
          <pc:sldMk cId="1037966967" sldId="1782"/>
        </pc:sldMkLst>
        <pc:spChg chg="mod">
          <ac:chgData name="Elizabeth Hickman" userId="0c4b93c0-56ac-40a2-a1a4-83ec1be47fd0" providerId="ADAL" clId="{BA802C61-F14A-48A1-BD40-40913653C3A5}" dt="2026-08-27T06:17:19.818" v="1061" actId="20577"/>
          <ac:spMkLst>
            <pc:docMk/>
            <pc:sldMk cId="1037966967" sldId="1782"/>
            <ac:spMk id="7" creationId="{51051005-EEFA-BE0F-4FA1-4CC0BBE5634A}"/>
          </ac:spMkLst>
        </pc:spChg>
        <pc:picChg chg="add">
          <ac:chgData name="Elizabeth Hickman" userId="0c4b93c0-56ac-40a2-a1a4-83ec1be47fd0" providerId="ADAL" clId="{BA802C61-F14A-48A1-BD40-40913653C3A5}" dt="2026-09-10T06:40:33.916" v="2301" actId="22"/>
          <ac:picMkLst>
            <pc:docMk/>
            <pc:sldMk cId="1037966967" sldId="1782"/>
            <ac:picMk id="3" creationId="{9BCFC106-0BDA-2DEC-A6C9-71DE42FC813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00ECD46-0BC5-2086-9864-75B7E4D5622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6E6EA98-7647-FB27-E5C2-D06DBC8050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C1A8202-D029-4869-9585-1B7DE25A3008}" type="datetimeFigureOut">
              <a:rPr lang="en-AU" smtClean="0"/>
              <a:t>10/09/2026</a:t>
            </a:fld>
            <a:endParaRPr lang="en-AU"/>
          </a:p>
        </p:txBody>
      </p:sp>
      <p:sp>
        <p:nvSpPr>
          <p:cNvPr id="4" name="Footer Placeholder 3">
            <a:extLst>
              <a:ext uri="{FF2B5EF4-FFF2-40B4-BE49-F238E27FC236}">
                <a16:creationId xmlns:a16="http://schemas.microsoft.com/office/drawing/2014/main" id="{245C2504-DBFC-0C3D-7D04-A26767E57EC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CB74FFDF-BD19-7C1A-1A9B-722762E4BBA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0CE0ACB-EC13-490F-8AA9-26DE685E9300}" type="slidenum">
              <a:rPr lang="en-AU" smtClean="0"/>
              <a:t>‹#›</a:t>
            </a:fld>
            <a:endParaRPr lang="en-AU"/>
          </a:p>
        </p:txBody>
      </p:sp>
    </p:spTree>
    <p:extLst>
      <p:ext uri="{BB962C8B-B14F-4D97-AF65-F5344CB8AC3E}">
        <p14:creationId xmlns:p14="http://schemas.microsoft.com/office/powerpoint/2010/main" val="14619876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79A4C9-1199-49A5-B29E-6A346A30F911}" type="datetimeFigureOut">
              <a:rPr lang="en-AU" smtClean="0"/>
              <a:t>10/09/2026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B389CD-B17E-4FE3-89B9-29224A7F9216}" type="slidenum">
              <a:rPr lang="en-AU" smtClean="0"/>
              <a:t>‹#›</a:t>
            </a:fld>
            <a:endParaRPr lang="en-AU"/>
          </a:p>
        </p:txBody>
      </p:sp>
    </p:spTree>
    <p:extLst>
      <p:ext uri="{BB962C8B-B14F-4D97-AF65-F5344CB8AC3E}">
        <p14:creationId xmlns:p14="http://schemas.microsoft.com/office/powerpoint/2010/main" val="1528932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library.gbrmpa.gov.au/entities/publication/86701042-a09a-4b14-bc14-5aa624e59d54"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elibrary.gbrmpa.gov.au/entities/publication/ea008184-d50a-4ed8-a940-722db6a42be1"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aus01.safelinks.protection.outlook.com/?url=https%3A%2F%2Fyoutu.be%2FI4WJArULv1A&amp;data=05%7C02%7CElizabeth.Hickman%40gbrmpa.gov.au%7C830986a88a8b4b059cce08defcfea099%7Ceb11ef1632244f8680814e1dd176b836%7C0%7C0%7C639226367719095509%7CUnknown%7CTWFpbGZsb3d8eyJFbXB0eU1hcGkiOnRydWUsIlYiOiIwLjAuMDAwMCIsIlAiOiJXaW4zMiIsIkFOIjoiTWFpbCIsIldUIjoyfQ%3D%3D%7C0%7C%7C%7C&amp;sdata=76StR2LuWy5nrnL7FbuGDnfhTAAL2U25HDeKIF43zs8%3D&amp;reserved=0"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aus01.safelinks.protection.outlook.com/?url=https%3A%2F%2Fyoutu.be%2FnA19RYOKHDs&amp;data=05%7C02%7CElizabeth.Hickman%40gbrmpa.gov.au%7C830986a88a8b4b059cce08defcfea099%7Ceb11ef1632244f8680814e1dd176b836%7C0%7C0%7C639226367719128896%7CUnknown%7CTWFpbGZsb3d8eyJFbXB0eU1hcGkiOnRydWUsIlYiOiIwLjAuMDAwMCIsIlAiOiJXaW4zMiIsIkFOIjoiTWFpbCIsIldUIjoyfQ%3D%3D%7C0%7C%7C%7C&amp;sdata=JW2nzMnAp7XLl0dXpvNpkSreCPLTsWT%2BXIjy0ADHEpY%3D&amp;reserved=0"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youtu.be/WFYbmwfXQLA"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dirty="0">
                <a:solidFill>
                  <a:schemeClr val="tx1"/>
                </a:solidFill>
                <a:latin typeface="Arial" panose="020B0604020202020204" pitchFamily="34" charset="0"/>
                <a:cs typeface="Arial" panose="020B0604020202020204" pitchFamily="34" charset="0"/>
              </a:rPr>
              <a:t>Rapid Monitoring and Be a Marine Biologist for a Day (BAMBFAD)</a:t>
            </a:r>
          </a:p>
          <a:p>
            <a:pPr marL="285762" indent="-285762">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Aligned with the Australian Curriculum and scaffolded for different year levels.</a:t>
            </a:r>
          </a:p>
          <a:p>
            <a:pPr marL="285750" indent="-2857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Primary &amp; middle school: typically complete the timed swim component (BAMBFAD single indicator species tally)</a:t>
            </a:r>
          </a:p>
          <a:p>
            <a:pPr marL="285762" indent="-285762">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Senior students (15+): usually undertake the full Rapid Monitoring survey (11 indicator species timed swim, benthic and coral impacts) .</a:t>
            </a:r>
          </a:p>
          <a:p>
            <a:endParaRPr lang="en-AU" sz="1200" b="0" dirty="0">
              <a:solidFill>
                <a:schemeClr val="tx1"/>
              </a:solidFill>
              <a:latin typeface="Arial" panose="020B0604020202020204" pitchFamily="34" charset="0"/>
              <a:cs typeface="Arial" panose="020B0604020202020204" pitchFamily="34" charset="0"/>
            </a:endParaRPr>
          </a:p>
          <a:p>
            <a:r>
              <a:rPr lang="en-GB" sz="1200" b="0" dirty="0">
                <a:solidFill>
                  <a:schemeClr val="tx1"/>
                </a:solidFill>
                <a:latin typeface="Arial" panose="020B0604020202020204" pitchFamily="34" charset="0"/>
                <a:cs typeface="Arial" panose="020B0604020202020204" pitchFamily="34" charset="0"/>
              </a:rPr>
              <a:t>While working through the presentation students / guests should have: </a:t>
            </a:r>
          </a:p>
          <a:p>
            <a:pPr marL="285750" indent="-2857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a </a:t>
            </a:r>
            <a:r>
              <a:rPr lang="en-GB" sz="1200" b="0" i="1" dirty="0">
                <a:solidFill>
                  <a:schemeClr val="tx1"/>
                </a:solidFill>
                <a:latin typeface="Arial" panose="020B0604020202020204" pitchFamily="34" charset="0"/>
                <a:cs typeface="Arial" panose="020B0604020202020204" pitchFamily="34" charset="0"/>
              </a:rPr>
              <a:t>Rapid Monitoring Survey </a:t>
            </a:r>
            <a:r>
              <a:rPr lang="en-GB" sz="1200" b="0" dirty="0">
                <a:solidFill>
                  <a:schemeClr val="tx1"/>
                </a:solidFill>
                <a:latin typeface="Arial" panose="020B0604020202020204" pitchFamily="34" charset="0"/>
                <a:cs typeface="Arial" panose="020B0604020202020204" pitchFamily="34" charset="0"/>
              </a:rPr>
              <a:t>slate - </a:t>
            </a:r>
            <a:r>
              <a:rPr lang="en-AU" sz="1200" b="0" dirty="0">
                <a:solidFill>
                  <a:schemeClr val="tx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Rapid Monitoring [snorkel slate]</a:t>
            </a:r>
            <a:endParaRPr lang="en-GB" sz="1200" b="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or a </a:t>
            </a:r>
            <a:r>
              <a:rPr lang="en-GB" sz="1200" b="0" i="1" dirty="0">
                <a:solidFill>
                  <a:schemeClr val="tx1"/>
                </a:solidFill>
                <a:latin typeface="Arial" panose="020B0604020202020204" pitchFamily="34" charset="0"/>
                <a:cs typeface="Arial" panose="020B0604020202020204" pitchFamily="34" charset="0"/>
              </a:rPr>
              <a:t>Be a Marine Biologist for a Day </a:t>
            </a:r>
            <a:r>
              <a:rPr lang="en-GB" sz="1200" b="0" dirty="0">
                <a:solidFill>
                  <a:schemeClr val="tx1"/>
                </a:solidFill>
                <a:latin typeface="Arial" panose="020B0604020202020204" pitchFamily="34" charset="0"/>
                <a:cs typeface="Arial" panose="020B0604020202020204" pitchFamily="34" charset="0"/>
              </a:rPr>
              <a:t>(BAMBFAD) slate  - </a:t>
            </a:r>
            <a:r>
              <a:rPr lang="en-GB" sz="1200" b="0" dirty="0">
                <a:solidFill>
                  <a:schemeClr val="tx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Rapid Monitoring: be a marine biologist for a day [snorkel slate]</a:t>
            </a:r>
            <a:endParaRPr lang="en-GB" sz="1200" b="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or a paper version of a slate</a:t>
            </a:r>
            <a:endParaRPr lang="en-AU" dirty="0"/>
          </a:p>
        </p:txBody>
      </p:sp>
      <p:sp>
        <p:nvSpPr>
          <p:cNvPr id="4" name="Slide Number Placeholder 3"/>
          <p:cNvSpPr>
            <a:spLocks noGrp="1"/>
          </p:cNvSpPr>
          <p:nvPr>
            <p:ph type="sldNum" sz="quarter" idx="5"/>
          </p:nvPr>
        </p:nvSpPr>
        <p:spPr/>
        <p:txBody>
          <a:bodyPr/>
          <a:lstStyle/>
          <a:p>
            <a:fld id="{D1B389CD-B17E-4FE3-89B9-29224A7F9216}" type="slidenum">
              <a:rPr lang="en-AU" smtClean="0"/>
              <a:t>1</a:t>
            </a:fld>
            <a:endParaRPr lang="en-AU"/>
          </a:p>
        </p:txBody>
      </p:sp>
      <p:sp>
        <p:nvSpPr>
          <p:cNvPr id="5" name="Footer Placeholder 4">
            <a:extLst>
              <a:ext uri="{FF2B5EF4-FFF2-40B4-BE49-F238E27FC236}">
                <a16:creationId xmlns:a16="http://schemas.microsoft.com/office/drawing/2014/main" id="{C7052858-853B-C05B-D269-BE99EACB2ACF}"/>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508838B2-35C6-24F5-0A17-CAF68348297F}"/>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209060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6BE79-93BB-74AB-3D4A-8B7F74FA0B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0818E9-F495-E0EE-6E23-5A07A4BFA0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C5A18A-031E-E944-267A-33CE39897B8E}"/>
              </a:ext>
            </a:extLst>
          </p:cNvPr>
          <p:cNvSpPr>
            <a:spLocks noGrp="1"/>
          </p:cNvSpPr>
          <p:nvPr>
            <p:ph type="body" idx="1"/>
          </p:nvPr>
        </p:nvSpPr>
        <p:spPr/>
        <p:txBody>
          <a:bodyPr/>
          <a:lstStyle/>
          <a:p>
            <a:pPr marL="0" indent="0">
              <a:buFont typeface="Arial"/>
              <a:buNone/>
            </a:pPr>
            <a:r>
              <a:rPr lang="en-US" sz="1200" b="1" dirty="0">
                <a:solidFill>
                  <a:schemeClr val="tx1"/>
                </a:solidFill>
                <a:latin typeface="Arial" panose="020B0604020202020204" pitchFamily="34" charset="0"/>
                <a:ea typeface="Arial"/>
                <a:cs typeface="Arial" panose="020B0604020202020204" pitchFamily="34" charset="0"/>
              </a:rPr>
              <a:t>Sharks</a:t>
            </a:r>
            <a:r>
              <a:rPr lang="en-US" sz="1200" b="0" dirty="0">
                <a:solidFill>
                  <a:schemeClr val="tx1"/>
                </a:solidFill>
                <a:latin typeface="Arial" panose="020B0604020202020204" pitchFamily="34" charset="0"/>
                <a:ea typeface="Arial"/>
                <a:cs typeface="Arial" panose="020B0604020202020204" pitchFamily="34" charset="0"/>
              </a:rPr>
              <a:t> are apex predators that are a keystone species that help regulate prey numbers and maintain ecological balance. Without sharks, food webs quickly become unbalanced. Many shark species are endangered. Sharks are iconic species and important to tourism.</a:t>
            </a:r>
          </a:p>
          <a:p>
            <a:pPr marL="0" indent="0">
              <a:buFont typeface="Arial"/>
              <a:buNone/>
            </a:pPr>
            <a:endParaRPr lang="en-US" sz="1200" b="0" dirty="0">
              <a:solidFill>
                <a:schemeClr val="tx1"/>
              </a:solidFill>
              <a:latin typeface="Arial" panose="020B0604020202020204" pitchFamily="34" charset="0"/>
              <a:ea typeface="Arial"/>
              <a:cs typeface="Arial" panose="020B0604020202020204" pitchFamily="34" charset="0"/>
            </a:endParaRPr>
          </a:p>
          <a:p>
            <a:pPr marL="0" indent="0">
              <a:buFont typeface="Arial"/>
              <a:buNone/>
            </a:pPr>
            <a:r>
              <a:rPr lang="en-US" sz="1200" b="0" dirty="0">
                <a:solidFill>
                  <a:schemeClr val="tx1"/>
                </a:solidFill>
                <a:latin typeface="Arial" panose="020B0604020202020204" pitchFamily="34" charset="0"/>
                <a:ea typeface="Arial"/>
                <a:cs typeface="Arial" panose="020B0604020202020204" pitchFamily="34" charset="0"/>
              </a:rPr>
              <a:t>All </a:t>
            </a:r>
            <a:r>
              <a:rPr lang="en-US" sz="1200" b="1" dirty="0">
                <a:solidFill>
                  <a:schemeClr val="tx1"/>
                </a:solidFill>
                <a:latin typeface="Arial" panose="020B0604020202020204" pitchFamily="34" charset="0"/>
                <a:ea typeface="Arial"/>
                <a:cs typeface="Arial" panose="020B0604020202020204" pitchFamily="34" charset="0"/>
              </a:rPr>
              <a:t>sea turtle </a:t>
            </a:r>
            <a:r>
              <a:rPr lang="en-US" sz="1200" b="0" dirty="0">
                <a:solidFill>
                  <a:schemeClr val="tx1"/>
                </a:solidFill>
                <a:latin typeface="Arial" panose="020B0604020202020204" pitchFamily="34" charset="0"/>
                <a:ea typeface="Arial"/>
                <a:cs typeface="Arial" panose="020B0604020202020204" pitchFamily="34" charset="0"/>
              </a:rPr>
              <a:t>species are protected in Australia. Their numbers have declined due to climate change, marine debris, hunting and habitat loss. </a:t>
            </a:r>
            <a:r>
              <a:rPr lang="en-US" sz="1200" b="0" dirty="0">
                <a:solidFill>
                  <a:schemeClr val="tx1"/>
                </a:solidFill>
                <a:latin typeface="Arial" panose="020B0604020202020204" pitchFamily="34" charset="0"/>
                <a:cs typeface="Arial" panose="020B0604020202020204" pitchFamily="34" charset="0"/>
              </a:rPr>
              <a:t>They are threatened species and iconic. Count all sea turtles that you see. But record Green and Hawksbill turtles separately.</a:t>
            </a:r>
          </a:p>
          <a:p>
            <a:pPr marL="0" indent="0">
              <a:buFont typeface="Arial"/>
              <a:buNone/>
            </a:pPr>
            <a:endParaRPr lang="en-AU" dirty="0"/>
          </a:p>
          <a:p>
            <a:pPr marL="0" indent="0">
              <a:buFont typeface="Arial,Sans-Serif"/>
              <a:buNone/>
            </a:pPr>
            <a:r>
              <a:rPr lang="en-US" sz="1200" b="1" dirty="0">
                <a:solidFill>
                  <a:schemeClr val="tx1"/>
                </a:solidFill>
                <a:latin typeface="Arial" panose="020B0604020202020204" pitchFamily="34" charset="0"/>
                <a:ea typeface="Arial"/>
                <a:cs typeface="Arial" panose="020B0604020202020204" pitchFamily="34" charset="0"/>
              </a:rPr>
              <a:t>Crown-of-thorns starfish (COTS) </a:t>
            </a:r>
            <a:r>
              <a:rPr lang="en-US" sz="1200" b="0" dirty="0">
                <a:solidFill>
                  <a:schemeClr val="tx1"/>
                </a:solidFill>
                <a:latin typeface="Arial" panose="020B0604020202020204" pitchFamily="34" charset="0"/>
                <a:ea typeface="Arial"/>
                <a:cs typeface="Arial" panose="020B0604020202020204" pitchFamily="34" charset="0"/>
              </a:rPr>
              <a:t>are natural predators of coral. </a:t>
            </a:r>
            <a:r>
              <a:rPr lang="en-GB" sz="1200" b="0" dirty="0">
                <a:solidFill>
                  <a:schemeClr val="tx1"/>
                </a:solidFill>
                <a:latin typeface="Arial" panose="020B0604020202020204" pitchFamily="34" charset="0"/>
                <a:cs typeface="Arial" panose="020B0604020202020204" pitchFamily="34" charset="0"/>
              </a:rPr>
              <a:t>In high numbers (during outbreaks), they can eat coral faster than it can grow. All COTS sightings are recorded to monitor outbreaks.</a:t>
            </a:r>
          </a:p>
          <a:p>
            <a:pPr marL="0" indent="0">
              <a:buFont typeface="Arial"/>
              <a:buNone/>
            </a:pPr>
            <a:endParaRPr lang="en-AU" dirty="0"/>
          </a:p>
        </p:txBody>
      </p:sp>
      <p:sp>
        <p:nvSpPr>
          <p:cNvPr id="4" name="Slide Number Placeholder 3">
            <a:extLst>
              <a:ext uri="{FF2B5EF4-FFF2-40B4-BE49-F238E27FC236}">
                <a16:creationId xmlns:a16="http://schemas.microsoft.com/office/drawing/2014/main" id="{A57927F4-DB60-B8EB-7430-48DBD7F6BD4A}"/>
              </a:ext>
            </a:extLst>
          </p:cNvPr>
          <p:cNvSpPr>
            <a:spLocks noGrp="1"/>
          </p:cNvSpPr>
          <p:nvPr>
            <p:ph type="sldNum" sz="quarter" idx="5"/>
          </p:nvPr>
        </p:nvSpPr>
        <p:spPr/>
        <p:txBody>
          <a:bodyPr/>
          <a:lstStyle/>
          <a:p>
            <a:fld id="{D1B389CD-B17E-4FE3-89B9-29224A7F9216}" type="slidenum">
              <a:rPr lang="en-AU" smtClean="0"/>
              <a:t>10</a:t>
            </a:fld>
            <a:endParaRPr lang="en-AU"/>
          </a:p>
        </p:txBody>
      </p:sp>
      <p:sp>
        <p:nvSpPr>
          <p:cNvPr id="5" name="Footer Placeholder 4">
            <a:extLst>
              <a:ext uri="{FF2B5EF4-FFF2-40B4-BE49-F238E27FC236}">
                <a16:creationId xmlns:a16="http://schemas.microsoft.com/office/drawing/2014/main" id="{FEE56F5E-C9F5-F82D-1758-BF459ACA8BAB}"/>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DECD8E0B-F770-CCB0-42CE-2E142A1ED4AA}"/>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3980673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QUIZ</a:t>
            </a:r>
            <a:endParaRPr lang="en-AU" dirty="0"/>
          </a:p>
          <a:p>
            <a:endParaRPr lang="en-AU" dirty="0"/>
          </a:p>
        </p:txBody>
      </p:sp>
      <p:sp>
        <p:nvSpPr>
          <p:cNvPr id="4" name="Slide Number Placeholder 3"/>
          <p:cNvSpPr>
            <a:spLocks noGrp="1"/>
          </p:cNvSpPr>
          <p:nvPr>
            <p:ph type="sldNum" sz="quarter" idx="5"/>
          </p:nvPr>
        </p:nvSpPr>
        <p:spPr/>
        <p:txBody>
          <a:bodyPr/>
          <a:lstStyle/>
          <a:p>
            <a:fld id="{D1B389CD-B17E-4FE3-89B9-29224A7F9216}" type="slidenum">
              <a:rPr lang="en-AU" smtClean="0"/>
              <a:t>11</a:t>
            </a:fld>
            <a:endParaRPr lang="en-AU"/>
          </a:p>
        </p:txBody>
      </p:sp>
      <p:sp>
        <p:nvSpPr>
          <p:cNvPr id="5" name="Footer Placeholder 4">
            <a:extLst>
              <a:ext uri="{FF2B5EF4-FFF2-40B4-BE49-F238E27FC236}">
                <a16:creationId xmlns:a16="http://schemas.microsoft.com/office/drawing/2014/main" id="{37B7A7B1-8B20-2078-4846-03120EFDBA7A}"/>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2BA78CA3-FF91-3975-CA15-9D06222E83F4}"/>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351873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Have students practice identification and tally of species on rapid slate or printed sheet </a:t>
            </a:r>
            <a:r>
              <a:rPr lang="en-AU" sz="1200" u="sng" kern="1200" dirty="0">
                <a:solidFill>
                  <a:schemeClr val="tx1"/>
                </a:solidFill>
                <a:effectLst/>
                <a:latin typeface="+mn-lt"/>
                <a:ea typeface="+mn-ea"/>
                <a:cs typeface="+mn-cs"/>
                <a:hlinkClick r:id="rId3"/>
              </a:rPr>
              <a:t>https://youtu.be/I4WJArULv1A</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Herbivorous fish = 8</a:t>
            </a:r>
          </a:p>
          <a:p>
            <a:r>
              <a:rPr lang="en-AU" sz="1200" kern="1200" dirty="0">
                <a:solidFill>
                  <a:schemeClr val="tx1"/>
                </a:solidFill>
                <a:effectLst/>
                <a:latin typeface="+mn-lt"/>
                <a:ea typeface="+mn-ea"/>
                <a:cs typeface="+mn-cs"/>
              </a:rPr>
              <a:t>Sea anemone= 3</a:t>
            </a:r>
          </a:p>
          <a:p>
            <a:r>
              <a:rPr lang="en-AU" sz="1200" kern="1200" dirty="0">
                <a:solidFill>
                  <a:schemeClr val="tx1"/>
                </a:solidFill>
                <a:effectLst/>
                <a:latin typeface="+mn-lt"/>
                <a:ea typeface="+mn-ea"/>
                <a:cs typeface="+mn-cs"/>
              </a:rPr>
              <a:t>Sea cucumber= 1</a:t>
            </a:r>
          </a:p>
          <a:p>
            <a:r>
              <a:rPr lang="en-AU" sz="1200" kern="1200" dirty="0">
                <a:solidFill>
                  <a:schemeClr val="tx1"/>
                </a:solidFill>
                <a:effectLst/>
                <a:latin typeface="+mn-lt"/>
                <a:ea typeface="+mn-ea"/>
                <a:cs typeface="+mn-cs"/>
              </a:rPr>
              <a:t>Butterfly fish = 4</a:t>
            </a:r>
          </a:p>
          <a:p>
            <a:endParaRPr lang="en-AU" dirty="0"/>
          </a:p>
          <a:p>
            <a:r>
              <a:rPr lang="en-AU" dirty="0"/>
              <a:t>There are 3 videos that get progressively harder for students.</a:t>
            </a:r>
          </a:p>
        </p:txBody>
      </p:sp>
      <p:sp>
        <p:nvSpPr>
          <p:cNvPr id="4" name="Slide Number Placeholder 3"/>
          <p:cNvSpPr>
            <a:spLocks noGrp="1"/>
          </p:cNvSpPr>
          <p:nvPr>
            <p:ph type="sldNum" sz="quarter" idx="5"/>
          </p:nvPr>
        </p:nvSpPr>
        <p:spPr/>
        <p:txBody>
          <a:bodyPr/>
          <a:lstStyle/>
          <a:p>
            <a:fld id="{D1B389CD-B17E-4FE3-89B9-29224A7F9216}" type="slidenum">
              <a:rPr lang="en-AU" smtClean="0"/>
              <a:t>12</a:t>
            </a:fld>
            <a:endParaRPr lang="en-AU"/>
          </a:p>
        </p:txBody>
      </p:sp>
      <p:sp>
        <p:nvSpPr>
          <p:cNvPr id="5" name="Footer Placeholder 4">
            <a:extLst>
              <a:ext uri="{FF2B5EF4-FFF2-40B4-BE49-F238E27FC236}">
                <a16:creationId xmlns:a16="http://schemas.microsoft.com/office/drawing/2014/main" id="{16A4E703-D040-15F2-BF84-5491C9631B77}"/>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11A1CCC8-B28E-2616-FB5D-735094BDDD6D}"/>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4141416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62D96-AC26-6097-7B41-3FC785B117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4D8C65-3EA0-2766-6099-D1923F982A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7D5537-E16C-0977-EB41-CA32FC3A070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Have students practice identification and tally of species on rapid slate or printed sheet using </a:t>
            </a:r>
            <a:r>
              <a:rPr lang="en-GB" dirty="0"/>
              <a:t>Video transect 2 </a:t>
            </a:r>
            <a:r>
              <a:rPr lang="en-AU" u="sng" dirty="0">
                <a:hlinkClick r:id="rId3"/>
              </a:rPr>
              <a:t>https://youtu.be/nA19RYOKHDs</a:t>
            </a:r>
            <a:endParaRPr lang="en-AU" dirty="0"/>
          </a:p>
        </p:txBody>
      </p:sp>
      <p:sp>
        <p:nvSpPr>
          <p:cNvPr id="4" name="Slide Number Placeholder 3">
            <a:extLst>
              <a:ext uri="{FF2B5EF4-FFF2-40B4-BE49-F238E27FC236}">
                <a16:creationId xmlns:a16="http://schemas.microsoft.com/office/drawing/2014/main" id="{7A3F993A-03FA-B81F-9528-D060B9745C50}"/>
              </a:ext>
            </a:extLst>
          </p:cNvPr>
          <p:cNvSpPr>
            <a:spLocks noGrp="1"/>
          </p:cNvSpPr>
          <p:nvPr>
            <p:ph type="sldNum" sz="quarter" idx="5"/>
          </p:nvPr>
        </p:nvSpPr>
        <p:spPr/>
        <p:txBody>
          <a:bodyPr/>
          <a:lstStyle/>
          <a:p>
            <a:fld id="{D1B389CD-B17E-4FE3-89B9-29224A7F9216}" type="slidenum">
              <a:rPr lang="en-AU" smtClean="0"/>
              <a:t>13</a:t>
            </a:fld>
            <a:endParaRPr lang="en-AU"/>
          </a:p>
        </p:txBody>
      </p:sp>
      <p:sp>
        <p:nvSpPr>
          <p:cNvPr id="5" name="Footer Placeholder 4">
            <a:extLst>
              <a:ext uri="{FF2B5EF4-FFF2-40B4-BE49-F238E27FC236}">
                <a16:creationId xmlns:a16="http://schemas.microsoft.com/office/drawing/2014/main" id="{F8713530-9817-9557-2786-2D74EEFE6488}"/>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EE244072-835D-341A-E195-BBBD5673F65B}"/>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33681969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FECE3-3C2B-CEEC-C5E0-ADDAD95400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7646A1-A356-EFAD-338B-33F49A4181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6B261C-A3A8-3EF0-C7DF-4BC26DD2A38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Have students practice identification and tally of species on rapid slate or printed sheet using </a:t>
            </a:r>
            <a:r>
              <a:rPr lang="en-GB" dirty="0"/>
              <a:t>Video transect 3 </a:t>
            </a:r>
            <a:r>
              <a:rPr lang="en-AU" sz="1200" u="sng" kern="1200" dirty="0">
                <a:solidFill>
                  <a:schemeClr val="tx1"/>
                </a:solidFill>
                <a:effectLst/>
                <a:latin typeface="+mn-lt"/>
                <a:ea typeface="+mn-ea"/>
                <a:cs typeface="+mn-cs"/>
                <a:hlinkClick r:id="rId3"/>
              </a:rPr>
              <a:t>https://youtu.be/WFYbmwfXQLA</a:t>
            </a:r>
            <a:endParaRPr lang="en-AU" dirty="0"/>
          </a:p>
        </p:txBody>
      </p:sp>
      <p:sp>
        <p:nvSpPr>
          <p:cNvPr id="4" name="Slide Number Placeholder 3">
            <a:extLst>
              <a:ext uri="{FF2B5EF4-FFF2-40B4-BE49-F238E27FC236}">
                <a16:creationId xmlns:a16="http://schemas.microsoft.com/office/drawing/2014/main" id="{C7AA5856-42D6-8883-2DF2-998A12163DC9}"/>
              </a:ext>
            </a:extLst>
          </p:cNvPr>
          <p:cNvSpPr>
            <a:spLocks noGrp="1"/>
          </p:cNvSpPr>
          <p:nvPr>
            <p:ph type="sldNum" sz="quarter" idx="5"/>
          </p:nvPr>
        </p:nvSpPr>
        <p:spPr/>
        <p:txBody>
          <a:bodyPr/>
          <a:lstStyle/>
          <a:p>
            <a:fld id="{D1B389CD-B17E-4FE3-89B9-29224A7F9216}" type="slidenum">
              <a:rPr lang="en-AU" smtClean="0"/>
              <a:t>14</a:t>
            </a:fld>
            <a:endParaRPr lang="en-AU"/>
          </a:p>
        </p:txBody>
      </p:sp>
      <p:sp>
        <p:nvSpPr>
          <p:cNvPr id="5" name="Footer Placeholder 4">
            <a:extLst>
              <a:ext uri="{FF2B5EF4-FFF2-40B4-BE49-F238E27FC236}">
                <a16:creationId xmlns:a16="http://schemas.microsoft.com/office/drawing/2014/main" id="{C7F02ADB-726F-BC2F-DC2F-5AC39213BF19}"/>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CF618809-31CC-BFB6-E94A-61C2E774F78D}"/>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246601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43" indent="-285743">
              <a:buFont typeface="Arial" panose="020B0604020202020204" pitchFamily="34" charset="0"/>
              <a:buChar char="•"/>
              <a:defRPr/>
            </a:pPr>
            <a:r>
              <a:rPr lang="en-US" sz="1200" b="0" dirty="0">
                <a:solidFill>
                  <a:schemeClr val="tx1"/>
                </a:solidFill>
                <a:latin typeface="Arial" panose="020B0604020202020204" pitchFamily="34" charset="0"/>
                <a:ea typeface="+mn-lt"/>
                <a:cs typeface="Arial" panose="020B0604020202020204" pitchFamily="34" charset="0"/>
              </a:rPr>
              <a:t>The 360</a:t>
            </a:r>
            <a:r>
              <a:rPr lang="en-US" sz="1200" b="0" baseline="30000" dirty="0">
                <a:solidFill>
                  <a:schemeClr val="tx1"/>
                </a:solidFill>
                <a:latin typeface="Arial" panose="020B0604020202020204" pitchFamily="34" charset="0"/>
                <a:ea typeface="+mn-lt"/>
                <a:cs typeface="Arial" panose="020B0604020202020204" pitchFamily="34" charset="0"/>
              </a:rPr>
              <a:t>o </a:t>
            </a:r>
            <a:r>
              <a:rPr lang="en-US" sz="1200" b="0" dirty="0">
                <a:solidFill>
                  <a:schemeClr val="tx1"/>
                </a:solidFill>
                <a:latin typeface="Arial" panose="020B0604020202020204" pitchFamily="34" charset="0"/>
                <a:ea typeface="+mn-lt"/>
                <a:cs typeface="Arial" panose="020B0604020202020204" pitchFamily="34" charset="0"/>
              </a:rPr>
              <a:t> benthic survey is an estimate of what the benthos (bottom of the seafloor) is made up of.</a:t>
            </a:r>
            <a:endParaRPr lang="en-US" sz="1200" b="0" baseline="30000" dirty="0">
              <a:solidFill>
                <a:schemeClr val="tx1"/>
              </a:solidFill>
              <a:latin typeface="Arial" panose="020B0604020202020204" pitchFamily="34" charset="0"/>
              <a:ea typeface="+mn-lt"/>
              <a:cs typeface="Arial" panose="020B0604020202020204" pitchFamily="34" charset="0"/>
            </a:endParaRPr>
          </a:p>
          <a:p>
            <a:pPr marL="285743" indent="-285743">
              <a:buFont typeface="Arial" panose="020B0604020202020204" pitchFamily="34" charset="0"/>
              <a:buChar char="•"/>
              <a:defRPr/>
            </a:pPr>
            <a:r>
              <a:rPr lang="en-US" sz="1200" b="0" dirty="0">
                <a:solidFill>
                  <a:schemeClr val="tx1"/>
                </a:solidFill>
                <a:latin typeface="Arial" panose="020B0604020202020204" pitchFamily="34" charset="0"/>
                <a:ea typeface="+mn-lt"/>
                <a:cs typeface="Arial" panose="020B0604020202020204" pitchFamily="34" charset="0"/>
              </a:rPr>
              <a:t>Swim around the site to choose a representative area.</a:t>
            </a:r>
          </a:p>
          <a:p>
            <a:pPr marL="285743" indent="-285743">
              <a:buFont typeface="Arial" panose="020B0604020202020204" pitchFamily="34" charset="0"/>
              <a:buChar char="•"/>
              <a:defRPr/>
            </a:pPr>
            <a:r>
              <a:rPr lang="en-US" sz="1200" b="0" dirty="0">
                <a:solidFill>
                  <a:schemeClr val="tx1"/>
                </a:solidFill>
                <a:latin typeface="Arial" panose="020B0604020202020204" pitchFamily="34" charset="0"/>
                <a:ea typeface="+mn-lt"/>
                <a:cs typeface="Arial" panose="020B0604020202020204" pitchFamily="34" charset="0"/>
              </a:rPr>
              <a:t>Remember this needs to be representative of the site, not just a ‘best bit’.</a:t>
            </a:r>
            <a:endParaRPr lang="en-US" sz="1200" b="0" dirty="0">
              <a:solidFill>
                <a:schemeClr val="tx1"/>
              </a:solidFill>
              <a:latin typeface="Arial" panose="020B0604020202020204" pitchFamily="34" charset="0"/>
              <a:ea typeface="Calibri"/>
              <a:cs typeface="Arial" panose="020B0604020202020204" pitchFamily="34" charset="0"/>
            </a:endParaRPr>
          </a:p>
          <a:p>
            <a:pPr marL="285743" indent="-285743">
              <a:buFont typeface="Arial" panose="020B0604020202020204" pitchFamily="34" charset="0"/>
              <a:buChar char="•"/>
              <a:defRPr/>
            </a:pPr>
            <a:r>
              <a:rPr lang="en-US" sz="1200" b="0" dirty="0">
                <a:solidFill>
                  <a:schemeClr val="tx1"/>
                </a:solidFill>
                <a:latin typeface="Arial" panose="020B0604020202020204" pitchFamily="34" charset="0"/>
                <a:ea typeface="+mn-lt"/>
                <a:cs typeface="Arial" panose="020B0604020202020204" pitchFamily="34" charset="0"/>
              </a:rPr>
              <a:t>Use a 5 m radius circle for the survey. Use your body length to help you estimate 5 </a:t>
            </a:r>
            <a:r>
              <a:rPr lang="en-US" sz="1200" b="0" dirty="0" err="1">
                <a:solidFill>
                  <a:schemeClr val="tx1"/>
                </a:solidFill>
                <a:latin typeface="Arial" panose="020B0604020202020204" pitchFamily="34" charset="0"/>
                <a:ea typeface="+mn-lt"/>
                <a:cs typeface="Arial" panose="020B0604020202020204" pitchFamily="34" charset="0"/>
              </a:rPr>
              <a:t>metres</a:t>
            </a:r>
            <a:r>
              <a:rPr lang="en-US" sz="1200" b="0" dirty="0">
                <a:solidFill>
                  <a:schemeClr val="tx1"/>
                </a:solidFill>
                <a:latin typeface="Arial" panose="020B0604020202020204" pitchFamily="34" charset="0"/>
                <a:ea typeface="+mn-lt"/>
                <a:cs typeface="Arial" panose="020B0604020202020204" pitchFamily="34" charset="0"/>
              </a:rPr>
              <a:t>.</a:t>
            </a:r>
            <a:endParaRPr lang="en-US" sz="1200" b="0" dirty="0">
              <a:solidFill>
                <a:schemeClr val="tx1"/>
              </a:solidFill>
              <a:latin typeface="Arial" panose="020B0604020202020204" pitchFamily="34" charset="0"/>
              <a:ea typeface="Calibri" panose="020F0502020204030204"/>
              <a:cs typeface="Arial" panose="020B0604020202020204" pitchFamily="34" charset="0"/>
            </a:endParaRPr>
          </a:p>
          <a:p>
            <a:pPr marL="285743" indent="-285743">
              <a:buFont typeface="Arial" panose="020B0604020202020204" pitchFamily="34" charset="0"/>
              <a:buChar char="•"/>
              <a:defRPr/>
            </a:pPr>
            <a:r>
              <a:rPr lang="en-US" sz="1200" b="0" dirty="0">
                <a:solidFill>
                  <a:schemeClr val="tx1"/>
                </a:solidFill>
                <a:latin typeface="Arial" panose="020B0604020202020204" pitchFamily="34" charset="0"/>
                <a:ea typeface="+mn-lt"/>
                <a:cs typeface="Arial" panose="020B0604020202020204" pitchFamily="34" charset="0"/>
              </a:rPr>
              <a:t>Do a quick presence / absence check. </a:t>
            </a:r>
          </a:p>
          <a:p>
            <a:pPr marL="285743" indent="-285743">
              <a:buFont typeface="Arial" panose="020B0604020202020204" pitchFamily="34" charset="0"/>
              <a:buChar char="•"/>
              <a:defRPr/>
            </a:pPr>
            <a:r>
              <a:rPr lang="en-US" sz="1200" b="0" dirty="0">
                <a:solidFill>
                  <a:schemeClr val="tx1"/>
                </a:solidFill>
                <a:latin typeface="Arial" panose="020B0604020202020204" pitchFamily="34" charset="0"/>
                <a:ea typeface="+mn-lt"/>
                <a:cs typeface="Arial" panose="020B0604020202020204" pitchFamily="34" charset="0"/>
              </a:rPr>
              <a:t>Mark down anything that you don’t see as zero.</a:t>
            </a:r>
            <a:endParaRPr lang="en-US" sz="1200" b="0" dirty="0">
              <a:solidFill>
                <a:schemeClr val="tx1"/>
              </a:solidFill>
              <a:latin typeface="Arial" panose="020B0604020202020204" pitchFamily="34" charset="0"/>
              <a:ea typeface="Calibri" panose="020F0502020204030204"/>
              <a:cs typeface="Arial" panose="020B0604020202020204" pitchFamily="34" charset="0"/>
            </a:endParaRPr>
          </a:p>
          <a:p>
            <a:pPr marL="285743" indent="-285743">
              <a:buFont typeface="Arial" panose="020B0604020202020204" pitchFamily="34" charset="0"/>
              <a:buChar char="•"/>
              <a:defRPr/>
            </a:pPr>
            <a:r>
              <a:rPr lang="en-US" sz="1200" b="0" dirty="0">
                <a:solidFill>
                  <a:schemeClr val="tx1"/>
                </a:solidFill>
                <a:latin typeface="Arial" panose="020B0604020202020204" pitchFamily="34" charset="0"/>
                <a:ea typeface="+mn-lt"/>
                <a:cs typeface="Arial" panose="020B0604020202020204" pitchFamily="34" charset="0"/>
              </a:rPr>
              <a:t>Record the largest / most obvious category first, down to the smallest.</a:t>
            </a:r>
            <a:endParaRPr lang="en-US" sz="1200" b="0" dirty="0">
              <a:solidFill>
                <a:schemeClr val="tx1"/>
              </a:solidFill>
              <a:latin typeface="Arial" panose="020B0604020202020204" pitchFamily="34" charset="0"/>
              <a:ea typeface="Calibri" panose="020F0502020204030204"/>
              <a:cs typeface="Arial" panose="020B0604020202020204" pitchFamily="34" charset="0"/>
            </a:endParaRPr>
          </a:p>
          <a:p>
            <a:pPr marL="285743" indent="-285743">
              <a:buFont typeface="Arial" panose="020B0604020202020204" pitchFamily="34" charset="0"/>
              <a:buChar char="•"/>
              <a:defRPr/>
            </a:pPr>
            <a:r>
              <a:rPr lang="en-US" sz="1200" b="0" dirty="0">
                <a:solidFill>
                  <a:schemeClr val="tx1"/>
                </a:solidFill>
                <a:latin typeface="Arial" panose="020B0604020202020204" pitchFamily="34" charset="0"/>
                <a:ea typeface="+mn-lt"/>
                <a:cs typeface="Arial" panose="020B0604020202020204" pitchFamily="34" charset="0"/>
              </a:rPr>
              <a:t>Use whole numbers only (e.g., 10%, not 10.5%).</a:t>
            </a:r>
            <a:endParaRPr lang="en-US" sz="1200" b="0" dirty="0">
              <a:solidFill>
                <a:schemeClr val="tx1"/>
              </a:solidFill>
              <a:latin typeface="Arial" panose="020B0604020202020204" pitchFamily="34" charset="0"/>
              <a:ea typeface="Calibri" panose="020F0502020204030204"/>
              <a:cs typeface="Arial" panose="020B0604020202020204" pitchFamily="34" charset="0"/>
            </a:endParaRPr>
          </a:p>
          <a:p>
            <a:pPr marL="285743" indent="-285743">
              <a:buFont typeface="Arial" panose="020B0604020202020204" pitchFamily="34" charset="0"/>
              <a:buChar char="•"/>
              <a:defRPr/>
            </a:pPr>
            <a:r>
              <a:rPr lang="en-US" sz="1200" b="0" dirty="0">
                <a:solidFill>
                  <a:schemeClr val="tx1"/>
                </a:solidFill>
                <a:latin typeface="Arial" panose="020B0604020202020204" pitchFamily="34" charset="0"/>
                <a:ea typeface="+mn-lt"/>
                <a:cs typeface="Arial" panose="020B0604020202020204" pitchFamily="34" charset="0"/>
              </a:rPr>
              <a:t>Do a final swim-around to adjust estimates.</a:t>
            </a:r>
            <a:endParaRPr lang="en-US" sz="1200" b="0" dirty="0">
              <a:solidFill>
                <a:schemeClr val="tx1"/>
              </a:solidFill>
              <a:latin typeface="Arial" panose="020B0604020202020204" pitchFamily="34" charset="0"/>
              <a:ea typeface="Calibri" panose="020F0502020204030204"/>
              <a:cs typeface="Arial" panose="020B0604020202020204" pitchFamily="34" charset="0"/>
            </a:endParaRPr>
          </a:p>
          <a:p>
            <a:pPr marL="285743" indent="-285743">
              <a:buFont typeface="Arial" panose="020B0604020202020204" pitchFamily="34" charset="0"/>
              <a:buChar char="•"/>
              <a:defRPr/>
            </a:pPr>
            <a:r>
              <a:rPr lang="en-US" sz="1200" b="0" dirty="0">
                <a:solidFill>
                  <a:schemeClr val="tx1"/>
                </a:solidFill>
                <a:latin typeface="Arial" panose="020B0604020202020204" pitchFamily="34" charset="0"/>
                <a:ea typeface="+mn-lt"/>
                <a:cs typeface="Arial" panose="020B0604020202020204" pitchFamily="34" charset="0"/>
              </a:rPr>
              <a:t>Benthic categories must total 100% across the six (6) categories.</a:t>
            </a:r>
            <a:endParaRPr lang="en-US" sz="1200" b="0" dirty="0">
              <a:solidFill>
                <a:schemeClr val="tx1"/>
              </a:solidFill>
              <a:latin typeface="Arial" panose="020B0604020202020204" pitchFamily="34" charset="0"/>
              <a:ea typeface="Calibri" panose="020F0502020204030204"/>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D1B389CD-B17E-4FE3-89B9-29224A7F9216}" type="slidenum">
              <a:rPr lang="en-AU" smtClean="0"/>
              <a:t>15</a:t>
            </a:fld>
            <a:endParaRPr lang="en-AU"/>
          </a:p>
        </p:txBody>
      </p:sp>
      <p:sp>
        <p:nvSpPr>
          <p:cNvPr id="5" name="Footer Placeholder 4">
            <a:extLst>
              <a:ext uri="{FF2B5EF4-FFF2-40B4-BE49-F238E27FC236}">
                <a16:creationId xmlns:a16="http://schemas.microsoft.com/office/drawing/2014/main" id="{3D4B5C17-BADF-2260-B04E-3F89708DCBD4}"/>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7E275C36-8E19-F633-1DAC-B6FC4C5A35D8}"/>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3374319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
              <a:buNone/>
            </a:pPr>
            <a:r>
              <a:rPr lang="en-US" sz="1200" b="1" dirty="0">
                <a:solidFill>
                  <a:schemeClr val="tx1"/>
                </a:solidFill>
                <a:latin typeface="Arial" panose="020B0604020202020204" pitchFamily="34" charset="0"/>
                <a:cs typeface="Arial" panose="020B0604020202020204" pitchFamily="34" charset="0"/>
              </a:rPr>
              <a:t>Macroalgae</a:t>
            </a:r>
            <a:r>
              <a:rPr lang="en-US" sz="1200" b="0" dirty="0">
                <a:solidFill>
                  <a:schemeClr val="tx1"/>
                </a:solidFill>
                <a:latin typeface="Arial" panose="020B0604020202020204" pitchFamily="34" charset="0"/>
                <a:cs typeface="Arial" panose="020B0604020202020204" pitchFamily="34" charset="0"/>
              </a:rPr>
              <a:t> are photosynthetic organisms in the phylum Protista. They are not plants. Common </a:t>
            </a:r>
            <a:r>
              <a:rPr lang="en-US" sz="1200" b="0" dirty="0" err="1">
                <a:solidFill>
                  <a:schemeClr val="tx1"/>
                </a:solidFill>
                <a:latin typeface="Arial" panose="020B0604020202020204" pitchFamily="34" charset="0"/>
                <a:cs typeface="Arial" panose="020B0604020202020204" pitchFamily="34" charset="0"/>
              </a:rPr>
              <a:t>colours</a:t>
            </a:r>
            <a:r>
              <a:rPr lang="en-US" sz="1200" b="0" dirty="0">
                <a:solidFill>
                  <a:schemeClr val="tx1"/>
                </a:solidFill>
                <a:latin typeface="Arial" panose="020B0604020202020204" pitchFamily="34" charset="0"/>
                <a:cs typeface="Arial" panose="020B0604020202020204" pitchFamily="34" charset="0"/>
              </a:rPr>
              <a:t> include green, brown and red. </a:t>
            </a:r>
            <a:r>
              <a:rPr lang="en-GB" sz="1200" b="0" dirty="0">
                <a:solidFill>
                  <a:schemeClr val="tx1"/>
                </a:solidFill>
                <a:latin typeface="Arial" panose="020B0604020202020204" pitchFamily="34" charset="0"/>
                <a:cs typeface="Arial" panose="020B0604020202020204" pitchFamily="34" charset="0"/>
              </a:rPr>
              <a:t>They are naturally found on reefs, attached to the substrate. Their presence and abundance can indicate water quality and overall reef health. </a:t>
            </a:r>
            <a:r>
              <a:rPr lang="en-US" sz="1200" b="0" dirty="0">
                <a:solidFill>
                  <a:schemeClr val="tx1"/>
                </a:solidFill>
                <a:latin typeface="Arial" panose="020B0604020202020204" pitchFamily="34" charset="0"/>
                <a:ea typeface="Segoe UI"/>
                <a:cs typeface="Arial" panose="020B0604020202020204" pitchFamily="34" charset="0"/>
              </a:rPr>
              <a:t>Macroalgae </a:t>
            </a:r>
            <a:r>
              <a:rPr lang="en-GB" sz="1200" b="0" dirty="0">
                <a:solidFill>
                  <a:schemeClr val="tx1"/>
                </a:solidFill>
                <a:latin typeface="Arial" panose="020B0604020202020204" pitchFamily="34" charset="0"/>
                <a:cs typeface="Arial" panose="020B0604020202020204" pitchFamily="34" charset="0"/>
              </a:rPr>
              <a:t>General rule: algae longer than your thumbnail.</a:t>
            </a:r>
          </a:p>
          <a:p>
            <a:pPr marL="0" indent="0">
              <a:buFont typeface=""/>
              <a:buNone/>
            </a:pPr>
            <a:endParaRPr lang="en-GB" sz="1200" b="0" dirty="0">
              <a:solidFill>
                <a:schemeClr val="tx1"/>
              </a:solidFill>
              <a:latin typeface="Arial" panose="020B0604020202020204" pitchFamily="34" charset="0"/>
              <a:cs typeface="Arial" panose="020B0604020202020204" pitchFamily="34" charset="0"/>
            </a:endParaRPr>
          </a:p>
          <a:p>
            <a:r>
              <a:rPr lang="en-GB" sz="1200" b="1" dirty="0">
                <a:solidFill>
                  <a:schemeClr val="tx1"/>
                </a:solidFill>
                <a:latin typeface="Arial" panose="020B0604020202020204" pitchFamily="34" charset="0"/>
                <a:cs typeface="Arial" panose="020B0604020202020204" pitchFamily="34" charset="0"/>
              </a:rPr>
              <a:t>Live Coral </a:t>
            </a:r>
            <a:r>
              <a:rPr lang="en-US" sz="1200" b="0" dirty="0">
                <a:solidFill>
                  <a:schemeClr val="tx1"/>
                </a:solidFill>
                <a:latin typeface="Arial" panose="020B0604020202020204" pitchFamily="34" charset="0"/>
                <a:cs typeface="Arial" panose="020B0604020202020204" pitchFamily="34" charset="0"/>
              </a:rPr>
              <a:t>c</a:t>
            </a:r>
            <a:r>
              <a:rPr lang="en-US" sz="1200" b="0" dirty="0">
                <a:latin typeface="Arial" panose="020B0604020202020204" pitchFamily="34" charset="0"/>
                <a:ea typeface="+mn-lt"/>
                <a:cs typeface="Arial" panose="020B0604020202020204" pitchFamily="34" charset="0"/>
              </a:rPr>
              <a:t>reate the physical reef framework. Provide shelter and food for reef species. Support biodiversity and healthy ecosystems. Help protect coastlines from waves and storms.</a:t>
            </a:r>
            <a:endParaRPr lang="en-GB" sz="1200" b="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1B389CD-B17E-4FE3-89B9-29224A7F9216}" type="slidenum">
              <a:rPr lang="en-AU" smtClean="0"/>
              <a:t>16</a:t>
            </a:fld>
            <a:endParaRPr lang="en-AU"/>
          </a:p>
        </p:txBody>
      </p:sp>
      <p:sp>
        <p:nvSpPr>
          <p:cNvPr id="5" name="Footer Placeholder 4">
            <a:extLst>
              <a:ext uri="{FF2B5EF4-FFF2-40B4-BE49-F238E27FC236}">
                <a16:creationId xmlns:a16="http://schemas.microsoft.com/office/drawing/2014/main" id="{A0BFDB8F-62B7-F7EB-7D3F-CB054B73F7F2}"/>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77B1610C-B6CC-EF16-5034-82AB41963CF6}"/>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16259840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D1B389CD-B17E-4FE3-89B9-29224A7F9216}" type="slidenum">
              <a:rPr lang="en-AU" smtClean="0"/>
              <a:t>17</a:t>
            </a:fld>
            <a:endParaRPr lang="en-AU"/>
          </a:p>
        </p:txBody>
      </p:sp>
      <p:sp>
        <p:nvSpPr>
          <p:cNvPr id="5" name="Footer Placeholder 4">
            <a:extLst>
              <a:ext uri="{FF2B5EF4-FFF2-40B4-BE49-F238E27FC236}">
                <a16:creationId xmlns:a16="http://schemas.microsoft.com/office/drawing/2014/main" id="{67DA7E96-A6E1-5EEB-947C-BB9E902BBB09}"/>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6B16D797-9F35-0249-BFAA-A4DE9F2016F1}"/>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1508901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A550F-AAD9-BFF1-B78B-F2F7B557C0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5BEC8A-BD34-6F0A-A1DE-DC67467C66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35E3FB-6B94-E13C-89CA-04D2EBEBA6F4}"/>
              </a:ext>
            </a:extLst>
          </p:cNvPr>
          <p:cNvSpPr>
            <a:spLocks noGrp="1"/>
          </p:cNvSpPr>
          <p:nvPr>
            <p:ph type="body" idx="1"/>
          </p:nvPr>
        </p:nvSpPr>
        <p:spPr/>
        <p:txBody>
          <a:bodyPr/>
          <a:lstStyle/>
          <a:p>
            <a:r>
              <a:rPr lang="en-US" sz="1200" b="0" dirty="0">
                <a:solidFill>
                  <a:schemeClr val="tx1"/>
                </a:solidFill>
                <a:latin typeface="Arial" panose="020B0604020202020204" pitchFamily="34" charset="0"/>
                <a:cs typeface="Arial" panose="020B0604020202020204" pitchFamily="34" charset="0"/>
              </a:rPr>
              <a:t>How to identify Live Coral Rock: </a:t>
            </a:r>
          </a:p>
          <a:p>
            <a:pPr marL="285754" indent="-285754">
              <a:buFont typeface="Arial" panose="020B0604020202020204" pitchFamily="34" charset="0"/>
              <a:buChar char="•"/>
            </a:pPr>
            <a:r>
              <a:rPr lang="en-US" sz="1200" b="0" dirty="0">
                <a:solidFill>
                  <a:schemeClr val="tx1"/>
                </a:solidFill>
                <a:latin typeface="Arial" panose="020B0604020202020204" pitchFamily="34" charset="0"/>
                <a:ea typeface="+mn-lt"/>
                <a:cs typeface="Arial" panose="020B0604020202020204" pitchFamily="34" charset="0"/>
              </a:rPr>
              <a:t>Solid, hard substrate made of ancient coral skeleton.</a:t>
            </a:r>
          </a:p>
          <a:p>
            <a:pPr marL="285754" indent="-285754">
              <a:buFont typeface="Arial" panose="020B0604020202020204" pitchFamily="34" charset="0"/>
              <a:buChar char="•"/>
            </a:pPr>
            <a:r>
              <a:rPr lang="en-US" sz="1200" b="0" dirty="0">
                <a:solidFill>
                  <a:schemeClr val="tx1"/>
                </a:solidFill>
                <a:latin typeface="Arial" panose="020B0604020202020204" pitchFamily="34" charset="0"/>
                <a:ea typeface="+mn-lt"/>
                <a:cs typeface="Arial" panose="020B0604020202020204" pitchFamily="34" charset="0"/>
              </a:rPr>
              <a:t>Mostly bare rock with limited algae cover. </a:t>
            </a:r>
          </a:p>
          <a:p>
            <a:pPr marL="285754" indent="-285754">
              <a:buFont typeface="Arial" panose="020B0604020202020204" pitchFamily="34" charset="0"/>
              <a:buChar char="•"/>
            </a:pPr>
            <a:r>
              <a:rPr lang="en-US" sz="1200" b="0" dirty="0">
                <a:solidFill>
                  <a:schemeClr val="tx1"/>
                </a:solidFill>
                <a:latin typeface="Arial" panose="020B0604020202020204" pitchFamily="34" charset="0"/>
                <a:ea typeface="+mn-lt"/>
                <a:cs typeface="Arial" panose="020B0604020202020204" pitchFamily="34" charset="0"/>
              </a:rPr>
              <a:t>May have small patches of live coral, sponges, or encrusting life.</a:t>
            </a:r>
          </a:p>
          <a:p>
            <a:pPr marL="285754" indent="-285754">
              <a:buFont typeface="Arial" panose="020B0604020202020204" pitchFamily="34" charset="0"/>
              <a:buChar char="•"/>
            </a:pPr>
            <a:r>
              <a:rPr lang="en-US" sz="1200" b="0" dirty="0">
                <a:solidFill>
                  <a:schemeClr val="tx1"/>
                </a:solidFill>
                <a:latin typeface="Arial" panose="020B0604020202020204" pitchFamily="34" charset="0"/>
                <a:ea typeface="+mn-lt"/>
                <a:cs typeface="Arial" panose="020B0604020202020204" pitchFamily="34" charset="0"/>
              </a:rPr>
              <a:t>May have a covering of short, fuzzy algae.</a:t>
            </a:r>
          </a:p>
          <a:p>
            <a:pPr marL="285754" indent="-285754">
              <a:buFont typeface="Arial" panose="020B0604020202020204" pitchFamily="34" charset="0"/>
              <a:buChar char="•"/>
            </a:pPr>
            <a:r>
              <a:rPr lang="en-US" sz="1200" b="0" dirty="0">
                <a:solidFill>
                  <a:schemeClr val="tx1"/>
                </a:solidFill>
                <a:latin typeface="Arial" panose="020B0604020202020204" pitchFamily="34" charset="0"/>
                <a:ea typeface="+mn-lt"/>
                <a:cs typeface="Arial" panose="020B0604020202020204" pitchFamily="34" charset="0"/>
              </a:rPr>
              <a:t>Natural texture: holes, grooves, and rough surfaces.</a:t>
            </a:r>
          </a:p>
          <a:p>
            <a:r>
              <a:rPr lang="en-US" sz="1200" b="0" dirty="0">
                <a:solidFill>
                  <a:schemeClr val="tx1"/>
                </a:solidFill>
                <a:latin typeface="Arial" panose="020B0604020202020204" pitchFamily="34" charset="0"/>
                <a:cs typeface="Arial" panose="020B0604020202020204" pitchFamily="34" charset="0"/>
              </a:rPr>
              <a:t>Why monitoring </a:t>
            </a:r>
            <a:r>
              <a:rPr lang="en-GB" sz="1200" b="0" dirty="0">
                <a:solidFill>
                  <a:schemeClr val="tx1"/>
                </a:solidFill>
                <a:latin typeface="Arial" panose="020B0604020202020204" pitchFamily="34" charset="0"/>
                <a:cs typeface="Arial" panose="020B0604020202020204" pitchFamily="34" charset="0"/>
              </a:rPr>
              <a:t>Live Coral Rock is important:</a:t>
            </a:r>
            <a:endParaRPr lang="en-US" sz="1200" b="0" dirty="0">
              <a:solidFill>
                <a:schemeClr val="tx1"/>
              </a:solidFill>
              <a:latin typeface="Arial" panose="020B0604020202020204" pitchFamily="34" charset="0"/>
              <a:cs typeface="Arial" panose="020B0604020202020204" pitchFamily="34" charset="0"/>
            </a:endParaRPr>
          </a:p>
          <a:p>
            <a:pPr marL="285754" indent="-285754">
              <a:buFont typeface="Arial"/>
              <a:buChar char="•"/>
            </a:pPr>
            <a:r>
              <a:rPr lang="en-GB" sz="1200" b="0" dirty="0">
                <a:solidFill>
                  <a:schemeClr val="tx1"/>
                </a:solidFill>
                <a:latin typeface="Arial" panose="020B0604020202020204" pitchFamily="34" charset="0"/>
                <a:ea typeface="+mn-lt"/>
                <a:cs typeface="Arial" panose="020B0604020202020204" pitchFamily="34" charset="0"/>
              </a:rPr>
              <a:t>Provides stable habitat for corals, algae, and invertebrates.</a:t>
            </a:r>
            <a:endParaRPr lang="en-GB" sz="1200" b="0" dirty="0">
              <a:solidFill>
                <a:schemeClr val="tx1"/>
              </a:solidFill>
              <a:latin typeface="Arial" panose="020B0604020202020204" pitchFamily="34" charset="0"/>
              <a:cs typeface="Arial" panose="020B0604020202020204" pitchFamily="34" charset="0"/>
            </a:endParaRPr>
          </a:p>
          <a:p>
            <a:pPr marL="285754" indent="-285754">
              <a:buFont typeface="Arial"/>
              <a:buChar char="•"/>
            </a:pPr>
            <a:r>
              <a:rPr lang="en-GB" sz="1200" b="0" dirty="0">
                <a:solidFill>
                  <a:schemeClr val="tx1"/>
                </a:solidFill>
                <a:latin typeface="Arial" panose="020B0604020202020204" pitchFamily="34" charset="0"/>
                <a:ea typeface="+mn-lt"/>
                <a:cs typeface="Arial" panose="020B0604020202020204" pitchFamily="34" charset="0"/>
              </a:rPr>
              <a:t>Acts as a foundation for new coral growth and reef recovery.</a:t>
            </a:r>
            <a:endParaRPr lang="en-US" sz="1200" b="0" dirty="0">
              <a:solidFill>
                <a:schemeClr val="tx1"/>
              </a:solidFill>
              <a:latin typeface="Arial" panose="020B0604020202020204" pitchFamily="34" charset="0"/>
              <a:cs typeface="Arial" panose="020B0604020202020204" pitchFamily="34" charset="0"/>
            </a:endParaRPr>
          </a:p>
          <a:p>
            <a:pPr marL="285754" indent="-285754">
              <a:buFont typeface="Arial"/>
              <a:buChar char="•"/>
            </a:pPr>
            <a:r>
              <a:rPr lang="en-GB" sz="1200" b="0" dirty="0">
                <a:solidFill>
                  <a:schemeClr val="tx1"/>
                </a:solidFill>
                <a:latin typeface="Arial" panose="020B0604020202020204" pitchFamily="34" charset="0"/>
                <a:ea typeface="+mn-lt"/>
                <a:cs typeface="Arial" panose="020B0604020202020204" pitchFamily="34" charset="0"/>
              </a:rPr>
              <a:t>Supports biodiversity through cracks, holes, and surfaces used by reef species.</a:t>
            </a:r>
          </a:p>
          <a:p>
            <a:pPr marL="285754" indent="-285754">
              <a:buFont typeface="Arial"/>
              <a:buChar char="•"/>
            </a:pPr>
            <a:r>
              <a:rPr lang="en-GB" sz="1200" b="0" dirty="0">
                <a:solidFill>
                  <a:schemeClr val="tx1"/>
                </a:solidFill>
                <a:latin typeface="Arial" panose="020B0604020202020204" pitchFamily="34" charset="0"/>
                <a:ea typeface="+mn-lt"/>
                <a:cs typeface="Arial" panose="020B0604020202020204" pitchFamily="34" charset="0"/>
              </a:rPr>
              <a:t>Indicates healthy reef structure and resilience after disturbance.</a:t>
            </a:r>
          </a:p>
          <a:p>
            <a:pPr marL="285754" indent="-285754">
              <a:buFont typeface="Arial"/>
              <a:buChar char="•"/>
            </a:pPr>
            <a:r>
              <a:rPr lang="en-GB" sz="1200" b="0" dirty="0">
                <a:solidFill>
                  <a:schemeClr val="tx1"/>
                </a:solidFill>
                <a:latin typeface="Arial" panose="020B0604020202020204" pitchFamily="34" charset="0"/>
                <a:ea typeface="+mn-lt"/>
                <a:cs typeface="Arial" panose="020B0604020202020204" pitchFamily="34" charset="0"/>
              </a:rPr>
              <a:t>Helps track shifts in benthic cover (e.g., coral vs. algae dominance).</a:t>
            </a:r>
            <a:endParaRPr lang="en-US" sz="1200" b="0" dirty="0">
              <a:solidFill>
                <a:schemeClr val="tx1"/>
              </a:solidFill>
              <a:latin typeface="Arial" panose="020B0604020202020204" pitchFamily="34" charset="0"/>
              <a:cs typeface="Arial" panose="020B0604020202020204" pitchFamily="34" charset="0"/>
            </a:endParaRPr>
          </a:p>
          <a:p>
            <a:pPr>
              <a:defRPr/>
            </a:pPr>
            <a:r>
              <a:rPr lang="en-US" sz="1200" b="0" dirty="0">
                <a:solidFill>
                  <a:schemeClr val="tx1"/>
                </a:solidFill>
                <a:latin typeface="Arial" panose="020B0604020202020204" pitchFamily="34" charset="0"/>
                <a:ea typeface="+mn-lt"/>
                <a:cs typeface="Arial" panose="020B0604020202020204" pitchFamily="34" charset="0"/>
              </a:rPr>
              <a:t>Tip </a:t>
            </a:r>
          </a:p>
          <a:p>
            <a:pPr marL="342900" indent="-342900">
              <a:buFont typeface="Arial" panose="020B0604020202020204" pitchFamily="34" charset="0"/>
              <a:buChar char="•"/>
              <a:defRPr/>
            </a:pPr>
            <a:r>
              <a:rPr lang="en-US" sz="1200" b="0" dirty="0">
                <a:solidFill>
                  <a:schemeClr val="tx1"/>
                </a:solidFill>
                <a:latin typeface="Arial" panose="020B0604020202020204" pitchFamily="34" charset="0"/>
                <a:ea typeface="+mn-lt"/>
                <a:cs typeface="Arial" panose="020B0604020202020204" pitchFamily="34" charset="0"/>
              </a:rPr>
              <a:t>If algae is shorter than your thumbnail, record it as live coral rock. </a:t>
            </a:r>
          </a:p>
          <a:p>
            <a:pPr marL="342900" indent="-342900">
              <a:buFont typeface="Arial" panose="020B0604020202020204" pitchFamily="34" charset="0"/>
              <a:buChar char="•"/>
              <a:defRPr/>
            </a:pPr>
            <a:r>
              <a:rPr lang="en-US" sz="1200" b="0" dirty="0">
                <a:solidFill>
                  <a:schemeClr val="tx1"/>
                </a:solidFill>
                <a:latin typeface="Arial" panose="020B0604020202020204" pitchFamily="34" charset="0"/>
                <a:ea typeface="+mn-lt"/>
                <a:cs typeface="Arial" panose="020B0604020202020204" pitchFamily="34" charset="0"/>
              </a:rPr>
              <a:t>If algae is longer than your thumbnail, record it as macroalgae.</a:t>
            </a:r>
            <a:endParaRPr lang="en-US" sz="1200" b="0" dirty="0">
              <a:solidFill>
                <a:schemeClr val="tx1"/>
              </a:solidFill>
              <a:latin typeface="Arial" panose="020B0604020202020204" pitchFamily="34" charset="0"/>
              <a:cs typeface="Arial" panose="020B0604020202020204" pitchFamily="34" charset="0"/>
            </a:endParaRPr>
          </a:p>
          <a:p>
            <a:endParaRPr lang="en-AU" dirty="0"/>
          </a:p>
        </p:txBody>
      </p:sp>
      <p:sp>
        <p:nvSpPr>
          <p:cNvPr id="4" name="Slide Number Placeholder 3">
            <a:extLst>
              <a:ext uri="{FF2B5EF4-FFF2-40B4-BE49-F238E27FC236}">
                <a16:creationId xmlns:a16="http://schemas.microsoft.com/office/drawing/2014/main" id="{FB4046E0-D4D4-0A67-729E-47AC1F882E9E}"/>
              </a:ext>
            </a:extLst>
          </p:cNvPr>
          <p:cNvSpPr>
            <a:spLocks noGrp="1"/>
          </p:cNvSpPr>
          <p:nvPr>
            <p:ph type="sldNum" sz="quarter" idx="5"/>
          </p:nvPr>
        </p:nvSpPr>
        <p:spPr/>
        <p:txBody>
          <a:bodyPr/>
          <a:lstStyle/>
          <a:p>
            <a:fld id="{D1B389CD-B17E-4FE3-89B9-29224A7F9216}" type="slidenum">
              <a:rPr lang="en-AU" smtClean="0"/>
              <a:t>18</a:t>
            </a:fld>
            <a:endParaRPr lang="en-AU"/>
          </a:p>
        </p:txBody>
      </p:sp>
      <p:sp>
        <p:nvSpPr>
          <p:cNvPr id="5" name="Footer Placeholder 4">
            <a:extLst>
              <a:ext uri="{FF2B5EF4-FFF2-40B4-BE49-F238E27FC236}">
                <a16:creationId xmlns:a16="http://schemas.microsoft.com/office/drawing/2014/main" id="{C257B31C-93D9-6F72-6613-4A07C28EBEBE}"/>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AF537199-53EC-F503-CD49-C6A6B24FFD0D}"/>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2774831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24457-38FB-A82B-9378-FB2AD61E53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E41E2C-2F69-9FE3-C921-AF46B99283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43A9EE-C65F-DDC4-7756-7D0346239EA0}"/>
              </a:ext>
            </a:extLst>
          </p:cNvPr>
          <p:cNvSpPr>
            <a:spLocks noGrp="1"/>
          </p:cNvSpPr>
          <p:nvPr>
            <p:ph type="body" idx="1"/>
          </p:nvPr>
        </p:nvSpPr>
        <p:spPr/>
        <p:txBody>
          <a:bodyPr/>
          <a:lstStyle/>
          <a:p>
            <a:pPr>
              <a:spcAft>
                <a:spcPts val="0"/>
              </a:spcAft>
            </a:pPr>
            <a:r>
              <a:rPr lang="en-US" sz="1200" b="0" dirty="0">
                <a:solidFill>
                  <a:schemeClr val="tx1"/>
                </a:solidFill>
                <a:latin typeface="Arial" panose="020B0604020202020204" pitchFamily="34" charset="0"/>
                <a:cs typeface="Arial" panose="020B0604020202020204" pitchFamily="34" charset="0"/>
              </a:rPr>
              <a:t>How to identify </a:t>
            </a:r>
            <a:r>
              <a:rPr lang="en-US" sz="1200" b="1" dirty="0">
                <a:solidFill>
                  <a:schemeClr val="tx1"/>
                </a:solidFill>
                <a:latin typeface="Arial" panose="020B0604020202020204" pitchFamily="34" charset="0"/>
                <a:cs typeface="Arial" panose="020B0604020202020204" pitchFamily="34" charset="0"/>
              </a:rPr>
              <a:t>Coral Rubble</a:t>
            </a:r>
            <a:r>
              <a:rPr lang="en-US" sz="1200" b="0" dirty="0">
                <a:solidFill>
                  <a:schemeClr val="tx1"/>
                </a:solidFill>
                <a:latin typeface="Arial" panose="020B0604020202020204" pitchFamily="34" charset="0"/>
                <a:cs typeface="Arial" panose="020B0604020202020204" pitchFamily="34" charset="0"/>
              </a:rPr>
              <a:t>: </a:t>
            </a:r>
          </a:p>
          <a:p>
            <a:pPr marL="342906" indent="-342906">
              <a:spcAft>
                <a:spcPts val="0"/>
              </a:spcAft>
              <a:buFont typeface="Arial"/>
              <a:buChar char="•"/>
            </a:pPr>
            <a:r>
              <a:rPr lang="en-US" sz="1200" b="0" dirty="0">
                <a:solidFill>
                  <a:schemeClr val="tx1"/>
                </a:solidFill>
                <a:latin typeface="Arial" panose="020B0604020202020204" pitchFamily="34" charset="0"/>
                <a:ea typeface="+mn-lt"/>
                <a:cs typeface="Arial" panose="020B0604020202020204" pitchFamily="34" charset="0"/>
              </a:rPr>
              <a:t>Loose, broken pieces of dead coral lying on the seafloor.</a:t>
            </a:r>
          </a:p>
          <a:p>
            <a:pPr marL="342906" indent="-342906">
              <a:spcAft>
                <a:spcPts val="0"/>
              </a:spcAft>
              <a:buFont typeface="Arial"/>
              <a:buChar char="•"/>
            </a:pPr>
            <a:r>
              <a:rPr lang="en-US" sz="1200" b="0" dirty="0">
                <a:solidFill>
                  <a:schemeClr val="tx1"/>
                </a:solidFill>
                <a:latin typeface="Arial" panose="020B0604020202020204" pitchFamily="34" charset="0"/>
                <a:ea typeface="+mn-lt"/>
                <a:cs typeface="Arial" panose="020B0604020202020204" pitchFamily="34" charset="0"/>
              </a:rPr>
              <a:t>Fragments are moveable, not attached or cemented together.</a:t>
            </a:r>
          </a:p>
          <a:p>
            <a:pPr marL="342906" indent="-342906">
              <a:spcAft>
                <a:spcPts val="0"/>
              </a:spcAft>
              <a:buFont typeface="Arial"/>
              <a:buChar char="•"/>
            </a:pPr>
            <a:r>
              <a:rPr lang="en-US" sz="1200" b="0" dirty="0">
                <a:solidFill>
                  <a:schemeClr val="tx1"/>
                </a:solidFill>
                <a:latin typeface="Arial" panose="020B0604020202020204" pitchFamily="34" charset="0"/>
                <a:ea typeface="+mn-lt"/>
                <a:cs typeface="Arial" panose="020B0604020202020204" pitchFamily="34" charset="0"/>
              </a:rPr>
              <a:t>Shapes resemble old coral skeleton but are worn or irregular.</a:t>
            </a:r>
          </a:p>
          <a:p>
            <a:pPr marL="342906" indent="-342906">
              <a:spcAft>
                <a:spcPts val="0"/>
              </a:spcAft>
              <a:buFont typeface="Arial"/>
              <a:buChar char="•"/>
            </a:pPr>
            <a:r>
              <a:rPr lang="en-US" sz="1200" b="0" dirty="0">
                <a:solidFill>
                  <a:schemeClr val="tx1"/>
                </a:solidFill>
                <a:latin typeface="Arial" panose="020B0604020202020204" pitchFamily="34" charset="0"/>
                <a:ea typeface="+mn-lt"/>
                <a:cs typeface="Arial" panose="020B0604020202020204" pitchFamily="34" charset="0"/>
              </a:rPr>
              <a:t>Often piled or scattered, not forming a solid reef structure.</a:t>
            </a:r>
          </a:p>
          <a:p>
            <a:pPr marL="342906" indent="-342906">
              <a:spcAft>
                <a:spcPts val="0"/>
              </a:spcAft>
              <a:buFont typeface="Arial"/>
              <a:buChar char="•"/>
            </a:pPr>
            <a:r>
              <a:rPr lang="en-US" sz="1200" b="0" dirty="0">
                <a:solidFill>
                  <a:schemeClr val="tx1"/>
                </a:solidFill>
                <a:latin typeface="Arial" panose="020B0604020202020204" pitchFamily="34" charset="0"/>
                <a:ea typeface="+mn-lt"/>
                <a:cs typeface="Arial" panose="020B0604020202020204" pitchFamily="34" charset="0"/>
              </a:rPr>
              <a:t>May have light algae, but the structure looks broken rather than intact.</a:t>
            </a:r>
          </a:p>
          <a:p>
            <a:pPr marL="342906" indent="-342906">
              <a:spcAft>
                <a:spcPts val="0"/>
              </a:spcAft>
              <a:buFont typeface="Arial"/>
              <a:buChar char="•"/>
            </a:pPr>
            <a:endParaRPr lang="en-US" sz="1200" b="0" dirty="0">
              <a:solidFill>
                <a:schemeClr val="tx1"/>
              </a:solidFill>
              <a:latin typeface="Arial" panose="020B0604020202020204" pitchFamily="34" charset="0"/>
              <a:ea typeface="+mn-lt"/>
              <a:cs typeface="Arial" panose="020B0604020202020204" pitchFamily="34" charset="0"/>
            </a:endParaRPr>
          </a:p>
          <a:p>
            <a:r>
              <a:rPr lang="en-US" sz="1200" b="0" dirty="0">
                <a:solidFill>
                  <a:schemeClr val="tx1"/>
                </a:solidFill>
                <a:latin typeface="Arial" panose="020B0604020202020204" pitchFamily="34" charset="0"/>
                <a:cs typeface="Arial" panose="020B0604020202020204" pitchFamily="34" charset="0"/>
              </a:rPr>
              <a:t>How to identify </a:t>
            </a:r>
            <a:r>
              <a:rPr lang="en-US" sz="1200" b="1" dirty="0">
                <a:solidFill>
                  <a:schemeClr val="tx1"/>
                </a:solidFill>
                <a:latin typeface="Arial" panose="020B0604020202020204" pitchFamily="34" charset="0"/>
                <a:cs typeface="Arial" panose="020B0604020202020204" pitchFamily="34" charset="0"/>
              </a:rPr>
              <a:t>Sand</a:t>
            </a:r>
            <a:r>
              <a:rPr lang="en-US" sz="1200" b="0" dirty="0">
                <a:solidFill>
                  <a:schemeClr val="tx1"/>
                </a:solidFill>
                <a:latin typeface="Arial" panose="020B0604020202020204" pitchFamily="34" charset="0"/>
                <a:cs typeface="Arial" panose="020B0604020202020204" pitchFamily="34" charset="0"/>
              </a:rPr>
              <a:t>: </a:t>
            </a:r>
          </a:p>
          <a:p>
            <a:pPr marL="342892" indent="-342892">
              <a:buFont typeface="Arial" panose="020B0604020202020204" pitchFamily="34" charset="0"/>
              <a:buChar char="•"/>
            </a:pPr>
            <a:r>
              <a:rPr lang="en-US" sz="1200" b="0" dirty="0">
                <a:solidFill>
                  <a:schemeClr val="tx1"/>
                </a:solidFill>
                <a:latin typeface="Arial" panose="020B0604020202020204" pitchFamily="34" charset="0"/>
                <a:ea typeface="+mn-lt"/>
                <a:cs typeface="Arial" panose="020B0604020202020204" pitchFamily="34" charset="0"/>
              </a:rPr>
              <a:t>Loose, fine grains that move easily with currents.</a:t>
            </a:r>
          </a:p>
          <a:p>
            <a:pPr marL="342892" indent="-342892">
              <a:buFont typeface="Arial" panose="020B0604020202020204" pitchFamily="34" charset="0"/>
              <a:buChar char="•"/>
            </a:pPr>
            <a:r>
              <a:rPr lang="en-US" sz="1200" b="0" dirty="0">
                <a:solidFill>
                  <a:schemeClr val="tx1"/>
                </a:solidFill>
                <a:latin typeface="Arial" panose="020B0604020202020204" pitchFamily="34" charset="0"/>
                <a:ea typeface="+mn-lt"/>
                <a:cs typeface="Arial" panose="020B0604020202020204" pitchFamily="34" charset="0"/>
              </a:rPr>
              <a:t>Light-</a:t>
            </a:r>
            <a:r>
              <a:rPr lang="en-US" sz="1200" b="0" dirty="0" err="1">
                <a:solidFill>
                  <a:schemeClr val="tx1"/>
                </a:solidFill>
                <a:latin typeface="Arial" panose="020B0604020202020204" pitchFamily="34" charset="0"/>
                <a:ea typeface="+mn-lt"/>
                <a:cs typeface="Arial" panose="020B0604020202020204" pitchFamily="34" charset="0"/>
              </a:rPr>
              <a:t>coloured</a:t>
            </a:r>
            <a:r>
              <a:rPr lang="en-US" sz="1200" b="0" dirty="0">
                <a:solidFill>
                  <a:schemeClr val="tx1"/>
                </a:solidFill>
                <a:latin typeface="Arial" panose="020B0604020202020204" pitchFamily="34" charset="0"/>
                <a:ea typeface="+mn-lt"/>
                <a:cs typeface="Arial" panose="020B0604020202020204" pitchFamily="34" charset="0"/>
              </a:rPr>
              <a:t>, usually white or pale beige.</a:t>
            </a:r>
          </a:p>
          <a:p>
            <a:pPr marL="342892" indent="-342892">
              <a:buFont typeface="Arial" panose="020B0604020202020204" pitchFamily="34" charset="0"/>
              <a:buChar char="•"/>
            </a:pPr>
            <a:r>
              <a:rPr lang="en-US" sz="1200" b="0" dirty="0">
                <a:solidFill>
                  <a:schemeClr val="tx1"/>
                </a:solidFill>
                <a:latin typeface="Arial" panose="020B0604020202020204" pitchFamily="34" charset="0"/>
                <a:ea typeface="+mn-lt"/>
                <a:cs typeface="Arial" panose="020B0604020202020204" pitchFamily="34" charset="0"/>
              </a:rPr>
              <a:t>Lacks structure: no hard surface, no coral shapes.</a:t>
            </a:r>
          </a:p>
          <a:p>
            <a:pPr marL="342892" indent="-342892">
              <a:buFont typeface="Arial" panose="020B0604020202020204" pitchFamily="34" charset="0"/>
              <a:buChar char="•"/>
            </a:pPr>
            <a:r>
              <a:rPr lang="en-US" sz="1200" b="0" dirty="0">
                <a:solidFill>
                  <a:schemeClr val="tx1"/>
                </a:solidFill>
                <a:latin typeface="Arial" panose="020B0604020202020204" pitchFamily="34" charset="0"/>
                <a:ea typeface="+mn-lt"/>
                <a:cs typeface="Arial" panose="020B0604020202020204" pitchFamily="34" charset="0"/>
              </a:rPr>
              <a:t>Found in pools, channels, and between reef structures.</a:t>
            </a:r>
          </a:p>
          <a:p>
            <a:pPr marL="342892" indent="-342892">
              <a:buFont typeface="Arial" panose="020B0604020202020204" pitchFamily="34" charset="0"/>
              <a:buChar char="•"/>
            </a:pPr>
            <a:r>
              <a:rPr lang="en-US" sz="1200" b="0" dirty="0">
                <a:solidFill>
                  <a:schemeClr val="tx1"/>
                </a:solidFill>
                <a:latin typeface="Arial" panose="020B0604020202020204" pitchFamily="34" charset="0"/>
                <a:ea typeface="+mn-lt"/>
                <a:cs typeface="Arial" panose="020B0604020202020204" pitchFamily="34" charset="0"/>
              </a:rPr>
              <a:t>Does not support coral tissue and is easily displaced when touched.</a:t>
            </a:r>
          </a:p>
          <a:p>
            <a:pPr marL="342906" indent="-342906">
              <a:spcAft>
                <a:spcPts val="0"/>
              </a:spcAft>
              <a:buFont typeface="Arial"/>
              <a:buChar char="•"/>
            </a:pPr>
            <a:endParaRPr lang="en-US" sz="1200" b="0" dirty="0">
              <a:solidFill>
                <a:schemeClr val="tx1"/>
              </a:solidFill>
              <a:latin typeface="Arial" panose="020B0604020202020204" pitchFamily="34" charset="0"/>
              <a:ea typeface="+mn-lt"/>
              <a:cs typeface="Arial" panose="020B0604020202020204" pitchFamily="34" charset="0"/>
            </a:endParaRPr>
          </a:p>
          <a:p>
            <a:endParaRPr lang="en-AU" dirty="0"/>
          </a:p>
        </p:txBody>
      </p:sp>
      <p:sp>
        <p:nvSpPr>
          <p:cNvPr id="4" name="Slide Number Placeholder 3">
            <a:extLst>
              <a:ext uri="{FF2B5EF4-FFF2-40B4-BE49-F238E27FC236}">
                <a16:creationId xmlns:a16="http://schemas.microsoft.com/office/drawing/2014/main" id="{2F09C419-466D-EF6F-F9D6-152744CB8335}"/>
              </a:ext>
            </a:extLst>
          </p:cNvPr>
          <p:cNvSpPr>
            <a:spLocks noGrp="1"/>
          </p:cNvSpPr>
          <p:nvPr>
            <p:ph type="sldNum" sz="quarter" idx="5"/>
          </p:nvPr>
        </p:nvSpPr>
        <p:spPr/>
        <p:txBody>
          <a:bodyPr/>
          <a:lstStyle/>
          <a:p>
            <a:fld id="{D1B389CD-B17E-4FE3-89B9-29224A7F9216}" type="slidenum">
              <a:rPr lang="en-AU" smtClean="0"/>
              <a:t>19</a:t>
            </a:fld>
            <a:endParaRPr lang="en-AU"/>
          </a:p>
        </p:txBody>
      </p:sp>
      <p:sp>
        <p:nvSpPr>
          <p:cNvPr id="5" name="Footer Placeholder 4">
            <a:extLst>
              <a:ext uri="{FF2B5EF4-FFF2-40B4-BE49-F238E27FC236}">
                <a16:creationId xmlns:a16="http://schemas.microsoft.com/office/drawing/2014/main" id="{CBB31D78-957E-24C7-F4F9-03F13370B683}"/>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3C7ACB49-158C-FEEF-2BE5-1634D9982F6D}"/>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3795650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75334" rtl="0" eaLnBrk="1" fontAlgn="auto" latinLnBrk="0" hangingPunct="1">
              <a:lnSpc>
                <a:spcPct val="100000"/>
              </a:lnSpc>
              <a:spcBef>
                <a:spcPts val="0"/>
              </a:spcBef>
              <a:spcAft>
                <a:spcPts val="0"/>
              </a:spcAft>
              <a:buClrTx/>
              <a:buSzTx/>
              <a:buFontTx/>
              <a:buNone/>
              <a:tabLst/>
              <a:defRPr/>
            </a:pPr>
            <a:r>
              <a:rPr lang="en-GB" sz="1200" b="0" cap="all" dirty="0">
                <a:solidFill>
                  <a:schemeClr val="tx1"/>
                </a:solidFill>
                <a:latin typeface="Arial" panose="020B0604020202020204" pitchFamily="34" charset="0"/>
                <a:cs typeface="Arial" panose="020B0604020202020204" pitchFamily="34" charset="0"/>
              </a:rPr>
              <a:t>Acknowledgment of Country</a:t>
            </a:r>
            <a:endParaRPr lang="en-AU" sz="1200" b="0" dirty="0">
              <a:solidFill>
                <a:schemeClr val="tx1"/>
              </a:solidFill>
              <a:latin typeface="Arial" panose="020B0604020202020204" pitchFamily="34" charset="0"/>
              <a:cs typeface="Arial" panose="020B0604020202020204" pitchFamily="34" charset="0"/>
            </a:endParaRPr>
          </a:p>
          <a:p>
            <a:endParaRPr lang="en-GB" sz="1200" b="0" cap="all" dirty="0">
              <a:solidFill>
                <a:schemeClr val="tx1"/>
              </a:solidFill>
              <a:latin typeface="Arial" panose="020B0604020202020204" pitchFamily="34" charset="0"/>
              <a:cs typeface="Arial" panose="020B0604020202020204" pitchFamily="34" charset="0"/>
            </a:endParaRPr>
          </a:p>
          <a:p>
            <a:r>
              <a:rPr lang="en-GB" sz="1200" b="0" i="1" dirty="0">
                <a:solidFill>
                  <a:schemeClr val="tx1"/>
                </a:solidFill>
                <a:latin typeface="Arial" panose="020B0604020202020204" pitchFamily="34" charset="0"/>
                <a:cs typeface="Arial" panose="020B0604020202020204" pitchFamily="34" charset="0"/>
              </a:rPr>
              <a:t>(You are welcome to use your own wording).</a:t>
            </a:r>
          </a:p>
          <a:p>
            <a:endParaRPr lang="en-AU" dirty="0"/>
          </a:p>
        </p:txBody>
      </p:sp>
      <p:sp>
        <p:nvSpPr>
          <p:cNvPr id="4" name="Slide Number Placeholder 3"/>
          <p:cNvSpPr>
            <a:spLocks noGrp="1"/>
          </p:cNvSpPr>
          <p:nvPr>
            <p:ph type="sldNum" sz="quarter" idx="5"/>
          </p:nvPr>
        </p:nvSpPr>
        <p:spPr/>
        <p:txBody>
          <a:bodyPr/>
          <a:lstStyle/>
          <a:p>
            <a:fld id="{D1B389CD-B17E-4FE3-89B9-29224A7F9216}" type="slidenum">
              <a:rPr lang="en-AU" smtClean="0"/>
              <a:t>2</a:t>
            </a:fld>
            <a:endParaRPr lang="en-AU"/>
          </a:p>
        </p:txBody>
      </p:sp>
      <p:sp>
        <p:nvSpPr>
          <p:cNvPr id="5" name="Footer Placeholder 4">
            <a:extLst>
              <a:ext uri="{FF2B5EF4-FFF2-40B4-BE49-F238E27FC236}">
                <a16:creationId xmlns:a16="http://schemas.microsoft.com/office/drawing/2014/main" id="{CCB977FF-B20D-E584-A1E8-617F81ADBEC9}"/>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C8F58BA0-8AD4-8CBA-878E-9139C7C50591}"/>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633569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Ask students to complete and then in presentation mode the answers come up- highlight a range is ok- exact answers are not necessary as it is a guesstimation. </a:t>
            </a:r>
            <a:r>
              <a:rPr lang="en-GB" sz="1200" b="0" dirty="0">
                <a:solidFill>
                  <a:schemeClr val="tx1"/>
                </a:solidFill>
                <a:latin typeface="Arial" panose="020B0604020202020204" pitchFamily="34" charset="0"/>
                <a:cs typeface="Arial" panose="020B0604020202020204" pitchFamily="34" charset="0"/>
              </a:rPr>
              <a:t>Discuss the answers and highlight that a difference (+/-) of 5% is ok.</a:t>
            </a:r>
          </a:p>
          <a:p>
            <a:endParaRPr lang="en-GB" dirty="0"/>
          </a:p>
          <a:p>
            <a:r>
              <a:rPr lang="en-GB" dirty="0"/>
              <a:t>Coral rubble 0%</a:t>
            </a:r>
          </a:p>
          <a:p>
            <a:r>
              <a:rPr lang="en-GB" dirty="0"/>
              <a:t>Sand 50%</a:t>
            </a:r>
          </a:p>
          <a:p>
            <a:r>
              <a:rPr lang="en-GB" dirty="0"/>
              <a:t>Live coral 35%</a:t>
            </a:r>
          </a:p>
          <a:p>
            <a:r>
              <a:rPr lang="en-GB" dirty="0"/>
              <a:t>Live coral rock 9%</a:t>
            </a:r>
          </a:p>
          <a:p>
            <a:r>
              <a:rPr lang="en-GB" dirty="0"/>
              <a:t>Macroalgae 5%</a:t>
            </a:r>
          </a:p>
          <a:p>
            <a:r>
              <a:rPr lang="en-GB" dirty="0"/>
              <a:t>Recently dead 1%</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Arial" panose="020B0604020202020204" pitchFamily="34" charset="0"/>
                <a:cs typeface="Arial" panose="020B0604020202020204" pitchFamily="34" charset="0"/>
              </a:rPr>
              <a:t>Remember: the total must add up to 100%</a:t>
            </a:r>
            <a:endParaRPr lang="en-AU" sz="1200" b="0" dirty="0">
              <a:solidFill>
                <a:schemeClr val="tx1"/>
              </a:solidFill>
              <a:latin typeface="Arial" panose="020B0604020202020204" pitchFamily="34" charset="0"/>
              <a:cs typeface="Arial" panose="020B0604020202020204" pitchFamily="34" charset="0"/>
            </a:endParaRPr>
          </a:p>
          <a:p>
            <a:endParaRPr lang="en-AU" dirty="0"/>
          </a:p>
          <a:p>
            <a:endParaRPr lang="en-AU" dirty="0"/>
          </a:p>
        </p:txBody>
      </p:sp>
      <p:sp>
        <p:nvSpPr>
          <p:cNvPr id="4" name="Slide Number Placeholder 3"/>
          <p:cNvSpPr>
            <a:spLocks noGrp="1"/>
          </p:cNvSpPr>
          <p:nvPr>
            <p:ph type="sldNum" sz="quarter" idx="5"/>
          </p:nvPr>
        </p:nvSpPr>
        <p:spPr/>
        <p:txBody>
          <a:bodyPr/>
          <a:lstStyle/>
          <a:p>
            <a:fld id="{D1B389CD-B17E-4FE3-89B9-29224A7F9216}" type="slidenum">
              <a:rPr lang="en-AU" smtClean="0"/>
              <a:t>20</a:t>
            </a:fld>
            <a:endParaRPr lang="en-AU"/>
          </a:p>
        </p:txBody>
      </p:sp>
      <p:sp>
        <p:nvSpPr>
          <p:cNvPr id="5" name="Footer Placeholder 4">
            <a:extLst>
              <a:ext uri="{FF2B5EF4-FFF2-40B4-BE49-F238E27FC236}">
                <a16:creationId xmlns:a16="http://schemas.microsoft.com/office/drawing/2014/main" id="{6D56E351-55FC-8E8F-DA2B-2FCC6C8185BA}"/>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6AEFFDB6-F06F-232A-B858-29C4E1B4CC6A}"/>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4358806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Talk about the 6 categories Coral Rubble, Sand, Live Coral, Macro algae and Dead coral.</a:t>
            </a: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742E52-36FF-A241-B71F-ABA947B51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04878A36-08D4-22F0-C6A4-AF066D3B56F3}"/>
              </a:ext>
            </a:extLst>
          </p:cNvPr>
          <p:cNvSpPr>
            <a:spLocks noGrp="1"/>
          </p:cNvSpPr>
          <p:nvPr>
            <p:ph type="ftr" sz="quarter" idx="4"/>
          </p:nvPr>
        </p:nvSpPr>
        <p:spPr>
          <a:xfrm>
            <a:off x="6003634" y="6465659"/>
            <a:ext cx="184731" cy="276999"/>
          </a:xfr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b="1"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
        <p:nvSpPr>
          <p:cNvPr id="6" name="Header Placeholder 5">
            <a:extLst>
              <a:ext uri="{FF2B5EF4-FFF2-40B4-BE49-F238E27FC236}">
                <a16:creationId xmlns:a16="http://schemas.microsoft.com/office/drawing/2014/main" id="{A802CD9A-669E-2018-4ADA-931B141C0C08}"/>
              </a:ext>
            </a:extLst>
          </p:cNvPr>
          <p:cNvSpPr>
            <a:spLocks noGrp="1"/>
          </p:cNvSpPr>
          <p:nvPr>
            <p:ph type="hdr" sz="quarter"/>
          </p:nvPr>
        </p:nvSpPr>
        <p:spPr>
          <a:xfrm>
            <a:off x="6003634" y="0"/>
            <a:ext cx="184731" cy="276999"/>
          </a:xfr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b="1"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710764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Talk about percentages- ask students to add in %</a:t>
            </a: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742E52-36FF-A241-B71F-ABA947B51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04878A36-08D4-22F0-C6A4-AF066D3B56F3}"/>
              </a:ext>
            </a:extLst>
          </p:cNvPr>
          <p:cNvSpPr>
            <a:spLocks noGrp="1"/>
          </p:cNvSpPr>
          <p:nvPr>
            <p:ph type="ftr" sz="quarter" idx="4"/>
          </p:nvPr>
        </p:nvSpPr>
        <p:spPr>
          <a:xfrm>
            <a:off x="6003634" y="6465659"/>
            <a:ext cx="184731" cy="276999"/>
          </a:xfr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b="1"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
        <p:nvSpPr>
          <p:cNvPr id="6" name="Header Placeholder 5">
            <a:extLst>
              <a:ext uri="{FF2B5EF4-FFF2-40B4-BE49-F238E27FC236}">
                <a16:creationId xmlns:a16="http://schemas.microsoft.com/office/drawing/2014/main" id="{A802CD9A-669E-2018-4ADA-931B141C0C08}"/>
              </a:ext>
            </a:extLst>
          </p:cNvPr>
          <p:cNvSpPr>
            <a:spLocks noGrp="1"/>
          </p:cNvSpPr>
          <p:nvPr>
            <p:ph type="hdr" sz="quarter"/>
          </p:nvPr>
        </p:nvSpPr>
        <p:spPr>
          <a:xfrm>
            <a:off x="6003634" y="0"/>
            <a:ext cx="184731" cy="276999"/>
          </a:xfr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b="1"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976967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Answers in presentation mode- discuss there is variance so if we put answer as 5% it ok to have a range between 1- 10% as long as it all adds up to 100% at the end.</a:t>
            </a:r>
            <a:endParaRPr lang="en-AU"/>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742E52-36FF-A241-B71F-ABA947B51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04878A36-08D4-22F0-C6A4-AF066D3B56F3}"/>
              </a:ext>
            </a:extLst>
          </p:cNvPr>
          <p:cNvSpPr>
            <a:spLocks noGrp="1"/>
          </p:cNvSpPr>
          <p:nvPr>
            <p:ph type="ftr" sz="quarter" idx="4"/>
          </p:nvPr>
        </p:nvSpPr>
        <p:spPr>
          <a:xfrm>
            <a:off x="6003634" y="6465659"/>
            <a:ext cx="184731" cy="276999"/>
          </a:xfr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b="1"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
        <p:nvSpPr>
          <p:cNvPr id="6" name="Header Placeholder 5">
            <a:extLst>
              <a:ext uri="{FF2B5EF4-FFF2-40B4-BE49-F238E27FC236}">
                <a16:creationId xmlns:a16="http://schemas.microsoft.com/office/drawing/2014/main" id="{A802CD9A-669E-2018-4ADA-931B141C0C08}"/>
              </a:ext>
            </a:extLst>
          </p:cNvPr>
          <p:cNvSpPr>
            <a:spLocks noGrp="1"/>
          </p:cNvSpPr>
          <p:nvPr>
            <p:ph type="hdr" sz="quarter"/>
          </p:nvPr>
        </p:nvSpPr>
        <p:spPr>
          <a:xfrm>
            <a:off x="6003634" y="0"/>
            <a:ext cx="184731" cy="276999"/>
          </a:xfr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b="1"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770967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DF494-3755-EEE8-E03F-CA455BBC26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234703-4E2E-3EFB-A206-4E56DD7945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777CD2-F752-E197-79A9-0D46B7A9A48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Main items for students is bleaching, debris and damage. It is ok to leave blank if students are unsure.</a:t>
            </a:r>
            <a:endParaRPr lang="en-AU" dirty="0"/>
          </a:p>
          <a:p>
            <a:endParaRPr lang="en-AU" dirty="0"/>
          </a:p>
        </p:txBody>
      </p:sp>
      <p:sp>
        <p:nvSpPr>
          <p:cNvPr id="4" name="Slide Number Placeholder 3">
            <a:extLst>
              <a:ext uri="{FF2B5EF4-FFF2-40B4-BE49-F238E27FC236}">
                <a16:creationId xmlns:a16="http://schemas.microsoft.com/office/drawing/2014/main" id="{DDCDEFE7-99D0-D1E7-CF6E-94A4C4AA8A58}"/>
              </a:ext>
            </a:extLst>
          </p:cNvPr>
          <p:cNvSpPr>
            <a:spLocks noGrp="1"/>
          </p:cNvSpPr>
          <p:nvPr>
            <p:ph type="sldNum" sz="quarter" idx="5"/>
          </p:nvPr>
        </p:nvSpPr>
        <p:spPr/>
        <p:txBody>
          <a:bodyPr/>
          <a:lstStyle/>
          <a:p>
            <a:fld id="{D1B389CD-B17E-4FE3-89B9-29224A7F9216}" type="slidenum">
              <a:rPr lang="en-AU" smtClean="0"/>
              <a:t>24</a:t>
            </a:fld>
            <a:endParaRPr lang="en-AU"/>
          </a:p>
        </p:txBody>
      </p:sp>
      <p:sp>
        <p:nvSpPr>
          <p:cNvPr id="5" name="Footer Placeholder 4">
            <a:extLst>
              <a:ext uri="{FF2B5EF4-FFF2-40B4-BE49-F238E27FC236}">
                <a16:creationId xmlns:a16="http://schemas.microsoft.com/office/drawing/2014/main" id="{B56341AA-AB3E-D3DD-A742-5A2E9CC4F186}"/>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83F5E2B3-07A4-385A-03A4-F96D75B5160F}"/>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7676223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ED38A-B86D-61CD-702C-9D1C8C2A5E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7C4C8D-FF1D-8BC5-E358-9251485CB9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36C498-EA61-7966-FD6E-84EE170CD226}"/>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4828A1D-7F72-96B2-C0B6-5AA13DB0C7CE}"/>
              </a:ext>
            </a:extLst>
          </p:cNvPr>
          <p:cNvSpPr>
            <a:spLocks noGrp="1"/>
          </p:cNvSpPr>
          <p:nvPr>
            <p:ph type="sldNum" sz="quarter" idx="5"/>
          </p:nvPr>
        </p:nvSpPr>
        <p:spPr/>
        <p:txBody>
          <a:bodyPr/>
          <a:lstStyle/>
          <a:p>
            <a:fld id="{D1B389CD-B17E-4FE3-89B9-29224A7F9216}" type="slidenum">
              <a:rPr lang="en-AU" smtClean="0"/>
              <a:t>25</a:t>
            </a:fld>
            <a:endParaRPr lang="en-AU"/>
          </a:p>
        </p:txBody>
      </p:sp>
      <p:sp>
        <p:nvSpPr>
          <p:cNvPr id="5" name="Footer Placeholder 4">
            <a:extLst>
              <a:ext uri="{FF2B5EF4-FFF2-40B4-BE49-F238E27FC236}">
                <a16:creationId xmlns:a16="http://schemas.microsoft.com/office/drawing/2014/main" id="{5C68FC41-548A-A82F-6ED1-83ED52B4E6BD}"/>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09C52E1A-914D-5BC5-8CA5-16127C087D6E}"/>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2425221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solidFill>
                  <a:schemeClr val="tx1"/>
                </a:solidFill>
                <a:latin typeface="Arial" panose="020B0604020202020204" pitchFamily="34" charset="0"/>
                <a:cs typeface="Arial" panose="020B0604020202020204" pitchFamily="34" charset="0"/>
              </a:rPr>
              <a:t>The purpose of the Rapid Monitoring survey is to collect Citizen science data about:</a:t>
            </a:r>
          </a:p>
          <a:p>
            <a:endParaRPr lang="en-AU" sz="1200" dirty="0">
              <a:solidFill>
                <a:schemeClr val="tx1"/>
              </a:solidFill>
              <a:latin typeface="Arial" panose="020B0604020202020204" pitchFamily="34" charset="0"/>
              <a:cs typeface="Arial" panose="020B0604020202020204" pitchFamily="34" charset="0"/>
            </a:endParaRPr>
          </a:p>
          <a:p>
            <a:pPr marL="342906" indent="-342906">
              <a:buFont typeface="Arial"/>
              <a:buChar char="•"/>
            </a:pPr>
            <a:r>
              <a:rPr lang="en-AU" sz="1200" dirty="0">
                <a:solidFill>
                  <a:schemeClr val="tx1"/>
                </a:solidFill>
                <a:latin typeface="Arial" panose="020B0604020202020204" pitchFamily="34" charset="0"/>
                <a:cs typeface="Arial" panose="020B0604020202020204" pitchFamily="34" charset="0"/>
              </a:rPr>
              <a:t>reef health indicators,</a:t>
            </a:r>
          </a:p>
          <a:p>
            <a:pPr marL="342906" indent="-342906">
              <a:buFont typeface="Arial" panose="020B0604020202020204" pitchFamily="34" charset="0"/>
              <a:buChar char="•"/>
            </a:pPr>
            <a:r>
              <a:rPr lang="en-AU" sz="1200" dirty="0">
                <a:solidFill>
                  <a:schemeClr val="tx1"/>
                </a:solidFill>
                <a:latin typeface="Arial" panose="020B0604020202020204" pitchFamily="34" charset="0"/>
                <a:cs typeface="Arial" panose="020B0604020202020204" pitchFamily="34" charset="0"/>
              </a:rPr>
              <a:t>protected and iconic species,</a:t>
            </a:r>
          </a:p>
          <a:p>
            <a:pPr marL="342906" indent="-342906">
              <a:buFont typeface="Arial" panose="020B0604020202020204" pitchFamily="34" charset="0"/>
              <a:buChar char="•"/>
            </a:pPr>
            <a:r>
              <a:rPr lang="en-AU" sz="1200" dirty="0">
                <a:solidFill>
                  <a:schemeClr val="tx1"/>
                </a:solidFill>
                <a:latin typeface="Arial" panose="020B0604020202020204" pitchFamily="34" charset="0"/>
                <a:cs typeface="Arial" panose="020B0604020202020204" pitchFamily="34" charset="0"/>
              </a:rPr>
              <a:t>emerging reef health issues. </a:t>
            </a:r>
          </a:p>
          <a:p>
            <a:endParaRPr lang="en-AU" sz="1200" dirty="0">
              <a:solidFill>
                <a:schemeClr val="tx1"/>
              </a:solidFill>
              <a:latin typeface="Arial" panose="020B0604020202020204" pitchFamily="34" charset="0"/>
              <a:cs typeface="Arial" panose="020B0604020202020204" pitchFamily="34" charset="0"/>
            </a:endParaRPr>
          </a:p>
          <a:p>
            <a:r>
              <a:rPr lang="en-AU" sz="1200" dirty="0">
                <a:solidFill>
                  <a:schemeClr val="tx1"/>
                </a:solidFill>
                <a:latin typeface="Arial" panose="020B0604020202020204" pitchFamily="34" charset="0"/>
                <a:cs typeface="Arial" panose="020B0604020202020204" pitchFamily="34" charset="0"/>
              </a:rPr>
              <a:t>It is designed for the use by the public and you do not have to be a scientist to complete. To ensure you engage in citizen science the data should be entered into the Eye on the Reef system.</a:t>
            </a:r>
            <a:endParaRPr lang="en-AU" dirty="0"/>
          </a:p>
        </p:txBody>
      </p:sp>
      <p:sp>
        <p:nvSpPr>
          <p:cNvPr id="4" name="Slide Number Placeholder 3"/>
          <p:cNvSpPr>
            <a:spLocks noGrp="1"/>
          </p:cNvSpPr>
          <p:nvPr>
            <p:ph type="sldNum" sz="quarter" idx="5"/>
          </p:nvPr>
        </p:nvSpPr>
        <p:spPr/>
        <p:txBody>
          <a:bodyPr/>
          <a:lstStyle/>
          <a:p>
            <a:fld id="{D1B389CD-B17E-4FE3-89B9-29224A7F9216}" type="slidenum">
              <a:rPr lang="en-AU" smtClean="0"/>
              <a:t>3</a:t>
            </a:fld>
            <a:endParaRPr lang="en-AU"/>
          </a:p>
        </p:txBody>
      </p:sp>
      <p:sp>
        <p:nvSpPr>
          <p:cNvPr id="5" name="Footer Placeholder 4">
            <a:extLst>
              <a:ext uri="{FF2B5EF4-FFF2-40B4-BE49-F238E27FC236}">
                <a16:creationId xmlns:a16="http://schemas.microsoft.com/office/drawing/2014/main" id="{0CEDD263-084C-C458-181E-76DCE4592673}"/>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CFC4DB14-827F-C71C-AF10-6534A20DF433}"/>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1279501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AU" sz="1200" b="0" dirty="0">
                <a:solidFill>
                  <a:schemeClr val="tx1"/>
                </a:solidFill>
                <a:latin typeface="Arial" panose="020B0604020202020204" pitchFamily="34" charset="0"/>
                <a:cs typeface="Arial" panose="020B0604020202020204" pitchFamily="34" charset="0"/>
              </a:rPr>
              <a:t>RAPID MONITORING SURVEY </a:t>
            </a:r>
          </a:p>
          <a:p>
            <a:pPr>
              <a:lnSpc>
                <a:spcPct val="150000"/>
              </a:lnSpc>
            </a:pPr>
            <a:r>
              <a:rPr lang="en-GB" sz="1200" b="0" dirty="0">
                <a:solidFill>
                  <a:schemeClr val="tx1"/>
                </a:solidFill>
                <a:latin typeface="Arial" panose="020B0604020202020204" pitchFamily="34" charset="0"/>
                <a:cs typeface="Arial" panose="020B0604020202020204" pitchFamily="34" charset="0"/>
              </a:rPr>
              <a:t>The Rapid Monitoring survey includes several sections:</a:t>
            </a:r>
            <a:endParaRPr lang="en-AU" sz="1200" b="0" dirty="0">
              <a:solidFill>
                <a:schemeClr val="tx1"/>
              </a:solidFill>
              <a:latin typeface="Arial" panose="020B0604020202020204" pitchFamily="34" charset="0"/>
              <a:cs typeface="Arial" panose="020B0604020202020204" pitchFamily="34" charset="0"/>
            </a:endParaRPr>
          </a:p>
          <a:p>
            <a:pPr marL="342914" indent="-342914">
              <a:lnSpc>
                <a:spcPct val="150000"/>
              </a:lnSpc>
              <a:buFont typeface="+mj-lt"/>
              <a:buAutoNum type="arabicPeriod"/>
            </a:pPr>
            <a:r>
              <a:rPr lang="en-GB" sz="1200" b="0" dirty="0">
                <a:solidFill>
                  <a:schemeClr val="tx1"/>
                </a:solidFill>
                <a:latin typeface="Arial" panose="020B0604020202020204" pitchFamily="34" charset="0"/>
                <a:cs typeface="Arial" panose="020B0604020202020204" pitchFamily="34" charset="0"/>
              </a:rPr>
              <a:t>Surveyor and site information.</a:t>
            </a:r>
          </a:p>
          <a:p>
            <a:pPr marL="342914" indent="-342914">
              <a:lnSpc>
                <a:spcPct val="150000"/>
              </a:lnSpc>
              <a:buFont typeface="+mj-lt"/>
              <a:buAutoNum type="arabicPeriod"/>
            </a:pPr>
            <a:r>
              <a:rPr lang="en-GB" sz="1200" b="0" dirty="0">
                <a:solidFill>
                  <a:schemeClr val="tx1"/>
                </a:solidFill>
                <a:latin typeface="Arial" panose="020B0604020202020204" pitchFamily="34" charset="0"/>
                <a:cs typeface="Arial" panose="020B0604020202020204" pitchFamily="34" charset="0"/>
              </a:rPr>
              <a:t>A 10-minute timed swim.</a:t>
            </a:r>
          </a:p>
          <a:p>
            <a:pPr marL="342914" indent="-342914">
              <a:lnSpc>
                <a:spcPct val="150000"/>
              </a:lnSpc>
              <a:buFont typeface="+mj-lt"/>
              <a:buAutoNum type="arabicPeriod"/>
            </a:pPr>
            <a:r>
              <a:rPr lang="en-GB" sz="1200" b="0" dirty="0">
                <a:solidFill>
                  <a:schemeClr val="tx1"/>
                </a:solidFill>
                <a:latin typeface="Arial" panose="020B0604020202020204" pitchFamily="34" charset="0"/>
                <a:cs typeface="Arial" panose="020B0604020202020204" pitchFamily="34" charset="0"/>
              </a:rPr>
              <a:t>A 360</a:t>
            </a:r>
            <a:r>
              <a:rPr lang="en-GB" sz="1200" b="0" baseline="30000" dirty="0">
                <a:solidFill>
                  <a:schemeClr val="tx1"/>
                </a:solidFill>
                <a:latin typeface="Arial" panose="020B0604020202020204" pitchFamily="34" charset="0"/>
                <a:cs typeface="Arial" panose="020B0604020202020204" pitchFamily="34" charset="0"/>
              </a:rPr>
              <a:t>O</a:t>
            </a:r>
            <a:r>
              <a:rPr lang="en-GB" sz="1200" b="0" dirty="0">
                <a:solidFill>
                  <a:schemeClr val="tx1"/>
                </a:solidFill>
                <a:latin typeface="Arial" panose="020B0604020202020204" pitchFamily="34" charset="0"/>
                <a:cs typeface="Arial" panose="020B0604020202020204" pitchFamily="34" charset="0"/>
              </a:rPr>
              <a:t> benthic survey.</a:t>
            </a:r>
          </a:p>
          <a:p>
            <a:pPr marL="342914" indent="-342914">
              <a:lnSpc>
                <a:spcPct val="150000"/>
              </a:lnSpc>
              <a:buFont typeface="+mj-lt"/>
              <a:buAutoNum type="arabicPeriod"/>
            </a:pPr>
            <a:r>
              <a:rPr lang="en-GB" sz="1200" b="0" dirty="0">
                <a:solidFill>
                  <a:schemeClr val="tx1"/>
                </a:solidFill>
                <a:latin typeface="Arial" panose="020B0604020202020204" pitchFamily="34" charset="0"/>
                <a:cs typeface="Arial" panose="020B0604020202020204" pitchFamily="34" charset="0"/>
              </a:rPr>
              <a:t>Coral impacts and other items of interest.</a:t>
            </a:r>
            <a:endParaRPr lang="en-AU" sz="1200" b="0" dirty="0">
              <a:solidFill>
                <a:schemeClr val="tx1"/>
              </a:solidFill>
              <a:latin typeface="Arial" panose="020B0604020202020204" pitchFamily="34" charset="0"/>
              <a:cs typeface="Arial" panose="020B0604020202020204" pitchFamily="34" charset="0"/>
            </a:endParaRPr>
          </a:p>
          <a:p>
            <a:endParaRPr lang="en-AU" sz="1200" b="0" dirty="0">
              <a:solidFill>
                <a:schemeClr val="tx1"/>
              </a:solidFill>
              <a:latin typeface="Arial" panose="020B0604020202020204" pitchFamily="34" charset="0"/>
              <a:cs typeface="Arial" panose="020B0604020202020204" pitchFamily="34" charset="0"/>
            </a:endParaRPr>
          </a:p>
          <a:p>
            <a:r>
              <a:rPr lang="en-GB" sz="1200" b="0" dirty="0">
                <a:solidFill>
                  <a:schemeClr val="tx1"/>
                </a:solidFill>
                <a:latin typeface="Arial" panose="020B0604020202020204" pitchFamily="34" charset="0"/>
                <a:cs typeface="Arial" panose="020B0604020202020204" pitchFamily="34" charset="0"/>
              </a:rPr>
              <a:t>The first part to complete is the observer and site information.</a:t>
            </a:r>
            <a:r>
              <a:rPr lang="en-GB" sz="1200" b="0" i="1" dirty="0">
                <a:solidFill>
                  <a:schemeClr val="tx1"/>
                </a:solidFill>
                <a:latin typeface="Arial" panose="020B0604020202020204" pitchFamily="34" charset="0"/>
                <a:cs typeface="Arial" panose="020B0604020202020204" pitchFamily="34" charset="0"/>
              </a:rPr>
              <a:t> </a:t>
            </a:r>
            <a:r>
              <a:rPr lang="en-GB" sz="1200" b="0" dirty="0">
                <a:solidFill>
                  <a:schemeClr val="tx1"/>
                </a:solidFill>
                <a:latin typeface="Arial" panose="020B0604020202020204" pitchFamily="34" charset="0"/>
                <a:cs typeface="Arial" panose="020B0604020202020204" pitchFamily="34" charset="0"/>
              </a:rPr>
              <a:t>Fill out information about:</a:t>
            </a:r>
          </a:p>
          <a:p>
            <a:pPr marL="285754" indent="-285754">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Observer (yourself), organisation (if applicable) and your survey experience. The reef and site you are surveying, and the environmental conditions at the site.</a:t>
            </a:r>
          </a:p>
          <a:p>
            <a:pPr marL="285754" indent="-285754">
              <a:buFont typeface="Arial" panose="020B0604020202020204" pitchFamily="34" charset="0"/>
              <a:buChar char="•"/>
            </a:pPr>
            <a:endParaRPr lang="en-GB" sz="1200" b="0" dirty="0">
              <a:solidFill>
                <a:schemeClr val="tx1"/>
              </a:solidFill>
              <a:latin typeface="Arial" panose="020B0604020202020204" pitchFamily="34" charset="0"/>
              <a:cs typeface="Arial" panose="020B0604020202020204" pitchFamily="34" charset="0"/>
            </a:endParaRPr>
          </a:p>
          <a:p>
            <a:r>
              <a:rPr lang="en-GB" sz="1200" b="0" dirty="0">
                <a:solidFill>
                  <a:schemeClr val="tx1"/>
                </a:solidFill>
                <a:latin typeface="Arial" panose="020B0604020202020204" pitchFamily="34" charset="0"/>
                <a:cs typeface="Arial" panose="020B0604020202020204" pitchFamily="34" charset="0"/>
              </a:rPr>
              <a:t>PART TWO: </a:t>
            </a:r>
            <a:r>
              <a:rPr lang="en-AU" sz="1200" b="0" dirty="0">
                <a:solidFill>
                  <a:schemeClr val="tx1"/>
                </a:solidFill>
                <a:latin typeface="Arial" panose="020B0604020202020204" pitchFamily="34" charset="0"/>
                <a:cs typeface="Arial" panose="020B0604020202020204" pitchFamily="34" charset="0"/>
              </a:rPr>
              <a:t>10-MINUTE TIME SWIM </a:t>
            </a:r>
          </a:p>
          <a:p>
            <a:pPr marL="285750" indent="-2857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During the timed swim you will record the presence of target species by tallying how many you see in 10 minutes.</a:t>
            </a:r>
            <a:endParaRPr lang="en-AU" sz="1200" b="0" dirty="0">
              <a:solidFill>
                <a:schemeClr val="tx1"/>
              </a:solidFill>
              <a:latin typeface="Arial" panose="020B0604020202020204" pitchFamily="34" charset="0"/>
              <a:cs typeface="Arial" panose="020B0604020202020204" pitchFamily="34" charset="0"/>
            </a:endParaRPr>
          </a:p>
          <a:p>
            <a:endParaRPr lang="en-AU" sz="1200" b="0" dirty="0">
              <a:solidFill>
                <a:schemeClr val="tx1"/>
              </a:solidFill>
              <a:latin typeface="Arial" panose="020B0604020202020204" pitchFamily="34" charset="0"/>
              <a:cs typeface="Arial" panose="020B0604020202020204" pitchFamily="34" charset="0"/>
            </a:endParaRPr>
          </a:p>
          <a:p>
            <a:r>
              <a:rPr lang="en-AU" sz="1200" b="0" dirty="0">
                <a:solidFill>
                  <a:schemeClr val="tx1"/>
                </a:solidFill>
                <a:latin typeface="Arial" panose="020B0604020202020204" pitchFamily="34" charset="0"/>
                <a:cs typeface="Arial" panose="020B0604020202020204" pitchFamily="34" charset="0"/>
              </a:rPr>
              <a:t>There are simplified survey slates for Be a Marine Biologist for a Day (BAMBFAD). </a:t>
            </a:r>
          </a:p>
          <a:p>
            <a:pPr marL="285754" indent="-285754">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Young primary students: record one target species per group using the BAMBFAD single-species slate. Combine class results to capture all indicator species.</a:t>
            </a:r>
          </a:p>
          <a:p>
            <a:pPr marL="285754" indent="-285754">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Older primary &amp; middle school: record all target species using the full BAMBFAD slate.</a:t>
            </a:r>
          </a:p>
          <a:p>
            <a:pPr marL="285754" indent="-285754">
              <a:buFont typeface="Arial" panose="020B0604020202020204" pitchFamily="34" charset="0"/>
              <a:buChar char="•"/>
            </a:pPr>
            <a:endParaRPr lang="en-GB" sz="1200" b="0" dirty="0">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1200" b="0" dirty="0">
                <a:solidFill>
                  <a:schemeClr val="tx1"/>
                </a:solidFill>
                <a:latin typeface="Arial" panose="020B0604020202020204" pitchFamily="34" charset="0"/>
                <a:cs typeface="Arial" panose="020B0604020202020204" pitchFamily="34" charset="0"/>
              </a:rPr>
              <a:t>PART THREE: 360 Benthic Senior students (15+ years): record all target species and complete the 360° benthic survey using the Rapid Monitoring slate.</a:t>
            </a:r>
          </a:p>
          <a:p>
            <a:pPr marL="285754" indent="-285754">
              <a:buFont typeface="Arial" panose="020B0604020202020204" pitchFamily="34" charset="0"/>
              <a:buChar char="•"/>
            </a:pPr>
            <a:endParaRPr lang="en-GB" sz="1200" b="0" dirty="0">
              <a:solidFill>
                <a:schemeClr val="tx1"/>
              </a:solidFill>
              <a:latin typeface="Arial" panose="020B0604020202020204" pitchFamily="34" charset="0"/>
              <a:cs typeface="Arial" panose="020B0604020202020204" pitchFamily="34" charset="0"/>
            </a:endParaRPr>
          </a:p>
          <a:p>
            <a:r>
              <a:rPr lang="en-AU" dirty="0"/>
              <a:t>PART FOUR- Coral Impacts.</a:t>
            </a:r>
          </a:p>
        </p:txBody>
      </p:sp>
      <p:sp>
        <p:nvSpPr>
          <p:cNvPr id="4" name="Slide Number Placeholder 3"/>
          <p:cNvSpPr>
            <a:spLocks noGrp="1"/>
          </p:cNvSpPr>
          <p:nvPr>
            <p:ph type="sldNum" sz="quarter" idx="5"/>
          </p:nvPr>
        </p:nvSpPr>
        <p:spPr/>
        <p:txBody>
          <a:bodyPr/>
          <a:lstStyle/>
          <a:p>
            <a:fld id="{D1B389CD-B17E-4FE3-89B9-29224A7F9216}" type="slidenum">
              <a:rPr lang="en-AU" smtClean="0"/>
              <a:t>4</a:t>
            </a:fld>
            <a:endParaRPr lang="en-AU"/>
          </a:p>
        </p:txBody>
      </p:sp>
      <p:sp>
        <p:nvSpPr>
          <p:cNvPr id="5" name="Footer Placeholder 4">
            <a:extLst>
              <a:ext uri="{FF2B5EF4-FFF2-40B4-BE49-F238E27FC236}">
                <a16:creationId xmlns:a16="http://schemas.microsoft.com/office/drawing/2014/main" id="{9FB046E3-BD79-A151-B6DD-94026E59FF90}"/>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B494B7FA-1A1D-18FE-D975-123C43E04D54}"/>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3583729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dirty="0">
                <a:solidFill>
                  <a:schemeClr val="tx1"/>
                </a:solidFill>
                <a:latin typeface="Arial" panose="020B0604020202020204" pitchFamily="34" charset="0"/>
                <a:cs typeface="Arial" panose="020B0604020202020204" pitchFamily="34" charset="0"/>
              </a:rPr>
              <a:t>ENTER DATA INTO EYE ON THE REEF</a:t>
            </a:r>
          </a:p>
          <a:p>
            <a:pPr marL="285750" indent="-2857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New users will need to register for an account.</a:t>
            </a:r>
          </a:p>
          <a:p>
            <a:pPr marL="285750" indent="-2857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From home toggle across to Surveys then add Survey on top right corner </a:t>
            </a:r>
          </a:p>
          <a:p>
            <a:pPr marL="285750" indent="-2857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Add Rapid Monitoring Survey </a:t>
            </a:r>
          </a:p>
          <a:p>
            <a:pPr marL="285750" indent="-2857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Sign into your account. </a:t>
            </a:r>
          </a:p>
          <a:p>
            <a:pPr marL="285750" indent="-2857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Eye on the Reef is also available on desktop (preferred way of submitting your data). </a:t>
            </a:r>
          </a:p>
          <a:p>
            <a:r>
              <a:rPr lang="en-GB" sz="1200" b="0" dirty="0">
                <a:solidFill>
                  <a:schemeClr val="tx1"/>
                </a:solidFill>
                <a:latin typeface="Arial" panose="020B0604020202020204" pitchFamily="34" charset="0"/>
                <a:cs typeface="Arial" panose="020B0604020202020204" pitchFamily="34" charset="0"/>
              </a:rPr>
              <a:t>Additional information:</a:t>
            </a:r>
            <a:endParaRPr lang="en-AU" sz="1200" b="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This is arguably the most important component. </a:t>
            </a:r>
          </a:p>
          <a:p>
            <a:pPr marL="285750" indent="-2857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The data you collect and contribute can be used to inform how the Great Barrier Reef is managed. </a:t>
            </a:r>
          </a:p>
          <a:p>
            <a:pPr marL="285750" indent="-2857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The data goes into the Eye on the Reef system, the official Reef management system for the Great Barrier Reef Marine Park Authority.</a:t>
            </a:r>
          </a:p>
          <a:p>
            <a:pPr marL="285750" indent="-285750">
              <a:buFont typeface="Arial" panose="020B0604020202020204" pitchFamily="34" charset="0"/>
              <a:buChar char="•"/>
            </a:pPr>
            <a:r>
              <a:rPr lang="en-GB" sz="1200" b="0" i="0" dirty="0">
                <a:solidFill>
                  <a:schemeClr val="tx1"/>
                </a:solidFill>
                <a:latin typeface="Arial" panose="020B0604020202020204" pitchFamily="34" charset="0"/>
                <a:cs typeface="Arial" panose="020B0604020202020204" pitchFamily="34" charset="0"/>
              </a:rPr>
              <a:t>Based on reviews, data entry scores high for value, well-being, and sense of contribution.</a:t>
            </a:r>
          </a:p>
          <a:p>
            <a:pPr marL="285750" indent="-285750">
              <a:buFont typeface="Arial" panose="020B0604020202020204" pitchFamily="34" charset="0"/>
              <a:buChar char="•"/>
            </a:pPr>
            <a:r>
              <a:rPr lang="en-GB" sz="1200" b="0" i="0" dirty="0">
                <a:solidFill>
                  <a:schemeClr val="tx1"/>
                </a:solidFill>
                <a:latin typeface="Arial" panose="020B0604020202020204" pitchFamily="34" charset="0"/>
                <a:cs typeface="Arial" panose="020B0604020202020204" pitchFamily="34" charset="0"/>
              </a:rPr>
              <a:t>The difference between Primary and Citizen Science data is how it is shared. Citizen Science data is entered into a collective dashboard, whilst Primary data is not.</a:t>
            </a:r>
            <a:endParaRPr lang="en-AU" sz="1200" b="0" i="0" dirty="0">
              <a:solidFill>
                <a:schemeClr val="tx1"/>
              </a:solidFill>
              <a:latin typeface="Arial" panose="020B0604020202020204" pitchFamily="34" charset="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D1B389CD-B17E-4FE3-89B9-29224A7F9216}" type="slidenum">
              <a:rPr lang="en-AU" smtClean="0"/>
              <a:t>5</a:t>
            </a:fld>
            <a:endParaRPr lang="en-AU"/>
          </a:p>
        </p:txBody>
      </p:sp>
      <p:sp>
        <p:nvSpPr>
          <p:cNvPr id="5" name="Footer Placeholder 4">
            <a:extLst>
              <a:ext uri="{FF2B5EF4-FFF2-40B4-BE49-F238E27FC236}">
                <a16:creationId xmlns:a16="http://schemas.microsoft.com/office/drawing/2014/main" id="{A72271E2-BC51-8D7F-137E-66409C8FD4D4}"/>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B361A93C-B646-0F12-CB51-D7DD939116C8}"/>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1749167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dirty="0">
                <a:solidFill>
                  <a:schemeClr val="tx1"/>
                </a:solidFill>
                <a:latin typeface="Arial" panose="020B0604020202020204" pitchFamily="34" charset="0"/>
                <a:cs typeface="Arial" panose="020B0604020202020204" pitchFamily="34" charset="0"/>
              </a:rPr>
              <a:t>These are the indicator species that we record during the10-minute timed swim: </a:t>
            </a:r>
          </a:p>
          <a:p>
            <a:endParaRPr lang="en-GB" sz="1200" b="0" dirty="0">
              <a:solidFill>
                <a:schemeClr val="tx1"/>
              </a:solidFill>
              <a:latin typeface="Arial" panose="020B0604020202020204" pitchFamily="34" charset="0"/>
              <a:cs typeface="Arial" panose="020B0604020202020204" pitchFamily="34" charset="0"/>
            </a:endParaRPr>
          </a:p>
          <a:p>
            <a:pPr marL="514357" indent="-514357">
              <a:buFont typeface="+mj-lt"/>
              <a:buAutoNum type="arabicPeriod"/>
            </a:pPr>
            <a:r>
              <a:rPr lang="en-GB" sz="1200" b="0" dirty="0">
                <a:solidFill>
                  <a:schemeClr val="tx1"/>
                </a:solidFill>
                <a:latin typeface="Arial" panose="020B0604020202020204" pitchFamily="34" charset="0"/>
                <a:cs typeface="Arial" panose="020B0604020202020204" pitchFamily="34" charset="0"/>
              </a:rPr>
              <a:t>Butterflyfish</a:t>
            </a:r>
          </a:p>
          <a:p>
            <a:pPr marL="514357" indent="-514357">
              <a:buFont typeface="+mj-lt"/>
              <a:buAutoNum type="arabicPeriod"/>
            </a:pPr>
            <a:r>
              <a:rPr lang="en-GB" sz="1200" b="0" dirty="0">
                <a:solidFill>
                  <a:schemeClr val="tx1"/>
                </a:solidFill>
                <a:latin typeface="Arial" panose="020B0604020202020204" pitchFamily="34" charset="0"/>
                <a:cs typeface="Arial" panose="020B0604020202020204" pitchFamily="34" charset="0"/>
              </a:rPr>
              <a:t>Anemonefish</a:t>
            </a:r>
          </a:p>
          <a:p>
            <a:pPr marL="514357" indent="-514357">
              <a:buFont typeface="+mj-lt"/>
              <a:buAutoNum type="arabicPeriod"/>
            </a:pPr>
            <a:r>
              <a:rPr lang="en-GB" sz="1200" b="0" dirty="0">
                <a:solidFill>
                  <a:schemeClr val="tx1"/>
                </a:solidFill>
                <a:latin typeface="Arial" panose="020B0604020202020204" pitchFamily="34" charset="0"/>
                <a:cs typeface="Arial" panose="020B0604020202020204" pitchFamily="34" charset="0"/>
              </a:rPr>
              <a:t>Cods and groupers</a:t>
            </a:r>
          </a:p>
          <a:p>
            <a:pPr marL="514357" indent="-514357">
              <a:buFont typeface="+mj-lt"/>
              <a:buAutoNum type="arabicPeriod"/>
            </a:pPr>
            <a:r>
              <a:rPr lang="en-GB" sz="1200" b="0" dirty="0">
                <a:solidFill>
                  <a:schemeClr val="tx1"/>
                </a:solidFill>
                <a:latin typeface="Arial" panose="020B0604020202020204" pitchFamily="34" charset="0"/>
                <a:cs typeface="Arial" panose="020B0604020202020204" pitchFamily="34" charset="0"/>
              </a:rPr>
              <a:t>Giant clams</a:t>
            </a:r>
          </a:p>
          <a:p>
            <a:pPr marL="514357" indent="-514357">
              <a:buFont typeface="+mj-lt"/>
              <a:buAutoNum type="arabicPeriod"/>
            </a:pPr>
            <a:r>
              <a:rPr lang="en-GB" sz="1200" b="0" dirty="0">
                <a:solidFill>
                  <a:schemeClr val="tx1"/>
                </a:solidFill>
                <a:latin typeface="Arial" panose="020B0604020202020204" pitchFamily="34" charset="0"/>
                <a:cs typeface="Arial" panose="020B0604020202020204" pitchFamily="34" charset="0"/>
              </a:rPr>
              <a:t>Turtles</a:t>
            </a:r>
          </a:p>
          <a:p>
            <a:pPr marL="514357" indent="-514357">
              <a:buFont typeface="+mj-lt"/>
              <a:buAutoNum type="arabicPeriod"/>
            </a:pPr>
            <a:r>
              <a:rPr lang="en-GB" sz="1200" b="0" dirty="0">
                <a:solidFill>
                  <a:schemeClr val="tx1"/>
                </a:solidFill>
                <a:latin typeface="Arial" panose="020B0604020202020204" pitchFamily="34" charset="0"/>
                <a:cs typeface="Arial" panose="020B0604020202020204" pitchFamily="34" charset="0"/>
              </a:rPr>
              <a:t>Coral trout</a:t>
            </a:r>
          </a:p>
          <a:p>
            <a:pPr marL="514357" indent="-514357">
              <a:buFont typeface="+mj-lt"/>
              <a:buAutoNum type="arabicPeriod"/>
            </a:pPr>
            <a:r>
              <a:rPr lang="en-GB" sz="1200" b="0" dirty="0">
                <a:solidFill>
                  <a:schemeClr val="tx1"/>
                </a:solidFill>
                <a:latin typeface="Arial" panose="020B0604020202020204" pitchFamily="34" charset="0"/>
                <a:cs typeface="Arial" panose="020B0604020202020204" pitchFamily="34" charset="0"/>
              </a:rPr>
              <a:t>Sea cucumbers</a:t>
            </a:r>
          </a:p>
          <a:p>
            <a:pPr marL="514357" indent="-514357">
              <a:buFont typeface="+mj-lt"/>
              <a:buAutoNum type="arabicPeriod"/>
            </a:pPr>
            <a:r>
              <a:rPr lang="en-GB" sz="1200" b="0" dirty="0">
                <a:solidFill>
                  <a:schemeClr val="tx1"/>
                </a:solidFill>
                <a:latin typeface="Arial" panose="020B0604020202020204" pitchFamily="34" charset="0"/>
                <a:cs typeface="Arial" panose="020B0604020202020204" pitchFamily="34" charset="0"/>
              </a:rPr>
              <a:t>Māori wrasse</a:t>
            </a:r>
          </a:p>
          <a:p>
            <a:pPr marL="514357" indent="-514357">
              <a:buFont typeface="+mj-lt"/>
              <a:buAutoNum type="arabicPeriod"/>
            </a:pPr>
            <a:r>
              <a:rPr lang="en-GB" sz="1200" b="0" dirty="0">
                <a:solidFill>
                  <a:schemeClr val="tx1"/>
                </a:solidFill>
                <a:latin typeface="Arial" panose="020B0604020202020204" pitchFamily="34" charset="0"/>
                <a:cs typeface="Arial" panose="020B0604020202020204" pitchFamily="34" charset="0"/>
              </a:rPr>
              <a:t>Grazing herbivores</a:t>
            </a:r>
          </a:p>
          <a:p>
            <a:pPr marL="514357" indent="-514357">
              <a:buFont typeface="+mj-lt"/>
              <a:buAutoNum type="arabicPeriod"/>
            </a:pPr>
            <a:r>
              <a:rPr lang="en-GB" sz="1200" b="0" dirty="0">
                <a:solidFill>
                  <a:schemeClr val="tx1"/>
                </a:solidFill>
                <a:latin typeface="Arial" panose="020B0604020202020204" pitchFamily="34" charset="0"/>
                <a:cs typeface="Arial" panose="020B0604020202020204" pitchFamily="34" charset="0"/>
              </a:rPr>
              <a:t>Sharks</a:t>
            </a:r>
          </a:p>
          <a:p>
            <a:pPr marL="514357" indent="-514357">
              <a:buFont typeface="+mj-lt"/>
              <a:buAutoNum type="arabicPeriod"/>
            </a:pPr>
            <a:r>
              <a:rPr lang="en-GB" sz="1200" b="0" dirty="0">
                <a:solidFill>
                  <a:schemeClr val="tx1"/>
                </a:solidFill>
                <a:latin typeface="Arial" panose="020B0604020202020204" pitchFamily="34" charset="0"/>
                <a:cs typeface="Arial" panose="020B0604020202020204" pitchFamily="34" charset="0"/>
              </a:rPr>
              <a:t>Crown-of-thorns starfish</a:t>
            </a:r>
          </a:p>
          <a:p>
            <a:pPr marL="514357" indent="-514357">
              <a:buFont typeface="+mj-lt"/>
              <a:buAutoNum type="arabicPeriod"/>
            </a:pPr>
            <a:endParaRPr lang="en-GB" sz="1200" b="0" dirty="0">
              <a:solidFill>
                <a:schemeClr val="tx1"/>
              </a:solidFill>
              <a:latin typeface="Arial" panose="020B0604020202020204" pitchFamily="34" charset="0"/>
              <a:cs typeface="Arial" panose="020B0604020202020204" pitchFamily="34" charset="0"/>
            </a:endParaRPr>
          </a:p>
          <a:p>
            <a:pPr marL="285762" indent="-285762">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You are unlikely to see all 11 target species during the 10-minute timed swim.</a:t>
            </a:r>
          </a:p>
          <a:p>
            <a:pPr marL="285762" indent="-285762">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You may only observe a few of the indicator groups.</a:t>
            </a:r>
          </a:p>
          <a:p>
            <a:pPr marL="285762" indent="-285762">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Do not include animals seen after the timed swim in your count.</a:t>
            </a:r>
          </a:p>
          <a:p>
            <a:pPr marL="285762" indent="-285762">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Record these sightings in the “Other Items of Interest” section at the bottom of the survey.</a:t>
            </a:r>
          </a:p>
          <a:p>
            <a:pPr marL="285762" indent="-285762">
              <a:buFont typeface="Arial" panose="020B0604020202020204" pitchFamily="34" charset="0"/>
              <a:buChar char="•"/>
            </a:pPr>
            <a:endParaRPr lang="en-GB" sz="1200" b="0" dirty="0">
              <a:solidFill>
                <a:schemeClr val="tx1"/>
              </a:solidFill>
              <a:latin typeface="Arial" panose="020B0604020202020204" pitchFamily="34" charset="0"/>
              <a:cs typeface="Arial" panose="020B0604020202020204" pitchFamily="34" charset="0"/>
            </a:endParaRPr>
          </a:p>
          <a:p>
            <a:r>
              <a:rPr lang="en-GB" sz="1200" b="0" dirty="0">
                <a:solidFill>
                  <a:schemeClr val="tx1"/>
                </a:solidFill>
                <a:latin typeface="Arial" panose="020B0604020202020204" pitchFamily="34" charset="0"/>
                <a:cs typeface="Arial" panose="020B0604020202020204" pitchFamily="34" charset="0"/>
              </a:rPr>
              <a:t>Why do we count these species?</a:t>
            </a:r>
          </a:p>
          <a:p>
            <a:pPr marL="285762" indent="-285762">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Reef health indicators.</a:t>
            </a:r>
          </a:p>
          <a:p>
            <a:pPr marL="285762" indent="-285762">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Endangered status.</a:t>
            </a:r>
          </a:p>
          <a:p>
            <a:pPr marL="285762" indent="-285762">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Contribute to reef health.</a:t>
            </a:r>
          </a:p>
          <a:p>
            <a:pPr marL="285762" indent="-285762">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Iconic species. </a:t>
            </a:r>
          </a:p>
          <a:p>
            <a:pPr marL="285762" indent="-285762">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Commercial value.</a:t>
            </a:r>
          </a:p>
          <a:p>
            <a:pPr marL="285762" indent="-285762">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Popular with tourists.</a:t>
            </a:r>
            <a:endParaRPr lang="en-AU" sz="1200" b="0" dirty="0">
              <a:solidFill>
                <a:schemeClr val="tx1"/>
              </a:solidFill>
              <a:latin typeface="Arial" panose="020B0604020202020204" pitchFamily="34" charset="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D1B389CD-B17E-4FE3-89B9-29224A7F9216}" type="slidenum">
              <a:rPr lang="en-AU" smtClean="0"/>
              <a:t>6</a:t>
            </a:fld>
            <a:endParaRPr lang="en-AU"/>
          </a:p>
        </p:txBody>
      </p:sp>
      <p:sp>
        <p:nvSpPr>
          <p:cNvPr id="5" name="Footer Placeholder 4">
            <a:extLst>
              <a:ext uri="{FF2B5EF4-FFF2-40B4-BE49-F238E27FC236}">
                <a16:creationId xmlns:a16="http://schemas.microsoft.com/office/drawing/2014/main" id="{B60AB7F4-AE92-9C7C-CA3C-DA34330466F8}"/>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3198897C-E061-3C1C-2CF1-A4FB58BD9A4F}"/>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1492337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dirty="0">
                <a:solidFill>
                  <a:schemeClr val="tx1"/>
                </a:solidFill>
                <a:latin typeface="Arial"/>
                <a:cs typeface="Arial"/>
              </a:rPr>
              <a:t>CONDUCTING THE 10-MINUTE TIMED SWIM</a:t>
            </a:r>
          </a:p>
          <a:p>
            <a:pPr marL="285754" indent="-285754" fontAlgn="t">
              <a:buFont typeface="Arial" panose="020B0604020202020204" pitchFamily="34" charset="0"/>
              <a:buChar char="•"/>
            </a:pPr>
            <a:r>
              <a:rPr lang="en-AU" sz="1200" b="0" dirty="0">
                <a:solidFill>
                  <a:schemeClr val="tx1"/>
                </a:solidFill>
                <a:latin typeface="Arial" panose="020B0604020202020204" pitchFamily="34" charset="0"/>
                <a:cs typeface="Arial" panose="020B0604020202020204" pitchFamily="34" charset="0"/>
              </a:rPr>
              <a:t>Use a timer, or someone with a watch, to start timing the 10 minutes. </a:t>
            </a:r>
          </a:p>
          <a:p>
            <a:pPr marL="285754" indent="-285754" fontAlgn="t">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Swim slowly in one direction (no backtracking); look up occasionally so you know where you are. </a:t>
            </a:r>
          </a:p>
          <a:p>
            <a:pPr marL="285754" indent="-285754" fontAlgn="t">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Stay on one habitat type (reef flat, lagoon, crest, slope).</a:t>
            </a:r>
          </a:p>
          <a:p>
            <a:pPr marL="285754" indent="-285754" fontAlgn="t">
              <a:buFont typeface="Arial" panose="020B0604020202020204" pitchFamily="34" charset="0"/>
              <a:buChar char="•"/>
            </a:pPr>
            <a:r>
              <a:rPr lang="en-AU" sz="1200" b="0" dirty="0">
                <a:solidFill>
                  <a:schemeClr val="tx1"/>
                </a:solidFill>
                <a:latin typeface="Arial" panose="020B0604020202020204" pitchFamily="34" charset="0"/>
                <a:cs typeface="Arial" panose="020B0604020202020204" pitchFamily="34" charset="0"/>
              </a:rPr>
              <a:t>Use tally system to record what you see, </a:t>
            </a:r>
            <a:r>
              <a:rPr lang="en-GB" sz="1200" b="0" dirty="0">
                <a:solidFill>
                  <a:schemeClr val="tx1"/>
                </a:solidFill>
                <a:latin typeface="Arial" panose="020B0604020202020204" pitchFamily="34" charset="0"/>
                <a:cs typeface="Arial" panose="020B0604020202020204" pitchFamily="34" charset="0"/>
              </a:rPr>
              <a:t>(four lines + diagonal = 5).</a:t>
            </a:r>
          </a:p>
          <a:p>
            <a:pPr marL="285754" indent="-285754" fontAlgn="t">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After the 10 minutes, total the numbers for each target species. </a:t>
            </a:r>
          </a:p>
          <a:p>
            <a:pPr marL="285754" indent="-285754" fontAlgn="t">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This can be done back on the boat. </a:t>
            </a:r>
            <a:r>
              <a:rPr lang="en-AU" sz="1200" b="0" dirty="0">
                <a:solidFill>
                  <a:schemeClr val="tx1"/>
                </a:solidFill>
                <a:latin typeface="Arial" panose="020B0604020202020204" pitchFamily="34" charset="0"/>
                <a:cs typeface="Arial" panose="020B0604020202020204" pitchFamily="34" charset="0"/>
              </a:rPr>
              <a:t> </a:t>
            </a:r>
          </a:p>
          <a:p>
            <a:pPr marL="285754" indent="-285754" fontAlgn="t">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For large schools of fish, estimate numbers.</a:t>
            </a:r>
          </a:p>
          <a:p>
            <a:pPr marL="285754" indent="-285754">
              <a:buFont typeface="Arial" panose="020B0604020202020204" pitchFamily="34" charset="0"/>
              <a:buChar char="•"/>
            </a:pPr>
            <a:r>
              <a:rPr lang="en-AU" sz="1200" b="0" dirty="0">
                <a:solidFill>
                  <a:schemeClr val="tx1"/>
                </a:solidFill>
                <a:latin typeface="Arial" panose="020B0604020202020204" pitchFamily="34" charset="0"/>
                <a:cs typeface="Arial" panose="020B0604020202020204" pitchFamily="34" charset="0"/>
              </a:rPr>
              <a:t>Record numbers as accurately as possible. </a:t>
            </a:r>
          </a:p>
          <a:p>
            <a:pPr marL="285754" indent="-285754">
              <a:buFont typeface="Arial" panose="020B0604020202020204" pitchFamily="34" charset="0"/>
              <a:buChar char="•"/>
            </a:pPr>
            <a:r>
              <a:rPr lang="en-AU" sz="1200" b="0" dirty="0">
                <a:solidFill>
                  <a:schemeClr val="tx1"/>
                </a:solidFill>
                <a:latin typeface="Arial" panose="020B0604020202020204" pitchFamily="34" charset="0"/>
                <a:cs typeface="Arial" panose="020B0604020202020204" pitchFamily="34" charset="0"/>
              </a:rPr>
              <a:t>If you’re not sure, point it out and ask, take a photo or don’t record it.</a:t>
            </a:r>
          </a:p>
          <a:p>
            <a:pPr marL="285750" indent="-2857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Move quietly and slowly to avoid scaring animals.</a:t>
            </a:r>
          </a:p>
          <a:p>
            <a:pPr marL="285750" indent="-2857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Talk quietly, use hand signals, and avoid splashing.</a:t>
            </a:r>
          </a:p>
          <a:p>
            <a:pPr marL="285750" indent="-2857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Only record what you see during the 10-minute survey.</a:t>
            </a:r>
          </a:p>
          <a:p>
            <a:pPr marL="285754" indent="-285754" fontAlgn="ctr">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If you see something interesting outside of this time, you can record it in the </a:t>
            </a:r>
            <a:r>
              <a:rPr lang="en-GB" sz="1200" b="0" i="1" dirty="0">
                <a:solidFill>
                  <a:schemeClr val="tx1"/>
                </a:solidFill>
                <a:latin typeface="Arial" panose="020B0604020202020204" pitchFamily="34" charset="0"/>
                <a:cs typeface="Arial" panose="020B0604020202020204" pitchFamily="34" charset="0"/>
              </a:rPr>
              <a:t>other items of interest </a:t>
            </a:r>
            <a:r>
              <a:rPr lang="en-GB" sz="1200" b="0" dirty="0">
                <a:solidFill>
                  <a:schemeClr val="tx1"/>
                </a:solidFill>
                <a:latin typeface="Arial" panose="020B0604020202020204" pitchFamily="34" charset="0"/>
                <a:cs typeface="Arial" panose="020B0604020202020204" pitchFamily="34" charset="0"/>
              </a:rPr>
              <a:t>section at the bottom of the form.</a:t>
            </a:r>
            <a:endParaRPr lang="en-AU" sz="1200" b="0" dirty="0">
              <a:solidFill>
                <a:schemeClr val="tx1"/>
              </a:solidFill>
              <a:latin typeface="Arial" panose="020B0604020202020204" pitchFamily="34" charset="0"/>
              <a:cs typeface="Arial" panose="020B0604020202020204" pitchFamily="34" charset="0"/>
            </a:endParaRPr>
          </a:p>
          <a:p>
            <a:pPr marL="285754" indent="-285754" fontAlgn="ctr">
              <a:buFont typeface="Arial" panose="020B0604020202020204" pitchFamily="34" charset="0"/>
              <a:buChar char="•"/>
            </a:pPr>
            <a:r>
              <a:rPr lang="en-AU" sz="1200" b="0" dirty="0">
                <a:solidFill>
                  <a:schemeClr val="tx1"/>
                </a:solidFill>
                <a:latin typeface="Arial" panose="020B0604020202020204" pitchFamily="34" charset="0"/>
                <a:cs typeface="Arial" panose="020B0604020202020204" pitchFamily="34" charset="0"/>
              </a:rPr>
              <a:t>Do not touch the animals.</a:t>
            </a:r>
          </a:p>
          <a:p>
            <a:r>
              <a:rPr lang="en-GB" sz="1200" b="0" dirty="0">
                <a:solidFill>
                  <a:schemeClr val="tx1"/>
                </a:solidFill>
                <a:latin typeface="Arial" panose="020B0604020202020204" pitchFamily="34" charset="0"/>
                <a:cs typeface="Arial" panose="020B0604020202020204" pitchFamily="34" charset="0"/>
              </a:rPr>
              <a:t>Additional information:</a:t>
            </a:r>
          </a:p>
          <a:p>
            <a:pPr marL="285754" indent="-285754">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Complete safety, buddy, and equipment checks before entering the water.</a:t>
            </a:r>
          </a:p>
          <a:p>
            <a:pPr marL="285754" indent="-285754">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Some groups may only do the timed swim component. </a:t>
            </a:r>
          </a:p>
          <a:p>
            <a:endParaRPr lang="en-AU" dirty="0"/>
          </a:p>
        </p:txBody>
      </p:sp>
      <p:sp>
        <p:nvSpPr>
          <p:cNvPr id="4" name="Slide Number Placeholder 3"/>
          <p:cNvSpPr>
            <a:spLocks noGrp="1"/>
          </p:cNvSpPr>
          <p:nvPr>
            <p:ph type="sldNum" sz="quarter" idx="5"/>
          </p:nvPr>
        </p:nvSpPr>
        <p:spPr/>
        <p:txBody>
          <a:bodyPr/>
          <a:lstStyle/>
          <a:p>
            <a:fld id="{D1B389CD-B17E-4FE3-89B9-29224A7F9216}" type="slidenum">
              <a:rPr lang="en-AU" smtClean="0"/>
              <a:t>7</a:t>
            </a:fld>
            <a:endParaRPr lang="en-AU"/>
          </a:p>
        </p:txBody>
      </p:sp>
      <p:sp>
        <p:nvSpPr>
          <p:cNvPr id="5" name="Footer Placeholder 4">
            <a:extLst>
              <a:ext uri="{FF2B5EF4-FFF2-40B4-BE49-F238E27FC236}">
                <a16:creationId xmlns:a16="http://schemas.microsoft.com/office/drawing/2014/main" id="{2AB484D2-C7DD-A6FF-4E4A-3AAADF917B16}"/>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569766E6-C7EF-99CE-6DBB-2A75E52749E6}"/>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3054088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1" dirty="0">
                <a:solidFill>
                  <a:schemeClr val="tx1"/>
                </a:solidFill>
                <a:latin typeface="Arial" panose="020B0604020202020204" pitchFamily="34" charset="0"/>
                <a:cs typeface="Arial" panose="020B0604020202020204" pitchFamily="34" charset="0"/>
              </a:rPr>
              <a:t>Sea cucumbers </a:t>
            </a:r>
            <a:r>
              <a:rPr lang="en-US" sz="1200" b="0" dirty="0">
                <a:solidFill>
                  <a:schemeClr val="tx1"/>
                </a:solidFill>
                <a:latin typeface="Arial" panose="020B0604020202020204" pitchFamily="34" charset="0"/>
                <a:cs typeface="Arial" panose="020B0604020202020204" pitchFamily="34" charset="0"/>
              </a:rPr>
              <a:t>act like the vacuum cleaners of the sea. </a:t>
            </a:r>
            <a:r>
              <a:rPr lang="en-GB" sz="1200" b="0" dirty="0">
                <a:solidFill>
                  <a:schemeClr val="tx1"/>
                </a:solidFill>
                <a:latin typeface="Arial" panose="020B0604020202020204" pitchFamily="34" charset="0"/>
                <a:cs typeface="Arial" panose="020B0604020202020204" pitchFamily="34" charset="0"/>
              </a:rPr>
              <a:t>They digest organic matter from sand, helping remove nutrients and keep the seabed clean.</a:t>
            </a:r>
          </a:p>
          <a:p>
            <a:pPr marL="0" indent="0">
              <a:buFont typeface="Arial"/>
              <a:buNone/>
            </a:pPr>
            <a:r>
              <a:rPr lang="en-GB" sz="1200" b="1" dirty="0">
                <a:solidFill>
                  <a:schemeClr val="tx1"/>
                </a:solidFill>
                <a:latin typeface="Arial" panose="020B0604020202020204" pitchFamily="34" charset="0"/>
                <a:cs typeface="Arial" panose="020B0604020202020204" pitchFamily="34" charset="0"/>
              </a:rPr>
              <a:t>Giant clams </a:t>
            </a:r>
            <a:r>
              <a:rPr lang="en-GB" sz="1200" b="0" dirty="0">
                <a:solidFill>
                  <a:schemeClr val="tx1"/>
                </a:solidFill>
                <a:latin typeface="Arial" panose="020B0604020202020204" pitchFamily="34" charset="0"/>
                <a:cs typeface="Arial" panose="020B0604020202020204" pitchFamily="34" charset="0"/>
              </a:rPr>
              <a:t>are protected and iconic reef species. They filter water and remove excess nutrients, helping limit algal growth. </a:t>
            </a:r>
            <a:r>
              <a:rPr lang="en-US" sz="1200" b="0" dirty="0">
                <a:solidFill>
                  <a:schemeClr val="tx1"/>
                </a:solidFill>
                <a:latin typeface="Arial" panose="020B0604020202020204" pitchFamily="34" charset="0"/>
                <a:cs typeface="Arial" panose="020B0604020202020204" pitchFamily="34" charset="0"/>
              </a:rPr>
              <a:t>Giant </a:t>
            </a:r>
            <a:r>
              <a:rPr lang="en-GB" sz="1200" b="0" dirty="0">
                <a:solidFill>
                  <a:schemeClr val="tx1"/>
                </a:solidFill>
                <a:latin typeface="Arial" panose="020B0604020202020204" pitchFamily="34" charset="0"/>
                <a:cs typeface="Arial" panose="020B0604020202020204" pitchFamily="34" charset="0"/>
              </a:rPr>
              <a:t>Clams can bleach when stressed. Because they are long-lived and don’t move, declines may indicate reef health issues. Empty shells can signal past stress events such as bleaching, flood plumes or extreme weather.</a:t>
            </a:r>
          </a:p>
          <a:p>
            <a:pPr marL="0" indent="0">
              <a:buFont typeface="Arial"/>
              <a:buNone/>
            </a:pPr>
            <a:r>
              <a:rPr lang="en-AU" sz="1200" b="1" dirty="0">
                <a:solidFill>
                  <a:schemeClr val="tx1"/>
                </a:solidFill>
                <a:latin typeface="Arial" panose="020B0604020202020204" pitchFamily="34" charset="0"/>
                <a:cs typeface="Arial" panose="020B0604020202020204" pitchFamily="34" charset="0"/>
              </a:rPr>
              <a:t>Anemonefish</a:t>
            </a:r>
            <a:r>
              <a:rPr lang="en-AU" sz="1200" b="0" dirty="0">
                <a:solidFill>
                  <a:schemeClr val="tx1"/>
                </a:solidFill>
                <a:latin typeface="Arial" panose="020B0604020202020204" pitchFamily="34" charset="0"/>
                <a:cs typeface="Arial" panose="020B0604020202020204" pitchFamily="34" charset="0"/>
              </a:rPr>
              <a:t> only live in sea anemones. They are an iconic reef fish (e.g. Nemo from Finding Nemo). </a:t>
            </a:r>
            <a:r>
              <a:rPr lang="en-US" sz="1200" b="0" dirty="0">
                <a:solidFill>
                  <a:schemeClr val="tx1"/>
                </a:solidFill>
                <a:latin typeface="Arial" panose="020B0604020202020204" pitchFamily="34" charset="0"/>
                <a:cs typeface="Arial" panose="020B0604020202020204" pitchFamily="34" charset="0"/>
              </a:rPr>
              <a:t>Anemones are long-lived and are susceptible to bleaching. If anemones die, anemonefish will have nowhere to live. </a:t>
            </a:r>
            <a:r>
              <a:rPr lang="en-GB" sz="1200" b="0" dirty="0">
                <a:solidFill>
                  <a:schemeClr val="tx1"/>
                </a:solidFill>
                <a:latin typeface="Arial" panose="020B0604020202020204" pitchFamily="34" charset="0"/>
                <a:cs typeface="Arial" panose="020B0604020202020204" pitchFamily="34" charset="0"/>
              </a:rPr>
              <a:t>Seeing anemonefish can be a sign that the reef is not heavily impacted by human activity or environmental stressors.</a:t>
            </a:r>
          </a:p>
          <a:p>
            <a:pPr marL="0" indent="0">
              <a:buFont typeface="Arial,Sans-Serif"/>
              <a:buNone/>
            </a:pPr>
            <a:r>
              <a:rPr lang="en-US" sz="1200" b="1" dirty="0">
                <a:solidFill>
                  <a:schemeClr val="tx1"/>
                </a:solidFill>
                <a:latin typeface="Arial" panose="020B0604020202020204" pitchFamily="34" charset="0"/>
                <a:ea typeface="Arial"/>
                <a:cs typeface="Arial" panose="020B0604020202020204" pitchFamily="34" charset="0"/>
              </a:rPr>
              <a:t>Māori wrasse </a:t>
            </a:r>
            <a:r>
              <a:rPr lang="en-US" sz="1200" b="0" dirty="0">
                <a:solidFill>
                  <a:schemeClr val="tx1"/>
                </a:solidFill>
                <a:latin typeface="Arial" panose="020B0604020202020204" pitchFamily="34" charset="0"/>
                <a:ea typeface="Arial"/>
                <a:cs typeface="Arial" panose="020B0604020202020204" pitchFamily="34" charset="0"/>
              </a:rPr>
              <a:t>are listed as </a:t>
            </a:r>
            <a:r>
              <a:rPr lang="en-US" sz="1200" b="0" u="sng" dirty="0">
                <a:solidFill>
                  <a:schemeClr val="tx1"/>
                </a:solidFill>
                <a:latin typeface="Arial" panose="020B0604020202020204" pitchFamily="34" charset="0"/>
                <a:ea typeface="Arial"/>
                <a:cs typeface="Arial" panose="020B0604020202020204" pitchFamily="34" charset="0"/>
              </a:rPr>
              <a:t>endangered.</a:t>
            </a:r>
            <a:r>
              <a:rPr lang="en-US" sz="1200" b="0" dirty="0">
                <a:solidFill>
                  <a:schemeClr val="tx1"/>
                </a:solidFill>
                <a:latin typeface="Arial" panose="020B0604020202020204" pitchFamily="34" charset="0"/>
                <a:ea typeface="Arial"/>
                <a:cs typeface="Arial" panose="020B0604020202020204" pitchFamily="34" charset="0"/>
              </a:rPr>
              <a:t>​ Once overfished, they are now protected on the Reef and are iconic and popular with tourists.​ They help corals by feeding on Crown-of-thorns starfish.​ Recording males and females separately can be used as an indicator of recruitment.</a:t>
            </a:r>
          </a:p>
          <a:p>
            <a:pPr marL="0" indent="0">
              <a:buFont typeface="Arial"/>
              <a:buNone/>
            </a:pPr>
            <a:endParaRPr lang="en-GB" sz="1200" b="0" dirty="0">
              <a:solidFill>
                <a:schemeClr val="tx1"/>
              </a:solidFill>
              <a:latin typeface="Arial" panose="020B0604020202020204" pitchFamily="34" charset="0"/>
              <a:cs typeface="Arial" panose="020B0604020202020204" pitchFamily="34" charset="0"/>
            </a:endParaRPr>
          </a:p>
          <a:p>
            <a:pPr marL="0" indent="0">
              <a:buFont typeface="Arial"/>
              <a:buNone/>
            </a:pPr>
            <a:endParaRPr lang="en-GB" sz="1200" b="0" dirty="0">
              <a:solidFill>
                <a:schemeClr val="tx1"/>
              </a:solidFill>
              <a:latin typeface="Arial" panose="020B0604020202020204" pitchFamily="34" charset="0"/>
              <a:cs typeface="Arial" panose="020B0604020202020204" pitchFamily="34" charset="0"/>
            </a:endParaRPr>
          </a:p>
          <a:p>
            <a:pPr marL="0" indent="0">
              <a:buFont typeface="Arial"/>
              <a:buNone/>
            </a:pPr>
            <a:endParaRPr lang="en-GB" sz="1200" b="0" dirty="0">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GB" sz="1200" b="0" dirty="0">
              <a:solidFill>
                <a:schemeClr val="tx1"/>
              </a:solidFill>
              <a:latin typeface="Arial" panose="020B0604020202020204" pitchFamily="34" charset="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D1B389CD-B17E-4FE3-89B9-29224A7F9216}" type="slidenum">
              <a:rPr lang="en-AU" smtClean="0"/>
              <a:t>8</a:t>
            </a:fld>
            <a:endParaRPr lang="en-AU"/>
          </a:p>
        </p:txBody>
      </p:sp>
      <p:sp>
        <p:nvSpPr>
          <p:cNvPr id="5" name="Footer Placeholder 4">
            <a:extLst>
              <a:ext uri="{FF2B5EF4-FFF2-40B4-BE49-F238E27FC236}">
                <a16:creationId xmlns:a16="http://schemas.microsoft.com/office/drawing/2014/main" id="{324E0233-259D-A94C-F2A2-D529C1A16B51}"/>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14130E49-0A63-9159-AD0B-A0BDA12245E3}"/>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1001549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9E8BC-19C7-2271-1FC5-280C5C267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8B88D-8C09-8642-6806-DA3604C2EB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49261B-12FA-AE06-6552-5D8DB8AD733A}"/>
              </a:ext>
            </a:extLst>
          </p:cNvPr>
          <p:cNvSpPr>
            <a:spLocks noGrp="1"/>
          </p:cNvSpPr>
          <p:nvPr>
            <p:ph type="body" idx="1"/>
          </p:nvPr>
        </p:nvSpPr>
        <p:spPr/>
        <p:txBody>
          <a:bodyPr/>
          <a:lstStyle/>
          <a:p>
            <a:r>
              <a:rPr lang="en-US" sz="1200" b="0" dirty="0">
                <a:solidFill>
                  <a:schemeClr val="tx1"/>
                </a:solidFill>
                <a:latin typeface="Arial" panose="020B0604020202020204" pitchFamily="34" charset="0"/>
                <a:cs typeface="Arial" panose="020B0604020202020204" pitchFamily="34" charset="0"/>
              </a:rPr>
              <a:t>Most </a:t>
            </a:r>
            <a:r>
              <a:rPr lang="en-US" sz="1200" b="1" dirty="0">
                <a:solidFill>
                  <a:schemeClr val="tx1"/>
                </a:solidFill>
                <a:latin typeface="Arial" panose="020B0604020202020204" pitchFamily="34" charset="0"/>
                <a:cs typeface="Arial" panose="020B0604020202020204" pitchFamily="34" charset="0"/>
              </a:rPr>
              <a:t>butterflyfish</a:t>
            </a:r>
            <a:r>
              <a:rPr lang="en-US" sz="1200" b="0" dirty="0">
                <a:solidFill>
                  <a:schemeClr val="tx1"/>
                </a:solidFill>
                <a:latin typeface="Arial" panose="020B0604020202020204" pitchFamily="34" charset="0"/>
                <a:cs typeface="Arial" panose="020B0604020202020204" pitchFamily="34" charset="0"/>
              </a:rPr>
              <a:t> eat coral (corallivores). </a:t>
            </a:r>
            <a:r>
              <a:rPr lang="en-GB" sz="1200" b="0" dirty="0">
                <a:solidFill>
                  <a:schemeClr val="tx1"/>
                </a:solidFill>
                <a:latin typeface="Arial" panose="020B0604020202020204" pitchFamily="34" charset="0"/>
                <a:cs typeface="Arial" panose="020B0604020202020204" pitchFamily="34" charset="0"/>
              </a:rPr>
              <a:t>High butterflyfish diversity can indicate high coral diversity. Look for pairs or small groups, swimming close to or feeding on coral. They are easy to identify - flat disc-shaped bodies, a pointed nose and small mouth. Most are black, white and yellow with a variety of stripes and patterns. Often have a black stripe over the eye and/or a black spot near the tail.</a:t>
            </a:r>
          </a:p>
          <a:p>
            <a:pPr marL="0" indent="0">
              <a:spcBef>
                <a:spcPts val="0"/>
              </a:spcBef>
              <a:buFont typeface="Arial" panose="020B0604020202020204" pitchFamily="34" charset="0"/>
              <a:buNone/>
            </a:pPr>
            <a:r>
              <a:rPr lang="en-US" sz="1200" b="1" dirty="0">
                <a:solidFill>
                  <a:schemeClr val="tx1"/>
                </a:solidFill>
                <a:latin typeface="Arial" panose="020B0604020202020204" pitchFamily="34" charset="0"/>
                <a:cs typeface="Arial" panose="020B0604020202020204" pitchFamily="34" charset="0"/>
              </a:rPr>
              <a:t>Grazing herbivores </a:t>
            </a:r>
            <a:r>
              <a:rPr lang="en-US" sz="1200" b="0" dirty="0">
                <a:solidFill>
                  <a:schemeClr val="tx1"/>
                </a:solidFill>
                <a:latin typeface="Arial" panose="020B0604020202020204" pitchFamily="34" charset="0"/>
                <a:cs typeface="Arial" panose="020B0604020202020204" pitchFamily="34" charset="0"/>
              </a:rPr>
              <a:t>act like the Reef’s lawnmowers by grazing on algae, helping to keep it under control. They reduce algae-coral competition, such as algae overgrowth, to keep reefs healthy and resilient. By removing algae, they increase the availability of space and light for coral growth and recruitment. </a:t>
            </a:r>
            <a:r>
              <a:rPr lang="en-GB" sz="1200" b="0" dirty="0">
                <a:solidFill>
                  <a:schemeClr val="tx1"/>
                </a:solidFill>
                <a:latin typeface="Arial" panose="020B0604020202020204" pitchFamily="34" charset="0"/>
                <a:cs typeface="Arial" panose="020B0604020202020204" pitchFamily="34" charset="0"/>
              </a:rPr>
              <a:t>Often seen face down, grazing, scraping and biting at algae growing on the coral rock. </a:t>
            </a:r>
            <a:r>
              <a:rPr lang="en-US" sz="1200" b="0" dirty="0">
                <a:solidFill>
                  <a:schemeClr val="tx1"/>
                </a:solidFill>
                <a:latin typeface="Arial" panose="020B0604020202020204" pitchFamily="34" charset="0"/>
                <a:cs typeface="Arial" panose="020B0604020202020204" pitchFamily="34" charset="0"/>
              </a:rPr>
              <a:t>They include Parrotfish </a:t>
            </a:r>
            <a:r>
              <a:rPr lang="en-US" sz="1200" b="0" i="1" dirty="0">
                <a:solidFill>
                  <a:schemeClr val="tx1"/>
                </a:solidFill>
                <a:latin typeface="Arial" panose="020B0604020202020204" pitchFamily="34" charset="0"/>
                <a:cs typeface="Arial" panose="020B0604020202020204" pitchFamily="34" charset="0"/>
              </a:rPr>
              <a:t>(Labridae / </a:t>
            </a:r>
            <a:r>
              <a:rPr lang="en-US" sz="1200" b="0" i="1" dirty="0" err="1">
                <a:solidFill>
                  <a:schemeClr val="tx1"/>
                </a:solidFill>
                <a:latin typeface="Arial" panose="020B0604020202020204" pitchFamily="34" charset="0"/>
                <a:cs typeface="Arial" panose="020B0604020202020204" pitchFamily="34" charset="0"/>
              </a:rPr>
              <a:t>Scarinae</a:t>
            </a:r>
            <a:r>
              <a:rPr lang="en-US" sz="1200" b="0" i="1" dirty="0">
                <a:solidFill>
                  <a:schemeClr val="tx1"/>
                </a:solidFill>
                <a:latin typeface="Arial" panose="020B0604020202020204" pitchFamily="34" charset="0"/>
                <a:cs typeface="Arial" panose="020B0604020202020204" pitchFamily="34" charset="0"/>
              </a:rPr>
              <a:t>), </a:t>
            </a:r>
            <a:r>
              <a:rPr lang="en-US" sz="1200" b="0" dirty="0">
                <a:solidFill>
                  <a:schemeClr val="tx1"/>
                </a:solidFill>
                <a:latin typeface="Arial" panose="020B0604020202020204" pitchFamily="34" charset="0"/>
                <a:cs typeface="Arial" panose="020B0604020202020204" pitchFamily="34" charset="0"/>
              </a:rPr>
              <a:t>Rabbitfish </a:t>
            </a:r>
            <a:r>
              <a:rPr lang="en-US" sz="1200" b="0" i="1" dirty="0">
                <a:solidFill>
                  <a:schemeClr val="tx1"/>
                </a:solidFill>
                <a:latin typeface="Arial" panose="020B0604020202020204" pitchFamily="34" charset="0"/>
                <a:cs typeface="Arial" panose="020B0604020202020204" pitchFamily="34" charset="0"/>
              </a:rPr>
              <a:t>(</a:t>
            </a:r>
            <a:r>
              <a:rPr lang="en-US" sz="1200" b="0" i="1" dirty="0" err="1">
                <a:solidFill>
                  <a:schemeClr val="tx1"/>
                </a:solidFill>
                <a:latin typeface="Arial" panose="020B0604020202020204" pitchFamily="34" charset="0"/>
                <a:cs typeface="Arial" panose="020B0604020202020204" pitchFamily="34" charset="0"/>
              </a:rPr>
              <a:t>Siganidae</a:t>
            </a:r>
            <a:r>
              <a:rPr lang="en-US" sz="1200" b="0" i="1" dirty="0">
                <a:solidFill>
                  <a:schemeClr val="tx1"/>
                </a:solidFill>
                <a:latin typeface="Arial" panose="020B0604020202020204" pitchFamily="34" charset="0"/>
                <a:cs typeface="Arial" panose="020B0604020202020204" pitchFamily="34" charset="0"/>
              </a:rPr>
              <a:t>) </a:t>
            </a:r>
            <a:r>
              <a:rPr lang="en-US" sz="1200" b="0" dirty="0">
                <a:solidFill>
                  <a:schemeClr val="tx1"/>
                </a:solidFill>
                <a:latin typeface="Arial" panose="020B0604020202020204" pitchFamily="34" charset="0"/>
                <a:cs typeface="Arial" panose="020B0604020202020204" pitchFamily="34" charset="0"/>
              </a:rPr>
              <a:t>and Surgeonfish </a:t>
            </a:r>
            <a:r>
              <a:rPr lang="en-US" sz="1200" b="0" i="1" dirty="0">
                <a:solidFill>
                  <a:schemeClr val="tx1"/>
                </a:solidFill>
                <a:latin typeface="Arial" panose="020B0604020202020204" pitchFamily="34" charset="0"/>
                <a:cs typeface="Arial" panose="020B0604020202020204" pitchFamily="34" charset="0"/>
              </a:rPr>
              <a:t>(Acanthuridae).</a:t>
            </a:r>
          </a:p>
          <a:p>
            <a:pPr marL="0" indent="0">
              <a:buFont typeface="Arial" panose="020B0604020202020204" pitchFamily="34" charset="0"/>
              <a:buNone/>
            </a:pPr>
            <a:r>
              <a:rPr lang="en-US" sz="1200" b="1" dirty="0">
                <a:solidFill>
                  <a:schemeClr val="tx1"/>
                </a:solidFill>
                <a:latin typeface="Arial" panose="020B0604020202020204" pitchFamily="34" charset="0"/>
                <a:cs typeface="Arial" panose="020B0604020202020204" pitchFamily="34" charset="0"/>
              </a:rPr>
              <a:t>Cods and Groupers </a:t>
            </a:r>
            <a:r>
              <a:rPr lang="en-US" sz="1200" b="0" dirty="0">
                <a:solidFill>
                  <a:schemeClr val="tx1"/>
                </a:solidFill>
                <a:latin typeface="Arial" panose="020B0604020202020204" pitchFamily="34" charset="0"/>
                <a:cs typeface="Arial" panose="020B0604020202020204" pitchFamily="34" charset="0"/>
              </a:rPr>
              <a:t>are protected slow growing and long lived species. They are important predators that help maintain balanced food webs.  </a:t>
            </a:r>
          </a:p>
          <a:p>
            <a:endParaRPr lang="en-US" sz="1200" b="0" dirty="0">
              <a:solidFill>
                <a:schemeClr val="tx1"/>
              </a:solidFill>
              <a:latin typeface="Arial" panose="020B0604020202020204" pitchFamily="34" charset="0"/>
              <a:cs typeface="Arial" panose="020B0604020202020204" pitchFamily="34" charset="0"/>
            </a:endParaRPr>
          </a:p>
          <a:p>
            <a:endParaRPr lang="en-AU" dirty="0"/>
          </a:p>
        </p:txBody>
      </p:sp>
      <p:sp>
        <p:nvSpPr>
          <p:cNvPr id="4" name="Slide Number Placeholder 3">
            <a:extLst>
              <a:ext uri="{FF2B5EF4-FFF2-40B4-BE49-F238E27FC236}">
                <a16:creationId xmlns:a16="http://schemas.microsoft.com/office/drawing/2014/main" id="{D5A9B4CA-BB26-6E94-1E14-450EBFBFD43C}"/>
              </a:ext>
            </a:extLst>
          </p:cNvPr>
          <p:cNvSpPr>
            <a:spLocks noGrp="1"/>
          </p:cNvSpPr>
          <p:nvPr>
            <p:ph type="sldNum" sz="quarter" idx="5"/>
          </p:nvPr>
        </p:nvSpPr>
        <p:spPr/>
        <p:txBody>
          <a:bodyPr/>
          <a:lstStyle/>
          <a:p>
            <a:fld id="{D1B389CD-B17E-4FE3-89B9-29224A7F9216}" type="slidenum">
              <a:rPr lang="en-AU" smtClean="0"/>
              <a:t>9</a:t>
            </a:fld>
            <a:endParaRPr lang="en-AU"/>
          </a:p>
        </p:txBody>
      </p:sp>
      <p:sp>
        <p:nvSpPr>
          <p:cNvPr id="5" name="Footer Placeholder 4">
            <a:extLst>
              <a:ext uri="{FF2B5EF4-FFF2-40B4-BE49-F238E27FC236}">
                <a16:creationId xmlns:a16="http://schemas.microsoft.com/office/drawing/2014/main" id="{D55C3E43-6D2F-2FD9-428C-06022B84C006}"/>
              </a:ext>
            </a:extLst>
          </p:cNvPr>
          <p:cNvSpPr>
            <a:spLocks noGrp="1"/>
          </p:cNvSpPr>
          <p:nvPr>
            <p:ph type="ftr" sz="quarter" idx="4"/>
          </p:nvPr>
        </p:nvSpPr>
        <p:spPr>
          <a:xfrm>
            <a:off x="6003634" y="8685213"/>
            <a:ext cx="184731" cy="276999"/>
          </a:xfrm>
        </p:spPr>
        <p:txBody>
          <a:bodyPr wrap="none">
            <a:spAutoFit/>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36D3D387-CE82-7C62-5DEB-09720DC94234}"/>
              </a:ext>
            </a:extLst>
          </p:cNvPr>
          <p:cNvSpPr>
            <a:spLocks noGrp="1"/>
          </p:cNvSpPr>
          <p:nvPr>
            <p:ph type="hdr" sz="quarter"/>
          </p:nvPr>
        </p:nvSpPr>
        <p:spPr>
          <a:xfrm>
            <a:off x="6003634" y="0"/>
            <a:ext cx="184731" cy="276999"/>
          </a:xfrm>
        </p:spPr>
        <p:txBody>
          <a:bodyPr wrap="none">
            <a:spAutoFit/>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16297023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B4FDFA0-E3C8-A7CF-98A4-CC30E216CA49}"/>
              </a:ext>
            </a:extLst>
          </p:cNvPr>
          <p:cNvPicPr>
            <a:picLocks noChangeAspect="1"/>
          </p:cNvPicPr>
          <p:nvPr userDrawn="1"/>
        </p:nvPicPr>
        <p:blipFill>
          <a:blip r:embed="rId2"/>
          <a:srcRect/>
          <a:stretch/>
        </p:blipFill>
        <p:spPr>
          <a:xfrm>
            <a:off x="-9936" y="-5589"/>
            <a:ext cx="12201936" cy="6863589"/>
          </a:xfrm>
          <a:prstGeom prst="rect">
            <a:avLst/>
          </a:prstGeom>
        </p:spPr>
      </p:pic>
    </p:spTree>
    <p:extLst>
      <p:ext uri="{BB962C8B-B14F-4D97-AF65-F5344CB8AC3E}">
        <p14:creationId xmlns:p14="http://schemas.microsoft.com/office/powerpoint/2010/main" val="34508718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E83267-D5A6-524B-156A-ABD2384DA945}"/>
              </a:ext>
            </a:extLst>
          </p:cNvPr>
          <p:cNvPicPr>
            <a:picLocks noChangeAspect="1"/>
          </p:cNvPicPr>
          <p:nvPr userDrawn="1"/>
        </p:nvPicPr>
        <p:blipFill>
          <a:blip r:embed="rId2"/>
          <a:stretch>
            <a:fillRect/>
          </a:stretch>
        </p:blipFill>
        <p:spPr>
          <a:xfrm>
            <a:off x="0" y="6639535"/>
            <a:ext cx="12192000" cy="218465"/>
          </a:xfrm>
          <a:prstGeom prst="rect">
            <a:avLst/>
          </a:prstGeom>
        </p:spPr>
      </p:pic>
    </p:spTree>
    <p:extLst>
      <p:ext uri="{BB962C8B-B14F-4D97-AF65-F5344CB8AC3E}">
        <p14:creationId xmlns:p14="http://schemas.microsoft.com/office/powerpoint/2010/main" val="70462337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2 Col - Background">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9B778388-2F3E-4A4C-A3E1-E4AA9087CCB9}"/>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9F22CC13-5CF8-3442-9E61-DD8983EAEEE2}" type="slidenum">
              <a:rPr lang="en-US" smtClean="0"/>
              <a:pPr algn="r"/>
              <a:t>‹#›</a:t>
            </a:fld>
            <a:endParaRPr lang="en-US"/>
          </a:p>
        </p:txBody>
      </p:sp>
      <p:sp>
        <p:nvSpPr>
          <p:cNvPr id="16" name="TextBox 15">
            <a:extLst>
              <a:ext uri="{FF2B5EF4-FFF2-40B4-BE49-F238E27FC236}">
                <a16:creationId xmlns:a16="http://schemas.microsoft.com/office/drawing/2014/main" id="{675FEBF2-30FD-1445-894F-CBF50D444632}"/>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a:solidFill>
                  <a:schemeClr val="bg1"/>
                </a:solidFill>
              </a:rPr>
              <a:t>Be a Marine Biologist for a Day</a:t>
            </a:r>
          </a:p>
        </p:txBody>
      </p:sp>
      <p:sp>
        <p:nvSpPr>
          <p:cNvPr id="18" name="Content Placeholder 2">
            <a:extLst>
              <a:ext uri="{FF2B5EF4-FFF2-40B4-BE49-F238E27FC236}">
                <a16:creationId xmlns:a16="http://schemas.microsoft.com/office/drawing/2014/main" id="{43D01A11-B0AD-3242-AD0A-BA10A6D01CF7}"/>
              </a:ext>
            </a:extLst>
          </p:cNvPr>
          <p:cNvSpPr>
            <a:spLocks noGrp="1"/>
          </p:cNvSpPr>
          <p:nvPr>
            <p:ph idx="13"/>
          </p:nvPr>
        </p:nvSpPr>
        <p:spPr>
          <a:xfrm>
            <a:off x="6286543" y="1296170"/>
            <a:ext cx="5390592" cy="4847454"/>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a:t>Click to edit Master text styles</a:t>
            </a:r>
          </a:p>
        </p:txBody>
      </p:sp>
      <p:sp>
        <p:nvSpPr>
          <p:cNvPr id="19" name="Content Placeholder 2">
            <a:extLst>
              <a:ext uri="{FF2B5EF4-FFF2-40B4-BE49-F238E27FC236}">
                <a16:creationId xmlns:a16="http://schemas.microsoft.com/office/drawing/2014/main" id="{3F22139D-7499-874F-B96A-D55615FEC81D}"/>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a:t>Click to edit Master text styles</a:t>
            </a:r>
          </a:p>
        </p:txBody>
      </p:sp>
      <p:sp>
        <p:nvSpPr>
          <p:cNvPr id="20" name="Title 1">
            <a:extLst>
              <a:ext uri="{FF2B5EF4-FFF2-40B4-BE49-F238E27FC236}">
                <a16:creationId xmlns:a16="http://schemas.microsoft.com/office/drawing/2014/main" id="{285BEEE6-4F68-D14C-B0A9-B29422BC9CE5}"/>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bg1"/>
                </a:solidFill>
              </a:defRPr>
            </a:lvl1pPr>
          </a:lstStyle>
          <a:p>
            <a:r>
              <a:rPr lang="en-GB"/>
              <a:t>Click to edit Master title style</a:t>
            </a:r>
            <a:endParaRPr lang="en-US"/>
          </a:p>
        </p:txBody>
      </p:sp>
      <p:sp>
        <p:nvSpPr>
          <p:cNvPr id="2" name="Footer Placeholder 1">
            <a:extLst>
              <a:ext uri="{FF2B5EF4-FFF2-40B4-BE49-F238E27FC236}">
                <a16:creationId xmlns:a16="http://schemas.microsoft.com/office/drawing/2014/main" id="{CD3D139D-418E-DE59-3350-147F1B2B4FBE}"/>
              </a:ext>
            </a:extLst>
          </p:cNvPr>
          <p:cNvSpPr>
            <a:spLocks noGrp="1"/>
          </p:cNvSpPr>
          <p:nvPr>
            <p:ph type="ftr" sz="quarter" idx="14"/>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563401614"/>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2845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aus01.safelinks.protection.outlook.com/?url=https%3A%2F%2Fyoutu.be%2FI4WJArULv1A&amp;data=05%7C02%7CElizabeth.Hickman%40gbrmpa.gov.au%7C830986a88a8b4b059cce08defcfea099%7Ceb11ef1632244f8680814e1dd176b836%7C0%7C0%7C639226367719095509%7CUnknown%7CTWFpbGZsb3d8eyJFbXB0eU1hcGkiOnRydWUsIlYiOiIwLjAuMDAwMCIsIlAiOiJXaW4zMiIsIkFOIjoiTWFpbCIsIldUIjoyfQ%3D%3D%7C0%7C%7C%7C&amp;sdata=76StR2LuWy5nrnL7FbuGDnfhTAAL2U25HDeKIF43zs8%3D&amp;reserved=0"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aus01.safelinks.protection.outlook.com/?url=https%3A%2F%2Fyoutu.be%2FnA19RYOKHDs&amp;data=05%7C02%7CElizabeth.Hickman%40gbrmpa.gov.au%7C830986a88a8b4b059cce08defcfea099%7Ceb11ef1632244f8680814e1dd176b836%7C0%7C0%7C639226367719128896%7CUnknown%7CTWFpbGZsb3d8eyJFbXB0eU1hcGkiOnRydWUsIlYiOiIwLjAuMDAwMCIsIlAiOiJXaW4zMiIsIkFOIjoiTWFpbCIsIldUIjoyfQ%3D%3D%7C0%7C%7C%7C&amp;sdata=JW2nzMnAp7XLl0dXpvNpkSreCPLTsWT%2BXIjy0ADHEpY%3D&amp;reserved=0"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3" Type="http://schemas.openxmlformats.org/officeDocument/2006/relationships/hyperlink" Target="https://aus01.safelinks.protection.outlook.com/?url=https%3A%2F%2Fyoutu.be%2FWFYbmwfXQLA&amp;data=05%7C02%7CElizabeth.Hickman%40gbrmpa.gov.au%7C830986a88a8b4b059cce08defcfea099%7Ceb11ef1632244f8680814e1dd176b836%7C0%7C0%7C639226367719153620%7CUnknown%7CTWFpbGZsb3d8eyJFbXB0eU1hcGkiOnRydWUsIlYiOiIwLjAuMDAwMCIsIlAiOiJXaW4zMiIsIkFOIjoiTWFpbCIsIldUIjoyfQ%3D%3D%7C0%7C%7C%7C&amp;sdata=L1t0pokw6SqEc3CG2F5GbjF94ygdTQqrTMQ3y%2BnJhXk%3D&amp;reserved=0"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tiff"/><Relationship Id="rId4" Type="http://schemas.openxmlformats.org/officeDocument/2006/relationships/image" Target="../media/image20.pn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F762B8-9CA4-D591-512C-438D28105B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054" y="629690"/>
            <a:ext cx="4591884" cy="958354"/>
          </a:xfrm>
          <a:prstGeom prst="rect">
            <a:avLst/>
          </a:prstGeom>
        </p:spPr>
      </p:pic>
      <p:sp>
        <p:nvSpPr>
          <p:cNvPr id="6" name="Title 1">
            <a:extLst>
              <a:ext uri="{FF2B5EF4-FFF2-40B4-BE49-F238E27FC236}">
                <a16:creationId xmlns:a16="http://schemas.microsoft.com/office/drawing/2014/main" id="{DD5FE487-FB4B-E65B-EB33-E4825D7F352A}"/>
              </a:ext>
            </a:extLst>
          </p:cNvPr>
          <p:cNvSpPr txBox="1">
            <a:spLocks/>
          </p:cNvSpPr>
          <p:nvPr/>
        </p:nvSpPr>
        <p:spPr>
          <a:xfrm>
            <a:off x="734054" y="4247701"/>
            <a:ext cx="6130411" cy="16558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chemeClr val="bg1"/>
                </a:solidFill>
                <a:latin typeface="Arial" panose="020B0604020202020204" pitchFamily="34" charset="0"/>
                <a:cs typeface="Arial" panose="020B0604020202020204" pitchFamily="34" charset="0"/>
              </a:rPr>
              <a:t>Eye on the Reef</a:t>
            </a:r>
          </a:p>
          <a:p>
            <a:r>
              <a:rPr lang="en-US" sz="5400" b="1" dirty="0">
                <a:solidFill>
                  <a:schemeClr val="bg1"/>
                </a:solidFill>
                <a:latin typeface="Arial" panose="020B0604020202020204" pitchFamily="34" charset="0"/>
                <a:cs typeface="Arial" panose="020B0604020202020204" pitchFamily="34" charset="0"/>
              </a:rPr>
              <a:t>Rapid Monitoring</a:t>
            </a:r>
            <a:endParaRPr lang="en-US" sz="5400"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6E5F8EE1-F0CC-A6D7-5CD0-A607412DF2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1430" y="4550987"/>
            <a:ext cx="2542162" cy="1049252"/>
          </a:xfrm>
          <a:prstGeom prst="rect">
            <a:avLst/>
          </a:prstGeom>
        </p:spPr>
      </p:pic>
    </p:spTree>
    <p:extLst>
      <p:ext uri="{BB962C8B-B14F-4D97-AF65-F5344CB8AC3E}">
        <p14:creationId xmlns:p14="http://schemas.microsoft.com/office/powerpoint/2010/main" val="1350311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E0109-CF87-2362-78E3-3394F8F783FC}"/>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D08D7EF6-D54A-079A-B3B3-6FDD64920C1C}"/>
              </a:ext>
            </a:extLst>
          </p:cNvPr>
          <p:cNvSpPr txBox="1"/>
          <p:nvPr/>
        </p:nvSpPr>
        <p:spPr>
          <a:xfrm>
            <a:off x="1662122" y="5459983"/>
            <a:ext cx="2015119" cy="692497"/>
          </a:xfrm>
          <a:prstGeom prst="rect">
            <a:avLst/>
          </a:prstGeom>
          <a:noFill/>
        </p:spPr>
        <p:txBody>
          <a:bodyPr wrap="square">
            <a:spAutoFit/>
          </a:bodyPr>
          <a:lstStyle/>
          <a:p>
            <a:r>
              <a:rPr lang="en-GB" sz="1300" dirty="0">
                <a:latin typeface="Arial" panose="020B0604020202020204" pitchFamily="34" charset="0"/>
                <a:cs typeface="Arial" panose="020B0604020202020204" pitchFamily="34" charset="0"/>
              </a:rPr>
              <a:t>Apex predators- Balance food webs- Vulnerable to critically endangered.</a:t>
            </a:r>
            <a:endParaRPr lang="en-AU" sz="1300"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C77F24B9-BA13-AB85-77CF-F4C9DDD734E3}"/>
              </a:ext>
            </a:extLst>
          </p:cNvPr>
          <p:cNvSpPr txBox="1"/>
          <p:nvPr/>
        </p:nvSpPr>
        <p:spPr>
          <a:xfrm>
            <a:off x="4045528" y="5471027"/>
            <a:ext cx="2526145" cy="692497"/>
          </a:xfrm>
          <a:prstGeom prst="rect">
            <a:avLst/>
          </a:prstGeom>
          <a:noFill/>
        </p:spPr>
        <p:txBody>
          <a:bodyPr wrap="square">
            <a:spAutoFit/>
          </a:bodyPr>
          <a:lstStyle/>
          <a:p>
            <a:r>
              <a:rPr lang="en-GB" sz="1300" dirty="0">
                <a:latin typeface="Arial" panose="020B0604020202020204" pitchFamily="34" charset="0"/>
                <a:cs typeface="Arial" panose="020B0604020202020204" pitchFamily="34" charset="0"/>
              </a:rPr>
              <a:t>6 in GBR – count hawksbill and green separately. Venerable to endangered.- Iconic.</a:t>
            </a:r>
            <a:endParaRPr lang="en-AU" sz="13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23224104-2113-8F95-BF64-692F3C860274}"/>
              </a:ext>
            </a:extLst>
          </p:cNvPr>
          <p:cNvSpPr txBox="1"/>
          <p:nvPr/>
        </p:nvSpPr>
        <p:spPr>
          <a:xfrm>
            <a:off x="7073278" y="5459983"/>
            <a:ext cx="3322845" cy="892552"/>
          </a:xfrm>
          <a:prstGeom prst="rect">
            <a:avLst/>
          </a:prstGeom>
          <a:noFill/>
        </p:spPr>
        <p:txBody>
          <a:bodyPr wrap="square">
            <a:spAutoFit/>
          </a:bodyPr>
          <a:lstStyle/>
          <a:p>
            <a:pPr fontAlgn="t"/>
            <a:r>
              <a:rPr lang="en-AU" sz="1300" dirty="0">
                <a:latin typeface="Arial" panose="020B0604020202020204" pitchFamily="34" charset="0"/>
                <a:cs typeface="Arial" panose="020B0604020202020204" pitchFamily="34" charset="0"/>
              </a:rPr>
              <a:t>Plagues are a real reef threat. One is ok but more than three could indicate an outbreak could occur. </a:t>
            </a:r>
            <a:r>
              <a:rPr lang="en-GB" sz="1300" dirty="0">
                <a:latin typeface="Arial" panose="020B0604020202020204" pitchFamily="34" charset="0"/>
                <a:cs typeface="Arial" panose="020B0604020202020204" pitchFamily="34" charset="0"/>
              </a:rPr>
              <a:t>Juveniles smaller than hand - nocturnal- do not touch</a:t>
            </a:r>
            <a:endParaRPr lang="en-AU" sz="1300"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1161689E-91AF-74F8-818F-21F0B2FEBD30}"/>
              </a:ext>
            </a:extLst>
          </p:cNvPr>
          <p:cNvSpPr txBox="1"/>
          <p:nvPr/>
        </p:nvSpPr>
        <p:spPr>
          <a:xfrm>
            <a:off x="1662122" y="1074729"/>
            <a:ext cx="2005022" cy="369332"/>
          </a:xfrm>
          <a:prstGeom prst="rect">
            <a:avLst/>
          </a:prstGeom>
          <a:noFill/>
        </p:spPr>
        <p:txBody>
          <a:bodyPr wrap="square">
            <a:spAutoFit/>
          </a:bodyPr>
          <a:lstStyle/>
          <a:p>
            <a:pPr algn="ctr"/>
            <a:r>
              <a:rPr lang="en-GB" dirty="0">
                <a:latin typeface="Arial" panose="020B0604020202020204" pitchFamily="34" charset="0"/>
                <a:cs typeface="Arial" panose="020B0604020202020204" pitchFamily="34" charset="0"/>
              </a:rPr>
              <a:t>Sharks</a:t>
            </a:r>
          </a:p>
        </p:txBody>
      </p:sp>
      <p:sp>
        <p:nvSpPr>
          <p:cNvPr id="31" name="TextBox 30">
            <a:extLst>
              <a:ext uri="{FF2B5EF4-FFF2-40B4-BE49-F238E27FC236}">
                <a16:creationId xmlns:a16="http://schemas.microsoft.com/office/drawing/2014/main" id="{8FD88993-E1CA-6CA6-368B-EB63B2FFDA25}"/>
              </a:ext>
            </a:extLst>
          </p:cNvPr>
          <p:cNvSpPr txBox="1"/>
          <p:nvPr/>
        </p:nvSpPr>
        <p:spPr>
          <a:xfrm>
            <a:off x="2737947" y="381480"/>
            <a:ext cx="6677890" cy="523220"/>
          </a:xfrm>
          <a:prstGeom prst="rect">
            <a:avLst/>
          </a:prstGeom>
          <a:noFill/>
        </p:spPr>
        <p:txBody>
          <a:bodyPr wrap="square">
            <a:spAutoFit/>
          </a:bodyPr>
          <a:lstStyle/>
          <a:p>
            <a:pPr algn="ctr"/>
            <a:r>
              <a:rPr lang="en-GB" sz="2800" b="1" dirty="0">
                <a:latin typeface="Arial" panose="020B0604020202020204" pitchFamily="34" charset="0"/>
                <a:cs typeface="Arial" panose="020B0604020202020204" pitchFamily="34" charset="0"/>
              </a:rPr>
              <a:t>Rapid Indicator species</a:t>
            </a:r>
            <a:endParaRPr lang="en-AU" sz="2800" b="1"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FD8FDAD2-BFAA-E5BB-EF21-ED84B494AB02}"/>
              </a:ext>
            </a:extLst>
          </p:cNvPr>
          <p:cNvSpPr txBox="1"/>
          <p:nvPr/>
        </p:nvSpPr>
        <p:spPr>
          <a:xfrm>
            <a:off x="3773056" y="1074729"/>
            <a:ext cx="2926828" cy="369332"/>
          </a:xfrm>
          <a:prstGeom prst="rect">
            <a:avLst/>
          </a:prstGeom>
          <a:noFill/>
        </p:spPr>
        <p:txBody>
          <a:bodyPr wrap="square">
            <a:spAutoFit/>
          </a:bodyPr>
          <a:lstStyle/>
          <a:p>
            <a:pPr algn="ctr"/>
            <a:r>
              <a:rPr lang="en-GB" dirty="0">
                <a:latin typeface="Arial" panose="020B0604020202020204" pitchFamily="34" charset="0"/>
                <a:cs typeface="Arial" panose="020B0604020202020204" pitchFamily="34" charset="0"/>
              </a:rPr>
              <a:t>Turtles</a:t>
            </a:r>
            <a:endParaRPr lang="en-AU" dirty="0">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8501BA84-F5F6-7280-3E5D-B533990BA4B6}"/>
              </a:ext>
            </a:extLst>
          </p:cNvPr>
          <p:cNvSpPr txBox="1"/>
          <p:nvPr/>
        </p:nvSpPr>
        <p:spPr>
          <a:xfrm>
            <a:off x="6855899" y="1080617"/>
            <a:ext cx="3396464" cy="369332"/>
          </a:xfrm>
          <a:prstGeom prst="rect">
            <a:avLst/>
          </a:prstGeom>
          <a:noFill/>
        </p:spPr>
        <p:txBody>
          <a:bodyPr wrap="square">
            <a:spAutoFit/>
          </a:bodyPr>
          <a:lstStyle/>
          <a:p>
            <a:pPr algn="ctr"/>
            <a:r>
              <a:rPr lang="en-GB" dirty="0">
                <a:latin typeface="Arial" panose="020B0604020202020204" pitchFamily="34" charset="0"/>
                <a:cs typeface="Arial" panose="020B0604020202020204" pitchFamily="34" charset="0"/>
              </a:rPr>
              <a:t>COTS</a:t>
            </a:r>
            <a:endParaRPr lang="en-AU"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18C2A25A-AC2E-C106-79A9-523255AA6444}"/>
              </a:ext>
            </a:extLst>
          </p:cNvPr>
          <p:cNvPicPr>
            <a:picLocks noChangeAspect="1"/>
          </p:cNvPicPr>
          <p:nvPr/>
        </p:nvPicPr>
        <p:blipFill>
          <a:blip r:embed="rId3"/>
          <a:srcRect r="10306" b="4090"/>
          <a:stretch>
            <a:fillRect/>
          </a:stretch>
        </p:blipFill>
        <p:spPr>
          <a:xfrm>
            <a:off x="1662122" y="1436081"/>
            <a:ext cx="2015120" cy="1930573"/>
          </a:xfrm>
          <a:prstGeom prst="rect">
            <a:avLst/>
          </a:prstGeom>
        </p:spPr>
      </p:pic>
      <p:pic>
        <p:nvPicPr>
          <p:cNvPr id="7" name="Picture 6">
            <a:extLst>
              <a:ext uri="{FF2B5EF4-FFF2-40B4-BE49-F238E27FC236}">
                <a16:creationId xmlns:a16="http://schemas.microsoft.com/office/drawing/2014/main" id="{2BD1E1AF-2658-7AE9-D071-E6AEAF3CE64F}"/>
              </a:ext>
            </a:extLst>
          </p:cNvPr>
          <p:cNvPicPr>
            <a:picLocks noChangeAspect="1"/>
          </p:cNvPicPr>
          <p:nvPr/>
        </p:nvPicPr>
        <p:blipFill>
          <a:blip r:embed="rId4"/>
          <a:stretch>
            <a:fillRect/>
          </a:stretch>
        </p:blipFill>
        <p:spPr>
          <a:xfrm>
            <a:off x="1662122" y="3490832"/>
            <a:ext cx="2015119" cy="1844973"/>
          </a:xfrm>
          <a:prstGeom prst="rect">
            <a:avLst/>
          </a:prstGeom>
        </p:spPr>
      </p:pic>
      <p:pic>
        <p:nvPicPr>
          <p:cNvPr id="10" name="Picture 9">
            <a:extLst>
              <a:ext uri="{FF2B5EF4-FFF2-40B4-BE49-F238E27FC236}">
                <a16:creationId xmlns:a16="http://schemas.microsoft.com/office/drawing/2014/main" id="{C5C124E5-A93E-3527-D97F-2D46E718EBFD}"/>
              </a:ext>
            </a:extLst>
          </p:cNvPr>
          <p:cNvPicPr>
            <a:picLocks noChangeAspect="1"/>
          </p:cNvPicPr>
          <p:nvPr/>
        </p:nvPicPr>
        <p:blipFill>
          <a:blip r:embed="rId5"/>
          <a:stretch>
            <a:fillRect/>
          </a:stretch>
        </p:blipFill>
        <p:spPr>
          <a:xfrm>
            <a:off x="3808669" y="1436082"/>
            <a:ext cx="2891215" cy="1784488"/>
          </a:xfrm>
          <a:prstGeom prst="rect">
            <a:avLst/>
          </a:prstGeom>
        </p:spPr>
      </p:pic>
      <p:pic>
        <p:nvPicPr>
          <p:cNvPr id="13" name="Picture 12">
            <a:extLst>
              <a:ext uri="{FF2B5EF4-FFF2-40B4-BE49-F238E27FC236}">
                <a16:creationId xmlns:a16="http://schemas.microsoft.com/office/drawing/2014/main" id="{03D88434-AF94-6E87-87D1-7BE02F265CAA}"/>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13928" r="18401"/>
          <a:stretch>
            <a:fillRect/>
          </a:stretch>
        </p:blipFill>
        <p:spPr>
          <a:xfrm>
            <a:off x="6841409" y="1436081"/>
            <a:ext cx="3444790" cy="3901817"/>
          </a:xfrm>
          <a:prstGeom prst="rect">
            <a:avLst/>
          </a:prstGeom>
        </p:spPr>
      </p:pic>
      <p:pic>
        <p:nvPicPr>
          <p:cNvPr id="16" name="Picture 15">
            <a:extLst>
              <a:ext uri="{FF2B5EF4-FFF2-40B4-BE49-F238E27FC236}">
                <a16:creationId xmlns:a16="http://schemas.microsoft.com/office/drawing/2014/main" id="{A81FFBF0-9243-3A6A-D033-AE74CD7918AA}"/>
              </a:ext>
            </a:extLst>
          </p:cNvPr>
          <p:cNvPicPr>
            <a:picLocks noChangeAspect="1"/>
          </p:cNvPicPr>
          <p:nvPr/>
        </p:nvPicPr>
        <p:blipFill>
          <a:blip r:embed="rId7"/>
          <a:srcRect t="1768"/>
          <a:stretch>
            <a:fillRect/>
          </a:stretch>
        </p:blipFill>
        <p:spPr>
          <a:xfrm>
            <a:off x="3808669" y="3366654"/>
            <a:ext cx="2896322" cy="1971245"/>
          </a:xfrm>
          <a:prstGeom prst="rect">
            <a:avLst/>
          </a:prstGeom>
        </p:spPr>
      </p:pic>
    </p:spTree>
    <p:extLst>
      <p:ext uri="{BB962C8B-B14F-4D97-AF65-F5344CB8AC3E}">
        <p14:creationId xmlns:p14="http://schemas.microsoft.com/office/powerpoint/2010/main" val="1258164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563A0B8-FF97-1438-CDEB-A44C45752072}"/>
              </a:ext>
            </a:extLst>
          </p:cNvPr>
          <p:cNvPicPr>
            <a:picLocks noChangeAspect="1"/>
          </p:cNvPicPr>
          <p:nvPr/>
        </p:nvPicPr>
        <p:blipFill rotWithShape="1">
          <a:blip r:embed="rId3"/>
          <a:srcRect l="969" t="35169" r="1026" b="39919"/>
          <a:stretch>
            <a:fillRect/>
          </a:stretch>
        </p:blipFill>
        <p:spPr>
          <a:xfrm>
            <a:off x="526473" y="2147454"/>
            <a:ext cx="9642764" cy="1690255"/>
          </a:xfrm>
          <a:prstGeom prst="rect">
            <a:avLst/>
          </a:prstGeom>
        </p:spPr>
      </p:pic>
      <p:pic>
        <p:nvPicPr>
          <p:cNvPr id="6" name="Picture 5">
            <a:extLst>
              <a:ext uri="{FF2B5EF4-FFF2-40B4-BE49-F238E27FC236}">
                <a16:creationId xmlns:a16="http://schemas.microsoft.com/office/drawing/2014/main" id="{A81CD86D-8EE7-20A5-1FC6-3780340393CD}"/>
              </a:ext>
            </a:extLst>
          </p:cNvPr>
          <p:cNvPicPr>
            <a:picLocks noChangeAspect="1"/>
          </p:cNvPicPr>
          <p:nvPr/>
        </p:nvPicPr>
        <p:blipFill>
          <a:blip r:embed="rId4"/>
          <a:srcRect l="5908" t="37795" r="22473" b="1936"/>
          <a:stretch>
            <a:fillRect/>
          </a:stretch>
        </p:blipFill>
        <p:spPr>
          <a:xfrm>
            <a:off x="10270838" y="2147453"/>
            <a:ext cx="1430018" cy="1690255"/>
          </a:xfrm>
          <a:prstGeom prst="rect">
            <a:avLst/>
          </a:prstGeom>
        </p:spPr>
      </p:pic>
      <p:pic>
        <p:nvPicPr>
          <p:cNvPr id="7" name="Picture 6">
            <a:extLst>
              <a:ext uri="{FF2B5EF4-FFF2-40B4-BE49-F238E27FC236}">
                <a16:creationId xmlns:a16="http://schemas.microsoft.com/office/drawing/2014/main" id="{ACCC7E81-2356-3087-54E5-602BEFD94A33}"/>
              </a:ext>
            </a:extLst>
          </p:cNvPr>
          <p:cNvPicPr>
            <a:picLocks noChangeAspect="1"/>
          </p:cNvPicPr>
          <p:nvPr/>
        </p:nvPicPr>
        <p:blipFill rotWithShape="1">
          <a:blip r:embed="rId3"/>
          <a:srcRect l="969" t="74306" r="1026" b="1530"/>
          <a:stretch>
            <a:fillRect/>
          </a:stretch>
        </p:blipFill>
        <p:spPr>
          <a:xfrm>
            <a:off x="526473" y="3966325"/>
            <a:ext cx="9642764" cy="1639455"/>
          </a:xfrm>
          <a:prstGeom prst="rect">
            <a:avLst/>
          </a:prstGeom>
        </p:spPr>
      </p:pic>
      <p:sp>
        <p:nvSpPr>
          <p:cNvPr id="9" name="TextBox 8">
            <a:extLst>
              <a:ext uri="{FF2B5EF4-FFF2-40B4-BE49-F238E27FC236}">
                <a16:creationId xmlns:a16="http://schemas.microsoft.com/office/drawing/2014/main" id="{81722800-9E2C-BF3A-DB8B-0672A1BE3082}"/>
              </a:ext>
            </a:extLst>
          </p:cNvPr>
          <p:cNvSpPr txBox="1"/>
          <p:nvPr/>
        </p:nvSpPr>
        <p:spPr>
          <a:xfrm>
            <a:off x="3103417" y="667445"/>
            <a:ext cx="6096000" cy="584775"/>
          </a:xfrm>
          <a:prstGeom prst="rect">
            <a:avLst/>
          </a:prstGeom>
          <a:noFill/>
        </p:spPr>
        <p:txBody>
          <a:bodyPr wrap="square">
            <a:spAutoFit/>
          </a:bodyPr>
          <a:lstStyle/>
          <a:p>
            <a:pPr algn="ctr"/>
            <a:r>
              <a:rPr lang="en-AU" sz="3200" b="1" dirty="0">
                <a:latin typeface="Arial" panose="020B0604020202020204" pitchFamily="34" charset="0"/>
                <a:cs typeface="Arial" panose="020B0604020202020204" pitchFamily="34" charset="0"/>
              </a:rPr>
              <a:t>Timed 10 minute Snorkel </a:t>
            </a:r>
          </a:p>
        </p:txBody>
      </p:sp>
      <p:sp>
        <p:nvSpPr>
          <p:cNvPr id="11" name="TextBox 10">
            <a:extLst>
              <a:ext uri="{FF2B5EF4-FFF2-40B4-BE49-F238E27FC236}">
                <a16:creationId xmlns:a16="http://schemas.microsoft.com/office/drawing/2014/main" id="{4849B93D-1B2E-8281-4DBD-D15876E3755D}"/>
              </a:ext>
            </a:extLst>
          </p:cNvPr>
          <p:cNvSpPr txBox="1"/>
          <p:nvPr/>
        </p:nvSpPr>
        <p:spPr>
          <a:xfrm>
            <a:off x="1293089" y="1517272"/>
            <a:ext cx="9864437" cy="461665"/>
          </a:xfrm>
          <a:prstGeom prst="rect">
            <a:avLst/>
          </a:prstGeom>
          <a:noFill/>
        </p:spPr>
        <p:txBody>
          <a:bodyPr wrap="square">
            <a:spAutoFit/>
          </a:bodyPr>
          <a:lstStyle/>
          <a:p>
            <a:pPr algn="ctr"/>
            <a:r>
              <a:rPr lang="en-GB" sz="2400" dirty="0">
                <a:latin typeface="Arial" panose="020B0604020202020204" pitchFamily="34" charset="0"/>
                <a:cs typeface="Arial" panose="020B0604020202020204" pitchFamily="34" charset="0"/>
              </a:rPr>
              <a:t>How many 11 indicator species can you name?</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5723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45C6F6-3482-8E85-0858-8EC010A0E026}"/>
              </a:ext>
            </a:extLst>
          </p:cNvPr>
          <p:cNvPicPr>
            <a:picLocks noChangeAspect="1"/>
          </p:cNvPicPr>
          <p:nvPr/>
        </p:nvPicPr>
        <p:blipFill>
          <a:blip r:embed="rId3"/>
          <a:stretch>
            <a:fillRect/>
          </a:stretch>
        </p:blipFill>
        <p:spPr>
          <a:xfrm>
            <a:off x="2040703" y="1468581"/>
            <a:ext cx="8110594" cy="4136811"/>
          </a:xfrm>
          <a:prstGeom prst="rect">
            <a:avLst/>
          </a:prstGeom>
          <a:effectLst>
            <a:outerShdw blurRad="228600" dist="88900" dir="2700000" algn="tl" rotWithShape="0">
              <a:prstClr val="black">
                <a:alpha val="30000"/>
              </a:prstClr>
            </a:outerShdw>
          </a:effectLst>
        </p:spPr>
      </p:pic>
      <p:sp>
        <p:nvSpPr>
          <p:cNvPr id="7" name="TextBox 6">
            <a:extLst>
              <a:ext uri="{FF2B5EF4-FFF2-40B4-BE49-F238E27FC236}">
                <a16:creationId xmlns:a16="http://schemas.microsoft.com/office/drawing/2014/main" id="{4CD74479-EFCE-4F02-A5DF-ADC89FFE0EE0}"/>
              </a:ext>
            </a:extLst>
          </p:cNvPr>
          <p:cNvSpPr txBox="1"/>
          <p:nvPr/>
        </p:nvSpPr>
        <p:spPr>
          <a:xfrm>
            <a:off x="844550" y="384848"/>
            <a:ext cx="10407649" cy="954107"/>
          </a:xfrm>
          <a:prstGeom prst="rect">
            <a:avLst/>
          </a:prstGeom>
          <a:noFill/>
        </p:spPr>
        <p:txBody>
          <a:bodyPr wrap="square">
            <a:spAutoFit/>
          </a:bodyPr>
          <a:lstStyle/>
          <a:p>
            <a:pPr algn="ctr"/>
            <a:r>
              <a:rPr lang="en-AU" sz="2800" b="1" dirty="0">
                <a:latin typeface="Arial" panose="020B0604020202020204" pitchFamily="34" charset="0"/>
                <a:cs typeface="Arial" panose="020B0604020202020204" pitchFamily="34" charset="0"/>
              </a:rPr>
              <a:t>Simulated Activity Guided Timed Swim # 1</a:t>
            </a:r>
          </a:p>
          <a:p>
            <a:pPr algn="ctr"/>
            <a:r>
              <a:rPr lang="en-AU" sz="2800" b="1" dirty="0">
                <a:latin typeface="Arial" panose="020B0604020202020204" pitchFamily="34" charset="0"/>
                <a:cs typeface="Arial" panose="020B0604020202020204" pitchFamily="34" charset="0"/>
              </a:rPr>
              <a:t>Video Link # 1 </a:t>
            </a:r>
            <a:r>
              <a:rPr lang="en-AU" u="sng" dirty="0">
                <a:hlinkClick r:id="rId4"/>
              </a:rPr>
              <a:t>https://youtu.be/I4WJArULv1A</a:t>
            </a:r>
            <a:endParaRPr lang="en-AU"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1098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84F21-759F-D27A-DD0F-05486C077EE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BE98F5A-3C99-CB38-C9B9-42B4220A8AFC}"/>
              </a:ext>
            </a:extLst>
          </p:cNvPr>
          <p:cNvSpPr txBox="1"/>
          <p:nvPr/>
        </p:nvSpPr>
        <p:spPr>
          <a:xfrm>
            <a:off x="2220767" y="519092"/>
            <a:ext cx="7490691" cy="954107"/>
          </a:xfrm>
          <a:prstGeom prst="rect">
            <a:avLst/>
          </a:prstGeom>
          <a:noFill/>
        </p:spPr>
        <p:txBody>
          <a:bodyPr wrap="square">
            <a:spAutoFit/>
          </a:bodyPr>
          <a:lstStyle/>
          <a:p>
            <a:pPr algn="ctr"/>
            <a:r>
              <a:rPr lang="en-AU" sz="2800" b="1" dirty="0">
                <a:latin typeface="Arial" panose="020B0604020202020204" pitchFamily="34" charset="0"/>
                <a:cs typeface="Arial" panose="020B0604020202020204" pitchFamily="34" charset="0"/>
              </a:rPr>
              <a:t>Simulated Activity Guided Timed Swim # 2</a:t>
            </a:r>
          </a:p>
          <a:p>
            <a:pPr algn="ctr"/>
            <a:r>
              <a:rPr lang="en-AU" sz="2800" b="1" dirty="0">
                <a:latin typeface="Arial" panose="020B0604020202020204" pitchFamily="34" charset="0"/>
                <a:cs typeface="Arial" panose="020B0604020202020204" pitchFamily="34" charset="0"/>
              </a:rPr>
              <a:t>Video Link # 2 </a:t>
            </a:r>
            <a:r>
              <a:rPr lang="en-AU" u="sng" dirty="0">
                <a:hlinkClick r:id="rId3"/>
              </a:rPr>
              <a:t>https://youtu.be/nA19RYOKHDs</a:t>
            </a:r>
            <a:endParaRPr lang="en-AU" sz="28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0386126C-23A8-8B0D-0B55-B9B2163711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1473198"/>
            <a:ext cx="9144000" cy="5010729"/>
          </a:xfrm>
          <a:prstGeom prst="rect">
            <a:avLst/>
          </a:prstGeom>
        </p:spPr>
      </p:pic>
    </p:spTree>
    <p:extLst>
      <p:ext uri="{BB962C8B-B14F-4D97-AF65-F5344CB8AC3E}">
        <p14:creationId xmlns:p14="http://schemas.microsoft.com/office/powerpoint/2010/main" val="3755709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027F8-08A3-48C0-9BC9-CD1967BEB00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1051005-EEFA-BE0F-4FA1-4CC0BBE5634A}"/>
              </a:ext>
            </a:extLst>
          </p:cNvPr>
          <p:cNvSpPr txBox="1"/>
          <p:nvPr/>
        </p:nvSpPr>
        <p:spPr>
          <a:xfrm>
            <a:off x="2220767" y="519092"/>
            <a:ext cx="7490691" cy="954107"/>
          </a:xfrm>
          <a:prstGeom prst="rect">
            <a:avLst/>
          </a:prstGeom>
          <a:noFill/>
        </p:spPr>
        <p:txBody>
          <a:bodyPr wrap="square">
            <a:spAutoFit/>
          </a:bodyPr>
          <a:lstStyle/>
          <a:p>
            <a:pPr algn="ctr"/>
            <a:r>
              <a:rPr lang="en-AU" sz="2800" b="1" dirty="0">
                <a:latin typeface="Arial" panose="020B0604020202020204" pitchFamily="34" charset="0"/>
                <a:cs typeface="Arial" panose="020B0604020202020204" pitchFamily="34" charset="0"/>
              </a:rPr>
              <a:t>Simulated Activity Guided Timed Swim # 3</a:t>
            </a:r>
          </a:p>
          <a:p>
            <a:pPr algn="ctr"/>
            <a:r>
              <a:rPr lang="en-AU" sz="2800" b="1" dirty="0">
                <a:latin typeface="Arial" panose="020B0604020202020204" pitchFamily="34" charset="0"/>
                <a:cs typeface="Arial" panose="020B0604020202020204" pitchFamily="34" charset="0"/>
              </a:rPr>
              <a:t>Video Link # 3 </a:t>
            </a:r>
            <a:r>
              <a:rPr lang="en-AU" u="sng" dirty="0">
                <a:hlinkClick r:id="rId3"/>
              </a:rPr>
              <a:t>https://youtu.be/WFYbmwfXQLA</a:t>
            </a:r>
            <a:endParaRPr lang="en-AU" sz="2800" b="1"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9BCFC106-0BDA-2DEC-A6C9-71DE42FC8135}"/>
              </a:ext>
            </a:extLst>
          </p:cNvPr>
          <p:cNvPicPr>
            <a:picLocks noChangeAspect="1"/>
          </p:cNvPicPr>
          <p:nvPr/>
        </p:nvPicPr>
        <p:blipFill>
          <a:blip r:embed="rId4"/>
          <a:srcRect t="10009" b="1505"/>
          <a:stretch>
            <a:fillRect/>
          </a:stretch>
        </p:blipFill>
        <p:spPr>
          <a:xfrm>
            <a:off x="2040702" y="1473199"/>
            <a:ext cx="8103449" cy="4136811"/>
          </a:xfrm>
          <a:prstGeom prst="rect">
            <a:avLst/>
          </a:prstGeom>
          <a:effectLst>
            <a:outerShdw blurRad="203200" dist="114300" dir="2700000" algn="tl" rotWithShape="0">
              <a:prstClr val="black">
                <a:alpha val="30000"/>
              </a:prstClr>
            </a:outerShdw>
          </a:effectLst>
        </p:spPr>
      </p:pic>
    </p:spTree>
    <p:extLst>
      <p:ext uri="{BB962C8B-B14F-4D97-AF65-F5344CB8AC3E}">
        <p14:creationId xmlns:p14="http://schemas.microsoft.com/office/powerpoint/2010/main" val="1037966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C3BE31-69FE-13F7-4879-9CBB4CFBFC0C}"/>
              </a:ext>
            </a:extLst>
          </p:cNvPr>
          <p:cNvPicPr>
            <a:picLocks noChangeAspect="1"/>
          </p:cNvPicPr>
          <p:nvPr/>
        </p:nvPicPr>
        <p:blipFill>
          <a:blip r:embed="rId3"/>
          <a:srcRect b="2297"/>
          <a:stretch>
            <a:fillRect/>
          </a:stretch>
        </p:blipFill>
        <p:spPr>
          <a:xfrm>
            <a:off x="7545742" y="336431"/>
            <a:ext cx="2646585" cy="2148151"/>
          </a:xfrm>
          <a:prstGeom prst="rect">
            <a:avLst/>
          </a:prstGeom>
          <a:effectLst>
            <a:outerShdw blurRad="190500" dist="88900" dir="2700000" algn="tl" rotWithShape="0">
              <a:prstClr val="black">
                <a:alpha val="31000"/>
              </a:prstClr>
            </a:outerShdw>
          </a:effectLst>
        </p:spPr>
      </p:pic>
      <p:pic>
        <p:nvPicPr>
          <p:cNvPr id="3" name="Picture 2">
            <a:extLst>
              <a:ext uri="{FF2B5EF4-FFF2-40B4-BE49-F238E27FC236}">
                <a16:creationId xmlns:a16="http://schemas.microsoft.com/office/drawing/2014/main" id="{13EE3532-0F43-3884-8B06-6A97F4F8BE9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545742" y="2550577"/>
            <a:ext cx="2646585" cy="3677722"/>
          </a:xfrm>
          <a:prstGeom prst="rect">
            <a:avLst/>
          </a:prstGeom>
          <a:ln w="38100" cap="sq">
            <a:noFill/>
            <a:prstDash val="solid"/>
            <a:miter lim="800000"/>
          </a:ln>
          <a:effectLst>
            <a:outerShdw blurRad="203200" dist="88900" dir="2700000" algn="tl" rotWithShape="0">
              <a:srgbClr val="000000">
                <a:alpha val="30000"/>
              </a:srgbClr>
            </a:outerShdw>
          </a:effectLst>
          <a:extLst>
            <a:ext uri="{909E8E84-426E-40DD-AFC4-6F175D3DCCD1}">
              <a14:hiddenFill xmlns:a14="http://schemas.microsoft.com/office/drawing/2010/main">
                <a:solidFill>
                  <a:schemeClr val="accent1"/>
                </a:solidFill>
              </a14:hiddenFill>
            </a:ext>
          </a:extLst>
        </p:spPr>
      </p:pic>
      <p:sp>
        <p:nvSpPr>
          <p:cNvPr id="6" name="Title 1">
            <a:extLst>
              <a:ext uri="{FF2B5EF4-FFF2-40B4-BE49-F238E27FC236}">
                <a16:creationId xmlns:a16="http://schemas.microsoft.com/office/drawing/2014/main" id="{81F39AE6-19A8-E5E8-9032-E023B913B02A}"/>
              </a:ext>
            </a:extLst>
          </p:cNvPr>
          <p:cNvSpPr txBox="1">
            <a:spLocks/>
          </p:cNvSpPr>
          <p:nvPr/>
        </p:nvSpPr>
        <p:spPr>
          <a:xfrm>
            <a:off x="1885369" y="849333"/>
            <a:ext cx="4935686" cy="163524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AU" sz="3600" b="1" dirty="0">
                <a:latin typeface="Arial" panose="020B0604020202020204" pitchFamily="34" charset="0"/>
                <a:cs typeface="Arial" panose="020B0604020202020204" pitchFamily="34" charset="0"/>
              </a:rPr>
              <a:t>360</a:t>
            </a:r>
            <a:r>
              <a:rPr lang="en-AU" sz="3600" b="1" baseline="30000" dirty="0">
                <a:latin typeface="Arial" panose="020B0604020202020204" pitchFamily="34" charset="0"/>
                <a:cs typeface="Arial" panose="020B0604020202020204" pitchFamily="34" charset="0"/>
              </a:rPr>
              <a:t>0</a:t>
            </a:r>
            <a:r>
              <a:rPr lang="en-AU" sz="3600" b="1" dirty="0">
                <a:latin typeface="Arial" panose="020B0604020202020204" pitchFamily="34" charset="0"/>
                <a:cs typeface="Arial" panose="020B0604020202020204" pitchFamily="34" charset="0"/>
              </a:rPr>
              <a:t> Benthic Survey- </a:t>
            </a:r>
            <a:r>
              <a:rPr lang="en-US" sz="3600" b="1" dirty="0">
                <a:latin typeface="Arial" panose="020B0604020202020204" pitchFamily="34" charset="0"/>
                <a:cs typeface="Arial" panose="020B0604020202020204" pitchFamily="34" charset="0"/>
              </a:rPr>
              <a:t>an </a:t>
            </a:r>
            <a:r>
              <a:rPr lang="en-US" sz="3200" b="1" dirty="0">
                <a:latin typeface="Arial" panose="020B0604020202020204" pitchFamily="34" charset="0"/>
                <a:cs typeface="Arial" panose="020B0604020202020204" pitchFamily="34" charset="0"/>
              </a:rPr>
              <a:t>estimate</a:t>
            </a:r>
            <a:r>
              <a:rPr lang="en-US" sz="3600" b="1" dirty="0">
                <a:latin typeface="Arial" panose="020B0604020202020204" pitchFamily="34" charset="0"/>
                <a:cs typeface="Arial" panose="020B0604020202020204" pitchFamily="34" charset="0"/>
              </a:rPr>
              <a:t> of % cover</a:t>
            </a:r>
            <a:endParaRPr lang="en-AU"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25E3897-2804-E86C-17C4-5621CE586BB6}"/>
              </a:ext>
            </a:extLst>
          </p:cNvPr>
          <p:cNvSpPr txBox="1"/>
          <p:nvPr/>
        </p:nvSpPr>
        <p:spPr>
          <a:xfrm>
            <a:off x="1818987" y="2484582"/>
            <a:ext cx="4738832" cy="280076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rPr>
              <a:t>Perform a quick presence/absence check to eliminate categories that are not present</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rPr>
              <a:t>Identify and quantify the biggest/most obvious benthos first and work your way to the smallest/least obvious benthos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rPr>
              <a:t>Only use whole numbers (i.e. 10% not 10.5%).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rPr>
              <a:t>Take time at the end to swim around the area and adjust numbers as necessary. </a:t>
            </a:r>
          </a:p>
        </p:txBody>
      </p:sp>
    </p:spTree>
    <p:extLst>
      <p:ext uri="{BB962C8B-B14F-4D97-AF65-F5344CB8AC3E}">
        <p14:creationId xmlns:p14="http://schemas.microsoft.com/office/powerpoint/2010/main" val="1475555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593B46-9EE7-6A5D-C39B-5EEC3FE71CB7}"/>
              </a:ext>
            </a:extLst>
          </p:cNvPr>
          <p:cNvPicPr>
            <a:picLocks noChangeAspect="1"/>
          </p:cNvPicPr>
          <p:nvPr/>
        </p:nvPicPr>
        <p:blipFill>
          <a:blip r:embed="rId3"/>
          <a:stretch>
            <a:fillRect/>
          </a:stretch>
        </p:blipFill>
        <p:spPr>
          <a:xfrm>
            <a:off x="2325163" y="322902"/>
            <a:ext cx="6141672" cy="1657201"/>
          </a:xfrm>
          <a:prstGeom prst="rect">
            <a:avLst/>
          </a:prstGeom>
        </p:spPr>
      </p:pic>
      <p:pic>
        <p:nvPicPr>
          <p:cNvPr id="5" name="Picture 4">
            <a:extLst>
              <a:ext uri="{FF2B5EF4-FFF2-40B4-BE49-F238E27FC236}">
                <a16:creationId xmlns:a16="http://schemas.microsoft.com/office/drawing/2014/main" id="{CE04D220-9D12-3E6A-F54A-9494986D70C7}"/>
              </a:ext>
            </a:extLst>
          </p:cNvPr>
          <p:cNvPicPr>
            <a:picLocks noChangeAspect="1"/>
          </p:cNvPicPr>
          <p:nvPr/>
        </p:nvPicPr>
        <p:blipFill>
          <a:blip r:embed="rId4"/>
          <a:stretch>
            <a:fillRect/>
          </a:stretch>
        </p:blipFill>
        <p:spPr>
          <a:xfrm>
            <a:off x="2325163" y="2194744"/>
            <a:ext cx="6184148" cy="4187213"/>
          </a:xfrm>
          <a:prstGeom prst="rect">
            <a:avLst/>
          </a:prstGeom>
        </p:spPr>
      </p:pic>
      <p:sp>
        <p:nvSpPr>
          <p:cNvPr id="9" name="TextBox 8">
            <a:extLst>
              <a:ext uri="{FF2B5EF4-FFF2-40B4-BE49-F238E27FC236}">
                <a16:creationId xmlns:a16="http://schemas.microsoft.com/office/drawing/2014/main" id="{02AFEC89-F2DF-189D-1E5B-A7108395E987}"/>
              </a:ext>
            </a:extLst>
          </p:cNvPr>
          <p:cNvSpPr txBox="1"/>
          <p:nvPr/>
        </p:nvSpPr>
        <p:spPr>
          <a:xfrm>
            <a:off x="760002" y="982225"/>
            <a:ext cx="1306543" cy="338554"/>
          </a:xfrm>
          <a:prstGeom prst="rect">
            <a:avLst/>
          </a:prstGeom>
          <a:noFill/>
        </p:spPr>
        <p:txBody>
          <a:bodyPr wrap="square">
            <a:spAutoFit/>
          </a:bodyPr>
          <a:lstStyle/>
          <a:p>
            <a:r>
              <a:rPr lang="en-AU" sz="1600" b="1" dirty="0">
                <a:latin typeface="Arial" panose="020B0604020202020204" pitchFamily="34" charset="0"/>
                <a:cs typeface="Arial" panose="020B0604020202020204" pitchFamily="34" charset="0"/>
              </a:rPr>
              <a:t>Macroalgae</a:t>
            </a:r>
          </a:p>
        </p:txBody>
      </p:sp>
      <p:sp>
        <p:nvSpPr>
          <p:cNvPr id="10" name="TextBox 9">
            <a:extLst>
              <a:ext uri="{FF2B5EF4-FFF2-40B4-BE49-F238E27FC236}">
                <a16:creationId xmlns:a16="http://schemas.microsoft.com/office/drawing/2014/main" id="{D9BB487F-41F3-2BBA-8953-6E717A1D8FFC}"/>
              </a:ext>
            </a:extLst>
          </p:cNvPr>
          <p:cNvSpPr txBox="1"/>
          <p:nvPr/>
        </p:nvSpPr>
        <p:spPr>
          <a:xfrm>
            <a:off x="760002" y="4044962"/>
            <a:ext cx="1306543" cy="338554"/>
          </a:xfrm>
          <a:prstGeom prst="rect">
            <a:avLst/>
          </a:prstGeom>
          <a:noFill/>
        </p:spPr>
        <p:txBody>
          <a:bodyPr wrap="square">
            <a:spAutoFit/>
          </a:bodyPr>
          <a:lstStyle/>
          <a:p>
            <a:r>
              <a:rPr lang="en-AU" sz="1600" b="1" dirty="0">
                <a:latin typeface="Arial" panose="020B0604020202020204" pitchFamily="34" charset="0"/>
                <a:cs typeface="Arial" panose="020B0604020202020204" pitchFamily="34" charset="0"/>
              </a:rPr>
              <a:t>Live Coral</a:t>
            </a:r>
          </a:p>
        </p:txBody>
      </p:sp>
      <p:pic>
        <p:nvPicPr>
          <p:cNvPr id="4" name="Picture 3">
            <a:extLst>
              <a:ext uri="{FF2B5EF4-FFF2-40B4-BE49-F238E27FC236}">
                <a16:creationId xmlns:a16="http://schemas.microsoft.com/office/drawing/2014/main" id="{BC0A1686-6B1D-5FC9-4AA8-F27CA57FE060}"/>
              </a:ext>
            </a:extLst>
          </p:cNvPr>
          <p:cNvPicPr>
            <a:picLocks noChangeAspect="1"/>
          </p:cNvPicPr>
          <p:nvPr/>
        </p:nvPicPr>
        <p:blipFill>
          <a:blip r:embed="rId5"/>
          <a:stretch>
            <a:fillRect/>
          </a:stretch>
        </p:blipFill>
        <p:spPr>
          <a:xfrm>
            <a:off x="8767929" y="2060570"/>
            <a:ext cx="2820325" cy="2476955"/>
          </a:xfrm>
          <a:prstGeom prst="rect">
            <a:avLst/>
          </a:prstGeom>
          <a:effectLst>
            <a:outerShdw blurRad="215900" dist="88900" dir="2700000" algn="tl" rotWithShape="0">
              <a:prstClr val="black">
                <a:alpha val="30000"/>
              </a:prstClr>
            </a:outerShdw>
          </a:effectLst>
        </p:spPr>
      </p:pic>
    </p:spTree>
    <p:extLst>
      <p:ext uri="{BB962C8B-B14F-4D97-AF65-F5344CB8AC3E}">
        <p14:creationId xmlns:p14="http://schemas.microsoft.com/office/powerpoint/2010/main" val="1838352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D39082-598F-1456-E7AF-E42DDFF416B6}"/>
              </a:ext>
            </a:extLst>
          </p:cNvPr>
          <p:cNvPicPr>
            <a:picLocks noChangeAspect="1"/>
          </p:cNvPicPr>
          <p:nvPr/>
        </p:nvPicPr>
        <p:blipFill>
          <a:blip r:embed="rId3"/>
          <a:srcRect t="6638"/>
          <a:stretch>
            <a:fillRect/>
          </a:stretch>
        </p:blipFill>
        <p:spPr>
          <a:xfrm>
            <a:off x="6511639" y="678870"/>
            <a:ext cx="3905826" cy="5156611"/>
          </a:xfrm>
          <a:prstGeom prst="rect">
            <a:avLst/>
          </a:prstGeom>
          <a:effectLst>
            <a:outerShdw blurRad="203200" dist="88900" dir="2700000" algn="tl" rotWithShape="0">
              <a:prstClr val="black">
                <a:alpha val="30000"/>
              </a:prstClr>
            </a:outerShdw>
          </a:effectLst>
        </p:spPr>
      </p:pic>
      <p:sp>
        <p:nvSpPr>
          <p:cNvPr id="5" name="TextBox 4">
            <a:extLst>
              <a:ext uri="{FF2B5EF4-FFF2-40B4-BE49-F238E27FC236}">
                <a16:creationId xmlns:a16="http://schemas.microsoft.com/office/drawing/2014/main" id="{A9383C10-9BC7-F0B5-E888-FA20BB0D62F2}"/>
              </a:ext>
            </a:extLst>
          </p:cNvPr>
          <p:cNvSpPr txBox="1"/>
          <p:nvPr/>
        </p:nvSpPr>
        <p:spPr>
          <a:xfrm>
            <a:off x="1626464" y="1079392"/>
            <a:ext cx="4418735" cy="584775"/>
          </a:xfrm>
          <a:prstGeom prst="rect">
            <a:avLst/>
          </a:prstGeom>
          <a:noFill/>
        </p:spPr>
        <p:txBody>
          <a:bodyPr wrap="square">
            <a:spAutoFit/>
          </a:bodyPr>
          <a:lstStyle/>
          <a:p>
            <a:r>
              <a:rPr kumimoji="0" lang="en-US" sz="3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Recently </a:t>
            </a:r>
            <a:r>
              <a:rPr lang="en-US" sz="3200" b="1" dirty="0">
                <a:latin typeface="Arial" panose="020B0604020202020204" pitchFamily="34" charset="0"/>
                <a:cs typeface="Arial" panose="020B0604020202020204" pitchFamily="34" charset="0"/>
              </a:rPr>
              <a:t>D</a:t>
            </a:r>
            <a:r>
              <a:rPr kumimoji="0" lang="en-US" sz="3200" b="1" i="0" u="none" strike="noStrike" kern="1200" cap="none" spc="0" normalizeH="0" baseline="0" noProof="0" dirty="0" err="1">
                <a:ln>
                  <a:noFill/>
                </a:ln>
                <a:effectLst/>
                <a:uLnTx/>
                <a:uFillTx/>
                <a:latin typeface="Arial" panose="020B0604020202020204" pitchFamily="34" charset="0"/>
                <a:cs typeface="Arial" panose="020B0604020202020204" pitchFamily="34" charset="0"/>
              </a:rPr>
              <a:t>ead</a:t>
            </a:r>
            <a:r>
              <a:rPr kumimoji="0" lang="en-US" sz="3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lang="en-US" sz="3200" b="1" dirty="0">
                <a:latin typeface="Arial" panose="020B0604020202020204" pitchFamily="34" charset="0"/>
                <a:cs typeface="Arial" panose="020B0604020202020204" pitchFamily="34" charset="0"/>
              </a:rPr>
              <a:t>C</a:t>
            </a:r>
            <a:r>
              <a:rPr kumimoji="0" lang="en-US" sz="3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oral</a:t>
            </a:r>
            <a:endParaRPr lang="en-AU" sz="32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EC09B70-4AEE-7D20-6233-E9FF0A672BC8}"/>
              </a:ext>
            </a:extLst>
          </p:cNvPr>
          <p:cNvSpPr txBox="1"/>
          <p:nvPr/>
        </p:nvSpPr>
        <p:spPr>
          <a:xfrm>
            <a:off x="1664854" y="1983054"/>
            <a:ext cx="3396673" cy="3416320"/>
          </a:xfrm>
          <a:prstGeom prst="rect">
            <a:avLst/>
          </a:prstGeom>
          <a:noFill/>
        </p:spPr>
        <p:txBody>
          <a:bodyPr wrap="square">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Recently dead coral gradually becomes green or brown as algae grows</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When the detailed structure of the coral skeleton is still visible under a light covering of algae, classify as Recently Dead Coral</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Recently Dead Coral may be an early warning sign!</a:t>
            </a:r>
          </a:p>
        </p:txBody>
      </p:sp>
    </p:spTree>
    <p:extLst>
      <p:ext uri="{BB962C8B-B14F-4D97-AF65-F5344CB8AC3E}">
        <p14:creationId xmlns:p14="http://schemas.microsoft.com/office/powerpoint/2010/main" val="15626598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941D3-B41D-C13C-1739-780C52AB642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63C21B0-786E-97B2-B50E-FEB5B1657C1D}"/>
              </a:ext>
            </a:extLst>
          </p:cNvPr>
          <p:cNvSpPr txBox="1"/>
          <p:nvPr/>
        </p:nvSpPr>
        <p:spPr>
          <a:xfrm>
            <a:off x="1640319" y="1000883"/>
            <a:ext cx="4418735" cy="584775"/>
          </a:xfrm>
          <a:prstGeom prst="rect">
            <a:avLst/>
          </a:prstGeom>
          <a:noFill/>
        </p:spPr>
        <p:txBody>
          <a:bodyPr wrap="square">
            <a:spAutoFit/>
          </a:bodyPr>
          <a:lstStyle/>
          <a:p>
            <a:r>
              <a:rPr kumimoji="0" lang="en-US" sz="3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Live coral rock</a:t>
            </a:r>
            <a:endParaRPr lang="en-AU" sz="32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0EC35522-F52F-B2A7-DAB1-6181785FC158}"/>
              </a:ext>
            </a:extLst>
          </p:cNvPr>
          <p:cNvSpPr txBox="1"/>
          <p:nvPr/>
        </p:nvSpPr>
        <p:spPr>
          <a:xfrm>
            <a:off x="1678708" y="1812182"/>
            <a:ext cx="3950855" cy="3416320"/>
          </a:xfrm>
          <a:prstGeom prst="rect">
            <a:avLst/>
          </a:prstGeom>
          <a:noFill/>
        </p:spPr>
        <p:txBody>
          <a:bodyPr wrap="square">
            <a:spAutoFit/>
          </a:bodyPr>
          <a:lstStyle/>
          <a:p>
            <a:pPr marL="285750" lvl="0" indent="-285750">
              <a:buFont typeface="Arial" panose="020B0604020202020204" pitchFamily="34" charset="0"/>
              <a:buChar char="•"/>
              <a:defRPr/>
            </a:pPr>
            <a:r>
              <a:rPr lang="en-US" dirty="0">
                <a:latin typeface="Arial" panose="020B0604020202020204" pitchFamily="34" charset="0"/>
                <a:cs typeface="Arial" panose="020B0604020202020204" pitchFamily="34" charset="0"/>
              </a:rPr>
              <a:t>Any solid substrate which is stable (inc. bare rock, coral skeletons and rubble cemented together)</a:t>
            </a:r>
          </a:p>
          <a:p>
            <a:pPr marL="285750" lvl="0" indent="-285750">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defRPr/>
            </a:pPr>
            <a:r>
              <a:rPr lang="en-US" dirty="0">
                <a:latin typeface="Arial" panose="020B0604020202020204" pitchFamily="34" charset="0"/>
                <a:cs typeface="Arial" panose="020B0604020202020204" pitchFamily="34" charset="0"/>
              </a:rPr>
              <a:t>Live Coral Rock is used to determine if there is substrate available for coral recruitment</a:t>
            </a:r>
          </a:p>
          <a:p>
            <a:pPr marL="285750" lvl="0" indent="-285750">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defRPr/>
            </a:pPr>
            <a:r>
              <a:rPr lang="en-US" b="1" dirty="0">
                <a:latin typeface="Arial" panose="020B0604020202020204" pitchFamily="34" charset="0"/>
                <a:cs typeface="Arial" panose="020B0604020202020204" pitchFamily="34" charset="0"/>
              </a:rPr>
              <a:t>Tip</a:t>
            </a:r>
            <a:r>
              <a:rPr lang="en-US" dirty="0">
                <a:latin typeface="Arial" panose="020B0604020202020204" pitchFamily="34" charset="0"/>
                <a:cs typeface="Arial" panose="020B0604020202020204" pitchFamily="34" charset="0"/>
              </a:rPr>
              <a:t> - if algae is shorter than your thumbnail, it can be classed as Live Coral Rock. If it is longer, classify as Macroalgae</a:t>
            </a:r>
            <a:endParaRPr lang="en-AU" dirty="0">
              <a:latin typeface="Arial" panose="020B0604020202020204" pitchFamily="34" charset="0"/>
              <a:cs typeface="Arial" panose="020B0604020202020204" pitchFamily="34" charset="0"/>
            </a:endParaRPr>
          </a:p>
        </p:txBody>
      </p:sp>
      <p:pic>
        <p:nvPicPr>
          <p:cNvPr id="3" name="Picture 2" descr="A coral reef under water&#10;&#10;AI-generated content may be incorrect.">
            <a:extLst>
              <a:ext uri="{FF2B5EF4-FFF2-40B4-BE49-F238E27FC236}">
                <a16:creationId xmlns:a16="http://schemas.microsoft.com/office/drawing/2014/main" id="{0B54D45E-F80D-DE47-4EE2-458C1E61CE59}"/>
              </a:ext>
            </a:extLst>
          </p:cNvPr>
          <p:cNvPicPr>
            <a:picLocks noChangeAspect="1"/>
          </p:cNvPicPr>
          <p:nvPr/>
        </p:nvPicPr>
        <p:blipFill>
          <a:blip r:embed="rId3"/>
          <a:srcRect l="4214" t="182" r="47279" b="-182"/>
          <a:stretch>
            <a:fillRect/>
          </a:stretch>
        </p:blipFill>
        <p:spPr>
          <a:xfrm>
            <a:off x="6096000" y="595746"/>
            <a:ext cx="5462888" cy="5420612"/>
          </a:xfrm>
          <a:prstGeom prst="rect">
            <a:avLst/>
          </a:prstGeom>
        </p:spPr>
      </p:pic>
    </p:spTree>
    <p:extLst>
      <p:ext uri="{BB962C8B-B14F-4D97-AF65-F5344CB8AC3E}">
        <p14:creationId xmlns:p14="http://schemas.microsoft.com/office/powerpoint/2010/main" val="20892826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6102D-11D0-B19B-5F00-F48AAE482AE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DF36687-F230-F329-9413-D8C75B4FA7A5}"/>
              </a:ext>
            </a:extLst>
          </p:cNvPr>
          <p:cNvSpPr txBox="1"/>
          <p:nvPr/>
        </p:nvSpPr>
        <p:spPr>
          <a:xfrm>
            <a:off x="1640319" y="1000883"/>
            <a:ext cx="4418735" cy="584775"/>
          </a:xfrm>
          <a:prstGeom prst="rect">
            <a:avLst/>
          </a:prstGeom>
          <a:noFill/>
        </p:spPr>
        <p:txBody>
          <a:bodyPr wrap="square">
            <a:spAutoFit/>
          </a:bodyPr>
          <a:lstStyle/>
          <a:p>
            <a:r>
              <a:rPr kumimoji="0" lang="en-US" sz="3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Coral rubble</a:t>
            </a:r>
            <a:endParaRPr lang="en-AU" sz="32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F6FE9224-D2A5-14B9-2A01-48654BD072C5}"/>
              </a:ext>
            </a:extLst>
          </p:cNvPr>
          <p:cNvSpPr txBox="1"/>
          <p:nvPr/>
        </p:nvSpPr>
        <p:spPr>
          <a:xfrm>
            <a:off x="1678709" y="1812182"/>
            <a:ext cx="3696856" cy="3170099"/>
          </a:xfrm>
          <a:prstGeom prst="rect">
            <a:avLst/>
          </a:prstGeom>
          <a:noFill/>
        </p:spPr>
        <p:txBody>
          <a:bodyPr wrap="square">
            <a:spAutoFit/>
          </a:bodyPr>
          <a:lstStyle/>
          <a:p>
            <a:pPr marL="285750" lvl="0" indent="-285750">
              <a:spcAft>
                <a:spcPts val="1200"/>
              </a:spcAft>
              <a:buFont typeface="Arial" panose="020B0604020202020204" pitchFamily="34" charset="0"/>
              <a:buChar char="•"/>
              <a:defRPr/>
            </a:pPr>
            <a:r>
              <a:rPr lang="en-US" dirty="0">
                <a:latin typeface="Arial" panose="020B0604020202020204" pitchFamily="34" charset="0"/>
                <a:cs typeface="Arial" panose="020B0604020202020204" pitchFamily="34" charset="0"/>
              </a:rPr>
              <a:t>Dead coral, or gravel-sized material, that is loose and can be moved by wave action</a:t>
            </a:r>
          </a:p>
          <a:p>
            <a:pPr marL="285750" lvl="0" indent="-285750">
              <a:spcAft>
                <a:spcPts val="1200"/>
              </a:spcAft>
              <a:buFont typeface="Arial" panose="020B0604020202020204" pitchFamily="34" charset="0"/>
              <a:buChar char="•"/>
              <a:defRPr/>
            </a:pPr>
            <a:r>
              <a:rPr lang="en-US" dirty="0">
                <a:latin typeface="Arial" panose="020B0604020202020204" pitchFamily="34" charset="0"/>
                <a:cs typeface="Arial" panose="020B0604020202020204" pitchFamily="34" charset="0"/>
              </a:rPr>
              <a:t>Coral Rubble is natural. Just like the branches of trees on the forest floor.</a:t>
            </a:r>
          </a:p>
          <a:p>
            <a:pPr marL="285750" lvl="0" indent="-285750">
              <a:spcAft>
                <a:spcPts val="1200"/>
              </a:spcAft>
              <a:buFont typeface="Arial" panose="020B0604020202020204" pitchFamily="34" charset="0"/>
              <a:buChar char="•"/>
              <a:defRPr/>
            </a:pPr>
            <a:r>
              <a:rPr lang="en-US" b="1" dirty="0">
                <a:latin typeface="Arial" panose="020B0604020202020204" pitchFamily="34" charset="0"/>
                <a:cs typeface="Arial" panose="020B0604020202020204" pitchFamily="34" charset="0"/>
              </a:rPr>
              <a:t>Tip</a:t>
            </a:r>
            <a:r>
              <a:rPr lang="en-US" dirty="0">
                <a:latin typeface="Arial" panose="020B0604020202020204" pitchFamily="34" charset="0"/>
                <a:cs typeface="Arial" panose="020B0604020202020204" pitchFamily="34" charset="0"/>
              </a:rPr>
              <a:t> - When Coral Rubble is cemented together with calcareous algae, it is categorized as Live Coral Rock</a:t>
            </a:r>
            <a:endParaRPr lang="en-AU"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69866459-6A8E-5199-4B0A-18C29A6A1988}"/>
              </a:ext>
            </a:extLst>
          </p:cNvPr>
          <p:cNvPicPr>
            <a:picLocks noChangeAspect="1"/>
          </p:cNvPicPr>
          <p:nvPr/>
        </p:nvPicPr>
        <p:blipFill>
          <a:blip r:embed="rId3"/>
          <a:srcRect t="10225" b="41783"/>
          <a:stretch>
            <a:fillRect/>
          </a:stretch>
        </p:blipFill>
        <p:spPr>
          <a:xfrm>
            <a:off x="6525493" y="678871"/>
            <a:ext cx="3905971" cy="2867894"/>
          </a:xfrm>
          <a:prstGeom prst="rect">
            <a:avLst/>
          </a:prstGeom>
          <a:effectLst>
            <a:outerShdw blurRad="215900" dist="114300" dir="2700000" algn="tl" rotWithShape="0">
              <a:prstClr val="black">
                <a:alpha val="30000"/>
              </a:prstClr>
            </a:outerShdw>
          </a:effectLst>
        </p:spPr>
      </p:pic>
      <p:pic>
        <p:nvPicPr>
          <p:cNvPr id="8" name="Picture 7">
            <a:extLst>
              <a:ext uri="{FF2B5EF4-FFF2-40B4-BE49-F238E27FC236}">
                <a16:creationId xmlns:a16="http://schemas.microsoft.com/office/drawing/2014/main" id="{C89791C8-0B30-24BC-1744-3A4D2EE60150}"/>
              </a:ext>
            </a:extLst>
          </p:cNvPr>
          <p:cNvPicPr>
            <a:picLocks noChangeAspect="1"/>
          </p:cNvPicPr>
          <p:nvPr/>
        </p:nvPicPr>
        <p:blipFill>
          <a:blip r:embed="rId4"/>
          <a:srcRect t="43479" b="25171"/>
          <a:stretch>
            <a:fillRect/>
          </a:stretch>
        </p:blipFill>
        <p:spPr>
          <a:xfrm>
            <a:off x="6525350" y="3713017"/>
            <a:ext cx="3897289" cy="2122463"/>
          </a:xfrm>
          <a:prstGeom prst="rect">
            <a:avLst/>
          </a:prstGeom>
          <a:effectLst>
            <a:outerShdw blurRad="215900" dist="114300" dir="2700000" algn="tl" rotWithShape="0">
              <a:prstClr val="black">
                <a:alpha val="30000"/>
              </a:prstClr>
            </a:outerShdw>
          </a:effectLst>
        </p:spPr>
      </p:pic>
      <p:sp>
        <p:nvSpPr>
          <p:cNvPr id="9" name="TextBox 8">
            <a:extLst>
              <a:ext uri="{FF2B5EF4-FFF2-40B4-BE49-F238E27FC236}">
                <a16:creationId xmlns:a16="http://schemas.microsoft.com/office/drawing/2014/main" id="{AFE65E3C-05BC-7E0C-7F35-C916261D08F0}"/>
              </a:ext>
            </a:extLst>
          </p:cNvPr>
          <p:cNvSpPr txBox="1"/>
          <p:nvPr/>
        </p:nvSpPr>
        <p:spPr>
          <a:xfrm>
            <a:off x="6757266" y="3756202"/>
            <a:ext cx="1495426" cy="584775"/>
          </a:xfrm>
          <a:prstGeom prst="rect">
            <a:avLst/>
          </a:prstGeom>
          <a:noFill/>
        </p:spPr>
        <p:txBody>
          <a:bodyPr wrap="square">
            <a:spAutoFit/>
          </a:bodyPr>
          <a:lstStyle/>
          <a:p>
            <a:r>
              <a:rPr kumimoji="0" lang="en-US"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Sand</a:t>
            </a:r>
            <a:endParaRPr lang="en-AU" sz="3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3359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BD6535-F949-981A-4050-0A66285FD4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7414" y="1269073"/>
            <a:ext cx="5522987" cy="4053848"/>
          </a:xfrm>
          <a:prstGeom prst="rect">
            <a:avLst/>
          </a:prstGeom>
        </p:spPr>
      </p:pic>
      <p:sp>
        <p:nvSpPr>
          <p:cNvPr id="5" name="TextBox 4">
            <a:extLst>
              <a:ext uri="{FF2B5EF4-FFF2-40B4-BE49-F238E27FC236}">
                <a16:creationId xmlns:a16="http://schemas.microsoft.com/office/drawing/2014/main" id="{C2A9ABB2-B408-11E4-ED89-145FA33A1A4C}"/>
              </a:ext>
            </a:extLst>
          </p:cNvPr>
          <p:cNvSpPr txBox="1"/>
          <p:nvPr/>
        </p:nvSpPr>
        <p:spPr>
          <a:xfrm>
            <a:off x="1432163" y="1521335"/>
            <a:ext cx="3865816" cy="3416320"/>
          </a:xfrm>
          <a:prstGeom prst="rect">
            <a:avLst/>
          </a:prstGeom>
          <a:noFill/>
        </p:spPr>
        <p:txBody>
          <a:bodyPr wrap="square" rtlCol="0">
            <a:spAutoFit/>
          </a:bodyPr>
          <a:lstStyle/>
          <a:p>
            <a:r>
              <a:rPr lang="en-GB" dirty="0">
                <a:solidFill>
                  <a:schemeClr val="tx1">
                    <a:lumMod val="75000"/>
                    <a:lumOff val="25000"/>
                  </a:schemeClr>
                </a:solidFill>
                <a:latin typeface="Arial" panose="020B0604020202020204" pitchFamily="34" charset="0"/>
                <a:cs typeface="Arial" panose="020B0604020202020204" pitchFamily="34" charset="0"/>
              </a:rPr>
              <a:t>The Reef Guardian School Program acknowledges the expertise, wisdom, and enduring connections that have informed the guardianship of the Reef for millennia. We pay our respects to the Traditional Owners as the first managers of this Land and Sea Country, and value their traditional knowledge which continues to inform the current management and stewardship of the Reef for future generations.</a:t>
            </a:r>
            <a:endParaRPr lang="en-AU"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7275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OR Survey guide (back).jpg">
            <a:extLst>
              <a:ext uri="{FF2B5EF4-FFF2-40B4-BE49-F238E27FC236}">
                <a16:creationId xmlns:a16="http://schemas.microsoft.com/office/drawing/2014/main" id="{F127CC5C-A371-C274-E8B1-7D656A043F8E}"/>
              </a:ext>
            </a:extLst>
          </p:cNvPr>
          <p:cNvPicPr>
            <a:picLocks noChangeAspect="1"/>
          </p:cNvPicPr>
          <p:nvPr/>
        </p:nvPicPr>
        <p:blipFill rotWithShape="1">
          <a:blip r:embed="rId3" cstate="print"/>
          <a:srcRect l="42597" t="69486" b="-1"/>
          <a:stretch/>
        </p:blipFill>
        <p:spPr>
          <a:xfrm>
            <a:off x="2830945" y="627262"/>
            <a:ext cx="7319010" cy="5504290"/>
          </a:xfrm>
          <a:prstGeom prst="rect">
            <a:avLst/>
          </a:prstGeom>
        </p:spPr>
      </p:pic>
      <p:sp>
        <p:nvSpPr>
          <p:cNvPr id="4" name="Title 1">
            <a:extLst>
              <a:ext uri="{FF2B5EF4-FFF2-40B4-BE49-F238E27FC236}">
                <a16:creationId xmlns:a16="http://schemas.microsoft.com/office/drawing/2014/main" id="{4B6BAC00-B38F-59FA-4FAB-833AAA31AAE8}"/>
              </a:ext>
            </a:extLst>
          </p:cNvPr>
          <p:cNvSpPr txBox="1">
            <a:spLocks/>
          </p:cNvSpPr>
          <p:nvPr/>
        </p:nvSpPr>
        <p:spPr>
          <a:xfrm>
            <a:off x="772189" y="685536"/>
            <a:ext cx="2903884" cy="94006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200" b="1" i="1" dirty="0">
                <a:latin typeface="Arial" panose="020B0604020202020204" pitchFamily="34" charset="0"/>
                <a:cs typeface="Arial" panose="020B0604020202020204" pitchFamily="34" charset="0"/>
              </a:rPr>
              <a:t>360</a:t>
            </a:r>
            <a:r>
              <a:rPr lang="en-AU" sz="3200" b="1" i="1" baseline="30000" dirty="0">
                <a:latin typeface="Arial" panose="020B0604020202020204" pitchFamily="34" charset="0"/>
                <a:cs typeface="Arial" panose="020B0604020202020204" pitchFamily="34" charset="0"/>
              </a:rPr>
              <a:t>o</a:t>
            </a:r>
            <a:r>
              <a:rPr lang="en-AU" sz="3200" b="1" i="1" dirty="0">
                <a:latin typeface="Arial" panose="020B0604020202020204" pitchFamily="34" charset="0"/>
                <a:cs typeface="Arial" panose="020B0604020202020204" pitchFamily="34" charset="0"/>
              </a:rPr>
              <a:t> survey </a:t>
            </a:r>
            <a:r>
              <a:rPr lang="en-AU" sz="3200" i="1" dirty="0">
                <a:latin typeface="Arial" panose="020B0604020202020204" pitchFamily="34" charset="0"/>
                <a:cs typeface="Arial" panose="020B0604020202020204" pitchFamily="34" charset="0"/>
              </a:rPr>
              <a:t>-</a:t>
            </a:r>
            <a:br>
              <a:rPr lang="en-AU" dirty="0">
                <a:latin typeface="Arial" panose="020B0604020202020204" pitchFamily="34" charset="0"/>
                <a:cs typeface="Arial" panose="020B0604020202020204" pitchFamily="34" charset="0"/>
              </a:rPr>
            </a:br>
            <a:r>
              <a:rPr lang="en-AU" sz="2000" dirty="0">
                <a:latin typeface="Arial" panose="020B0604020202020204" pitchFamily="34" charset="0"/>
                <a:cs typeface="Arial" panose="020B0604020202020204" pitchFamily="34" charset="0"/>
              </a:rPr>
              <a:t>an estimate % cover</a:t>
            </a:r>
            <a:endParaRPr lang="en-AU" sz="2000" baseline="3000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41793082-47F5-01E0-11D1-8B73D21965C9}"/>
              </a:ext>
            </a:extLst>
          </p:cNvPr>
          <p:cNvSpPr/>
          <p:nvPr/>
        </p:nvSpPr>
        <p:spPr>
          <a:xfrm>
            <a:off x="9026939" y="5693030"/>
            <a:ext cx="496790" cy="236193"/>
          </a:xfrm>
          <a:prstGeom prst="rect">
            <a:avLst/>
          </a:prstGeom>
          <a:solidFill>
            <a:schemeClr val="bg1">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D906B673-C9D5-18A1-65FB-47B40D268513}"/>
              </a:ext>
            </a:extLst>
          </p:cNvPr>
          <p:cNvSpPr/>
          <p:nvPr/>
        </p:nvSpPr>
        <p:spPr>
          <a:xfrm>
            <a:off x="9026939" y="5265338"/>
            <a:ext cx="496790" cy="186297"/>
          </a:xfrm>
          <a:prstGeom prst="rect">
            <a:avLst/>
          </a:prstGeom>
          <a:solidFill>
            <a:srgbClr val="D60093"/>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400937C-2871-5C7D-9CB6-D391DE54834F}"/>
              </a:ext>
            </a:extLst>
          </p:cNvPr>
          <p:cNvSpPr/>
          <p:nvPr/>
        </p:nvSpPr>
        <p:spPr>
          <a:xfrm>
            <a:off x="9026939" y="5479184"/>
            <a:ext cx="496790" cy="186297"/>
          </a:xfrm>
          <a:prstGeom prst="rect">
            <a:avLst/>
          </a:prstGeom>
          <a:solidFill>
            <a:schemeClr val="tx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119AC7B-4433-8167-EB91-F4CDC4BED671}"/>
              </a:ext>
            </a:extLst>
          </p:cNvPr>
          <p:cNvSpPr/>
          <p:nvPr/>
        </p:nvSpPr>
        <p:spPr>
          <a:xfrm>
            <a:off x="9026939" y="4610971"/>
            <a:ext cx="496790" cy="186297"/>
          </a:xfrm>
          <a:prstGeom prst="rect">
            <a:avLst/>
          </a:prstGeom>
          <a:solidFill>
            <a:srgbClr val="E6AF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BCF5102-8284-AA9C-C245-1E109786C17D}"/>
              </a:ext>
            </a:extLst>
          </p:cNvPr>
          <p:cNvSpPr/>
          <p:nvPr/>
        </p:nvSpPr>
        <p:spPr>
          <a:xfrm>
            <a:off x="9026939" y="5044540"/>
            <a:ext cx="496790" cy="186296"/>
          </a:xfrm>
          <a:prstGeom prst="rect">
            <a:avLst/>
          </a:prstGeom>
          <a:solidFill>
            <a:srgbClr val="0070C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9B0D8938-5DA1-C22A-BA2C-939ED36B799F}"/>
              </a:ext>
            </a:extLst>
          </p:cNvPr>
          <p:cNvSpPr/>
          <p:nvPr/>
        </p:nvSpPr>
        <p:spPr>
          <a:xfrm>
            <a:off x="9026939" y="4385085"/>
            <a:ext cx="496790" cy="186297"/>
          </a:xfrm>
          <a:prstGeom prst="rect">
            <a:avLst/>
          </a:prstGeom>
          <a:solidFill>
            <a:srgbClr val="00B05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90B34D3-9AF2-884A-D7A9-A1199C8C6283}"/>
              </a:ext>
            </a:extLst>
          </p:cNvPr>
          <p:cNvSpPr/>
          <p:nvPr/>
        </p:nvSpPr>
        <p:spPr>
          <a:xfrm>
            <a:off x="9026939" y="4813960"/>
            <a:ext cx="496790" cy="202928"/>
          </a:xfrm>
          <a:prstGeom prst="rect">
            <a:avLst/>
          </a:prstGeom>
          <a:solidFill>
            <a:srgbClr val="C00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856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9"/>
                                        </p:tgtEl>
                                      </p:cBhvr>
                                    </p:animEffect>
                                    <p:set>
                                      <p:cBhvr>
                                        <p:cTn id="27" dur="1" fill="hold">
                                          <p:stCondLst>
                                            <p:cond delay="499"/>
                                          </p:stCondLst>
                                        </p:cTn>
                                        <p:tgtEl>
                                          <p:spTgt spid="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1"/>
                                        </p:tgtEl>
                                      </p:cBhvr>
                                    </p:animEffect>
                                    <p:set>
                                      <p:cBhvr>
                                        <p:cTn id="37"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8DDEA7-9AE6-66B8-1B6E-5F47084047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22CC13-5CF8-3442-9E61-DD8983EAEEE2}"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Content Placeholder 2">
            <a:extLst>
              <a:ext uri="{FF2B5EF4-FFF2-40B4-BE49-F238E27FC236}">
                <a16:creationId xmlns:a16="http://schemas.microsoft.com/office/drawing/2014/main" id="{77CCB354-39A7-1B75-D16C-7CCE20920684}"/>
              </a:ext>
            </a:extLst>
          </p:cNvPr>
          <p:cNvSpPr>
            <a:spLocks noGrp="1"/>
          </p:cNvSpPr>
          <p:nvPr>
            <p:ph idx="13"/>
          </p:nvPr>
        </p:nvSpPr>
        <p:spPr/>
        <p:txBody>
          <a:bodyPr/>
          <a:lstStyle/>
          <a:p>
            <a:endParaRPr lang="en-AU"/>
          </a:p>
        </p:txBody>
      </p:sp>
      <p:sp>
        <p:nvSpPr>
          <p:cNvPr id="4" name="Content Placeholder 3">
            <a:extLst>
              <a:ext uri="{FF2B5EF4-FFF2-40B4-BE49-F238E27FC236}">
                <a16:creationId xmlns:a16="http://schemas.microsoft.com/office/drawing/2014/main" id="{82B3AEBC-9585-034E-93DF-C643CEDE325B}"/>
              </a:ext>
            </a:extLst>
          </p:cNvPr>
          <p:cNvSpPr>
            <a:spLocks noGrp="1"/>
          </p:cNvSpPr>
          <p:nvPr>
            <p:ph idx="1"/>
          </p:nvPr>
        </p:nvSpPr>
        <p:spPr/>
        <p:txBody>
          <a:bodyPr/>
          <a:lstStyle/>
          <a:p>
            <a:endParaRPr lang="en-AU"/>
          </a:p>
        </p:txBody>
      </p:sp>
      <p:sp>
        <p:nvSpPr>
          <p:cNvPr id="5" name="Title 4">
            <a:extLst>
              <a:ext uri="{FF2B5EF4-FFF2-40B4-BE49-F238E27FC236}">
                <a16:creationId xmlns:a16="http://schemas.microsoft.com/office/drawing/2014/main" id="{9D9533DC-C194-CFEC-01EE-9B000414EDD6}"/>
              </a:ext>
            </a:extLst>
          </p:cNvPr>
          <p:cNvSpPr>
            <a:spLocks noGrp="1"/>
          </p:cNvSpPr>
          <p:nvPr>
            <p:ph type="title"/>
          </p:nvPr>
        </p:nvSpPr>
        <p:spPr/>
        <p:txBody>
          <a:bodyPr/>
          <a:lstStyle/>
          <a:p>
            <a:endParaRPr lang="en-AU"/>
          </a:p>
        </p:txBody>
      </p:sp>
      <p:pic>
        <p:nvPicPr>
          <p:cNvPr id="8" name="Picture 7">
            <a:extLst>
              <a:ext uri="{FF2B5EF4-FFF2-40B4-BE49-F238E27FC236}">
                <a16:creationId xmlns:a16="http://schemas.microsoft.com/office/drawing/2014/main" id="{2CD9A5AB-5C12-9E59-FBE6-5028F375A795}"/>
              </a:ext>
            </a:extLst>
          </p:cNvPr>
          <p:cNvPicPr>
            <a:picLocks noChangeAspect="1"/>
          </p:cNvPicPr>
          <p:nvPr/>
        </p:nvPicPr>
        <p:blipFill>
          <a:blip r:embed="rId3"/>
          <a:stretch>
            <a:fillRect/>
          </a:stretch>
        </p:blipFill>
        <p:spPr>
          <a:xfrm>
            <a:off x="0" y="-1402"/>
            <a:ext cx="12223188" cy="6858000"/>
          </a:xfrm>
          <a:prstGeom prst="rect">
            <a:avLst/>
          </a:prstGeom>
        </p:spPr>
      </p:pic>
    </p:spTree>
    <p:extLst>
      <p:ext uri="{BB962C8B-B14F-4D97-AF65-F5344CB8AC3E}">
        <p14:creationId xmlns:p14="http://schemas.microsoft.com/office/powerpoint/2010/main" val="2759364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8DDEA7-9AE6-66B8-1B6E-5F47084047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22CC13-5CF8-3442-9E61-DD8983EAEEE2}"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Content Placeholder 2">
            <a:extLst>
              <a:ext uri="{FF2B5EF4-FFF2-40B4-BE49-F238E27FC236}">
                <a16:creationId xmlns:a16="http://schemas.microsoft.com/office/drawing/2014/main" id="{77CCB354-39A7-1B75-D16C-7CCE20920684}"/>
              </a:ext>
            </a:extLst>
          </p:cNvPr>
          <p:cNvSpPr>
            <a:spLocks noGrp="1"/>
          </p:cNvSpPr>
          <p:nvPr>
            <p:ph idx="13"/>
          </p:nvPr>
        </p:nvSpPr>
        <p:spPr/>
        <p:txBody>
          <a:bodyPr/>
          <a:lstStyle/>
          <a:p>
            <a:endParaRPr lang="en-AU"/>
          </a:p>
        </p:txBody>
      </p:sp>
      <p:sp>
        <p:nvSpPr>
          <p:cNvPr id="4" name="Content Placeholder 3">
            <a:extLst>
              <a:ext uri="{FF2B5EF4-FFF2-40B4-BE49-F238E27FC236}">
                <a16:creationId xmlns:a16="http://schemas.microsoft.com/office/drawing/2014/main" id="{82B3AEBC-9585-034E-93DF-C643CEDE325B}"/>
              </a:ext>
            </a:extLst>
          </p:cNvPr>
          <p:cNvSpPr>
            <a:spLocks noGrp="1"/>
          </p:cNvSpPr>
          <p:nvPr>
            <p:ph idx="1"/>
          </p:nvPr>
        </p:nvSpPr>
        <p:spPr/>
        <p:txBody>
          <a:bodyPr/>
          <a:lstStyle/>
          <a:p>
            <a:endParaRPr lang="en-AU"/>
          </a:p>
        </p:txBody>
      </p:sp>
      <p:sp>
        <p:nvSpPr>
          <p:cNvPr id="5" name="Title 4">
            <a:extLst>
              <a:ext uri="{FF2B5EF4-FFF2-40B4-BE49-F238E27FC236}">
                <a16:creationId xmlns:a16="http://schemas.microsoft.com/office/drawing/2014/main" id="{9D9533DC-C194-CFEC-01EE-9B000414EDD6}"/>
              </a:ext>
            </a:extLst>
          </p:cNvPr>
          <p:cNvSpPr>
            <a:spLocks noGrp="1"/>
          </p:cNvSpPr>
          <p:nvPr>
            <p:ph type="title"/>
          </p:nvPr>
        </p:nvSpPr>
        <p:spPr/>
        <p:txBody>
          <a:bodyPr/>
          <a:lstStyle/>
          <a:p>
            <a:endParaRPr lang="en-AU"/>
          </a:p>
        </p:txBody>
      </p:sp>
      <p:pic>
        <p:nvPicPr>
          <p:cNvPr id="6" name="Picture 5"/>
          <p:cNvPicPr>
            <a:picLocks noChangeAspect="1"/>
          </p:cNvPicPr>
          <p:nvPr/>
        </p:nvPicPr>
        <p:blipFill>
          <a:blip r:embed="rId3"/>
          <a:stretch>
            <a:fillRect/>
          </a:stretch>
        </p:blipFill>
        <p:spPr>
          <a:xfrm>
            <a:off x="0" y="-1402"/>
            <a:ext cx="12223188" cy="6858000"/>
          </a:xfrm>
          <a:prstGeom prst="rect">
            <a:avLst/>
          </a:prstGeom>
        </p:spPr>
      </p:pic>
      <p:cxnSp>
        <p:nvCxnSpPr>
          <p:cNvPr id="8" name="Straight Connector 7"/>
          <p:cNvCxnSpPr>
            <a:stCxn id="6" idx="0"/>
            <a:endCxn id="6" idx="2"/>
          </p:cNvCxnSpPr>
          <p:nvPr/>
        </p:nvCxnSpPr>
        <p:spPr>
          <a:xfrm>
            <a:off x="6111594" y="-1402"/>
            <a:ext cx="0" cy="685800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78248" y="3409122"/>
            <a:ext cx="12850031" cy="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Content Placeholder 8">
            <a:extLst>
              <a:ext uri="{FF2B5EF4-FFF2-40B4-BE49-F238E27FC236}">
                <a16:creationId xmlns:a16="http://schemas.microsoft.com/office/drawing/2014/main" id="{604A6DE8-BF0D-1D07-3F5B-2D9932F1CAD4}"/>
              </a:ext>
            </a:extLst>
          </p:cNvPr>
          <p:cNvSpPr txBox="1">
            <a:spLocks/>
          </p:cNvSpPr>
          <p:nvPr/>
        </p:nvSpPr>
        <p:spPr>
          <a:xfrm>
            <a:off x="8473106" y="1701101"/>
            <a:ext cx="4506844" cy="3858671"/>
          </a:xfrm>
          <a:prstGeom prst="rect">
            <a:avLst/>
          </a:prstGeom>
          <a:effectLst>
            <a:outerShdw blurRad="50800" dist="38100" dir="2700000" algn="tl" rotWithShape="0">
              <a:prstClr val="black">
                <a:alpha val="80000"/>
              </a:prstClr>
            </a:outerShdw>
          </a:effectLst>
        </p:spPr>
        <p:txBody>
          <a:bodyP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rgbClr val="FFFF00"/>
                </a:solidFill>
                <a:latin typeface="Arial" panose="020B0604020202020204" pitchFamily="34" charset="0"/>
                <a:cs typeface="Arial" panose="020B0604020202020204" pitchFamily="34" charset="0"/>
              </a:rPr>
              <a:t>Coral Rubble	 %</a:t>
            </a:r>
          </a:p>
          <a:p>
            <a:r>
              <a:rPr lang="en-US" sz="2800" b="1" dirty="0">
                <a:solidFill>
                  <a:srgbClr val="FFFF00"/>
                </a:solidFill>
                <a:latin typeface="Arial" panose="020B0604020202020204" pitchFamily="34" charset="0"/>
                <a:cs typeface="Arial" panose="020B0604020202020204" pitchFamily="34" charset="0"/>
              </a:rPr>
              <a:t>Sand			 %</a:t>
            </a:r>
          </a:p>
          <a:p>
            <a:r>
              <a:rPr lang="en-US" sz="2800" b="1" dirty="0">
                <a:solidFill>
                  <a:srgbClr val="FFFF00"/>
                </a:solidFill>
                <a:latin typeface="Arial" panose="020B0604020202020204" pitchFamily="34" charset="0"/>
                <a:cs typeface="Arial" panose="020B0604020202020204" pitchFamily="34" charset="0"/>
              </a:rPr>
              <a:t>Live Coral 		 %</a:t>
            </a:r>
          </a:p>
          <a:p>
            <a:r>
              <a:rPr lang="en-US" sz="2800" b="1" dirty="0">
                <a:solidFill>
                  <a:srgbClr val="FFFF00"/>
                </a:solidFill>
                <a:latin typeface="Arial" panose="020B0604020202020204" pitchFamily="34" charset="0"/>
                <a:cs typeface="Arial" panose="020B0604020202020204" pitchFamily="34" charset="0"/>
              </a:rPr>
              <a:t>Live Coral Rock	 %</a:t>
            </a:r>
          </a:p>
          <a:p>
            <a:r>
              <a:rPr lang="en-US" sz="2800" b="1" dirty="0">
                <a:solidFill>
                  <a:srgbClr val="FFFF00"/>
                </a:solidFill>
                <a:latin typeface="Arial" panose="020B0604020202020204" pitchFamily="34" charset="0"/>
                <a:cs typeface="Arial" panose="020B0604020202020204" pitchFamily="34" charset="0"/>
              </a:rPr>
              <a:t>Macroalgae	 %</a:t>
            </a:r>
          </a:p>
          <a:p>
            <a:r>
              <a:rPr lang="en-US" sz="2800" b="1" dirty="0">
                <a:solidFill>
                  <a:srgbClr val="FFFF00"/>
                </a:solidFill>
                <a:latin typeface="Arial" panose="020B0604020202020204" pitchFamily="34" charset="0"/>
                <a:cs typeface="Arial" panose="020B0604020202020204" pitchFamily="34" charset="0"/>
              </a:rPr>
              <a:t>Dead Coral	  %</a:t>
            </a:r>
          </a:p>
          <a:p>
            <a:r>
              <a:rPr lang="en-US" sz="2800" b="1" dirty="0">
                <a:solidFill>
                  <a:srgbClr val="FFFF00"/>
                </a:solidFill>
                <a:latin typeface="Arial" panose="020B0604020202020204" pitchFamily="34" charset="0"/>
                <a:cs typeface="Arial" panose="020B0604020202020204" pitchFamily="34" charset="0"/>
              </a:rPr>
              <a:t>Total		            %</a:t>
            </a:r>
          </a:p>
          <a:p>
            <a:endParaRPr lang="en-US" dirty="0">
              <a:solidFill>
                <a:srgbClr val="FFFF00"/>
              </a:solidFill>
            </a:endParaRPr>
          </a:p>
          <a:p>
            <a:endParaRPr lang="en-AU" dirty="0">
              <a:solidFill>
                <a:srgbClr val="FFFF00"/>
              </a:solidFill>
            </a:endParaRPr>
          </a:p>
        </p:txBody>
      </p:sp>
    </p:spTree>
    <p:extLst>
      <p:ext uri="{BB962C8B-B14F-4D97-AF65-F5344CB8AC3E}">
        <p14:creationId xmlns:p14="http://schemas.microsoft.com/office/powerpoint/2010/main" val="10534403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8DDEA7-9AE6-66B8-1B6E-5F47084047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22CC13-5CF8-3442-9E61-DD8983EAEEE2}"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Content Placeholder 2">
            <a:extLst>
              <a:ext uri="{FF2B5EF4-FFF2-40B4-BE49-F238E27FC236}">
                <a16:creationId xmlns:a16="http://schemas.microsoft.com/office/drawing/2014/main" id="{77CCB354-39A7-1B75-D16C-7CCE20920684}"/>
              </a:ext>
            </a:extLst>
          </p:cNvPr>
          <p:cNvSpPr>
            <a:spLocks noGrp="1"/>
          </p:cNvSpPr>
          <p:nvPr>
            <p:ph idx="13"/>
          </p:nvPr>
        </p:nvSpPr>
        <p:spPr/>
        <p:txBody>
          <a:bodyPr/>
          <a:lstStyle/>
          <a:p>
            <a:endParaRPr lang="en-AU"/>
          </a:p>
        </p:txBody>
      </p:sp>
      <p:sp>
        <p:nvSpPr>
          <p:cNvPr id="9" name="Content Placeholder 8"/>
          <p:cNvSpPr>
            <a:spLocks noGrp="1"/>
          </p:cNvSpPr>
          <p:nvPr>
            <p:ph idx="1"/>
          </p:nvPr>
        </p:nvSpPr>
        <p:spPr>
          <a:xfrm>
            <a:off x="8497956" y="1790561"/>
            <a:ext cx="4506844" cy="3858671"/>
          </a:xfrm>
        </p:spPr>
        <p:txBody>
          <a:bodyPr/>
          <a:lstStyle/>
          <a:p>
            <a:r>
              <a:rPr lang="en-US" sz="2800" b="1">
                <a:solidFill>
                  <a:srgbClr val="FFFF00"/>
                </a:solidFill>
              </a:rPr>
              <a:t>Coral Rubble	0%</a:t>
            </a:r>
          </a:p>
          <a:p>
            <a:r>
              <a:rPr lang="en-US" sz="2800" b="1">
                <a:solidFill>
                  <a:srgbClr val="FFFF00"/>
                </a:solidFill>
              </a:rPr>
              <a:t>Sand			25%</a:t>
            </a:r>
          </a:p>
          <a:p>
            <a:r>
              <a:rPr lang="en-US" sz="2800" b="1">
                <a:solidFill>
                  <a:srgbClr val="FFFF00"/>
                </a:solidFill>
              </a:rPr>
              <a:t>Live Coral 		48%</a:t>
            </a:r>
          </a:p>
          <a:p>
            <a:r>
              <a:rPr lang="en-US" sz="2800" b="1">
                <a:solidFill>
                  <a:srgbClr val="FFFF00"/>
                </a:solidFill>
              </a:rPr>
              <a:t>Live Coral Rock	17%</a:t>
            </a:r>
          </a:p>
          <a:p>
            <a:r>
              <a:rPr lang="en-US" sz="2800" b="1">
                <a:solidFill>
                  <a:srgbClr val="FFFF00"/>
                </a:solidFill>
              </a:rPr>
              <a:t>Macroalgae	10%</a:t>
            </a:r>
          </a:p>
          <a:p>
            <a:r>
              <a:rPr lang="en-US" sz="2800" b="1">
                <a:solidFill>
                  <a:srgbClr val="FFFF00"/>
                </a:solidFill>
              </a:rPr>
              <a:t>Dead Coral	  0%</a:t>
            </a:r>
          </a:p>
          <a:p>
            <a:r>
              <a:rPr lang="en-US" sz="2800" b="1">
                <a:solidFill>
                  <a:srgbClr val="FFFF00"/>
                </a:solidFill>
              </a:rPr>
              <a:t>Total		        100%</a:t>
            </a:r>
          </a:p>
          <a:p>
            <a:endParaRPr lang="en-US">
              <a:solidFill>
                <a:srgbClr val="FFFF00"/>
              </a:solidFill>
            </a:endParaRPr>
          </a:p>
          <a:p>
            <a:endParaRPr lang="en-AU">
              <a:solidFill>
                <a:srgbClr val="FFFF00"/>
              </a:solidFill>
            </a:endParaRPr>
          </a:p>
        </p:txBody>
      </p:sp>
      <p:sp>
        <p:nvSpPr>
          <p:cNvPr id="5" name="Title 4">
            <a:extLst>
              <a:ext uri="{FF2B5EF4-FFF2-40B4-BE49-F238E27FC236}">
                <a16:creationId xmlns:a16="http://schemas.microsoft.com/office/drawing/2014/main" id="{9D9533DC-C194-CFEC-01EE-9B000414EDD6}"/>
              </a:ext>
            </a:extLst>
          </p:cNvPr>
          <p:cNvSpPr>
            <a:spLocks noGrp="1"/>
          </p:cNvSpPr>
          <p:nvPr>
            <p:ph type="title"/>
          </p:nvPr>
        </p:nvSpPr>
        <p:spPr/>
        <p:txBody>
          <a:bodyPr/>
          <a:lstStyle/>
          <a:p>
            <a:endParaRPr lang="en-AU"/>
          </a:p>
        </p:txBody>
      </p:sp>
      <p:pic>
        <p:nvPicPr>
          <p:cNvPr id="7" name="Picture 6">
            <a:extLst>
              <a:ext uri="{FF2B5EF4-FFF2-40B4-BE49-F238E27FC236}">
                <a16:creationId xmlns:a16="http://schemas.microsoft.com/office/drawing/2014/main" id="{DB94F156-768B-7BD6-580A-7618D505F8DB}"/>
              </a:ext>
            </a:extLst>
          </p:cNvPr>
          <p:cNvPicPr>
            <a:picLocks noChangeAspect="1"/>
          </p:cNvPicPr>
          <p:nvPr/>
        </p:nvPicPr>
        <p:blipFill>
          <a:blip r:embed="rId3"/>
          <a:stretch>
            <a:fillRect/>
          </a:stretch>
        </p:blipFill>
        <p:spPr>
          <a:xfrm>
            <a:off x="0" y="-1402"/>
            <a:ext cx="12223188" cy="6858000"/>
          </a:xfrm>
          <a:prstGeom prst="rect">
            <a:avLst/>
          </a:prstGeom>
        </p:spPr>
      </p:pic>
    </p:spTree>
    <p:extLst>
      <p:ext uri="{BB962C8B-B14F-4D97-AF65-F5344CB8AC3E}">
        <p14:creationId xmlns:p14="http://schemas.microsoft.com/office/powerpoint/2010/main" val="18193911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97A59-C916-7117-0672-A9E2DF311671}"/>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DF8F7300-59C9-B6A8-E561-6F5AE74C5D5C}"/>
              </a:ext>
            </a:extLst>
          </p:cNvPr>
          <p:cNvSpPr txBox="1"/>
          <p:nvPr/>
        </p:nvSpPr>
        <p:spPr>
          <a:xfrm>
            <a:off x="1506135" y="1000883"/>
            <a:ext cx="4418735" cy="584775"/>
          </a:xfrm>
          <a:prstGeom prst="rect">
            <a:avLst/>
          </a:prstGeom>
          <a:noFill/>
        </p:spPr>
        <p:txBody>
          <a:bodyPr wrap="square">
            <a:spAutoFit/>
          </a:bodyPr>
          <a:lstStyle/>
          <a:p>
            <a:r>
              <a:rPr kumimoji="0" lang="en-US" sz="3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Coral impacts</a:t>
            </a:r>
            <a:endParaRPr lang="en-AU" sz="3200" b="1"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562F7D1B-CF0A-57CB-645E-0B50E2069A9C}"/>
              </a:ext>
            </a:extLst>
          </p:cNvPr>
          <p:cNvSpPr txBox="1"/>
          <p:nvPr/>
        </p:nvSpPr>
        <p:spPr>
          <a:xfrm>
            <a:off x="1544525" y="1812182"/>
            <a:ext cx="3355461" cy="1477328"/>
          </a:xfrm>
          <a:prstGeom prst="rect">
            <a:avLst/>
          </a:prstGeom>
          <a:noFill/>
        </p:spPr>
        <p:txBody>
          <a:bodyPr wrap="square">
            <a:spAutoFit/>
          </a:bodyPr>
          <a:lstStyle/>
          <a:p>
            <a:pPr marL="285750" lvl="0" indent="-285750">
              <a:buFont typeface="Arial" panose="020B0604020202020204" pitchFamily="34" charset="0"/>
              <a:buChar char="•"/>
              <a:defRPr/>
            </a:pPr>
            <a:r>
              <a:rPr lang="en-US" dirty="0">
                <a:latin typeface="Arial" panose="020B0604020202020204" pitchFamily="34" charset="0"/>
                <a:cs typeface="Arial" panose="020B0604020202020204" pitchFamily="34" charset="0"/>
              </a:rPr>
              <a:t>Record any bleaching, predation, disease, competition, damage, marine debris and any other positive or negative impacts.</a:t>
            </a:r>
          </a:p>
        </p:txBody>
      </p:sp>
      <p:pic>
        <p:nvPicPr>
          <p:cNvPr id="16" name="Picture 15">
            <a:extLst>
              <a:ext uri="{FF2B5EF4-FFF2-40B4-BE49-F238E27FC236}">
                <a16:creationId xmlns:a16="http://schemas.microsoft.com/office/drawing/2014/main" id="{B0612C7D-9A72-B245-DF3D-041FF37EBBD4}"/>
              </a:ext>
            </a:extLst>
          </p:cNvPr>
          <p:cNvPicPr>
            <a:picLocks noChangeAspect="1"/>
          </p:cNvPicPr>
          <p:nvPr/>
        </p:nvPicPr>
        <p:blipFill>
          <a:blip r:embed="rId3"/>
          <a:stretch>
            <a:fillRect/>
          </a:stretch>
        </p:blipFill>
        <p:spPr>
          <a:xfrm>
            <a:off x="5998764" y="628729"/>
            <a:ext cx="5544574" cy="5321561"/>
          </a:xfrm>
          <a:prstGeom prst="rect">
            <a:avLst/>
          </a:prstGeom>
          <a:effectLst>
            <a:outerShdw blurRad="228600" dist="114300" dir="2700000" algn="tl" rotWithShape="0">
              <a:prstClr val="black">
                <a:alpha val="30000"/>
              </a:prstClr>
            </a:outerShdw>
          </a:effectLst>
        </p:spPr>
      </p:pic>
      <p:pic>
        <p:nvPicPr>
          <p:cNvPr id="18" name="Picture 17">
            <a:extLst>
              <a:ext uri="{FF2B5EF4-FFF2-40B4-BE49-F238E27FC236}">
                <a16:creationId xmlns:a16="http://schemas.microsoft.com/office/drawing/2014/main" id="{013E7F3B-C90B-B982-C4F2-FC739A8D9F2F}"/>
              </a:ext>
            </a:extLst>
          </p:cNvPr>
          <p:cNvPicPr>
            <a:picLocks noChangeAspect="1"/>
          </p:cNvPicPr>
          <p:nvPr/>
        </p:nvPicPr>
        <p:blipFill>
          <a:blip r:embed="rId4"/>
          <a:stretch>
            <a:fillRect/>
          </a:stretch>
        </p:blipFill>
        <p:spPr>
          <a:xfrm>
            <a:off x="749000" y="4074785"/>
            <a:ext cx="2362037" cy="1875505"/>
          </a:xfrm>
          <a:prstGeom prst="rect">
            <a:avLst/>
          </a:prstGeom>
          <a:effectLst>
            <a:outerShdw blurRad="228600" dist="114300" dir="2700000" algn="tl" rotWithShape="0">
              <a:prstClr val="black">
                <a:alpha val="30000"/>
              </a:prstClr>
            </a:outerShdw>
          </a:effectLst>
        </p:spPr>
      </p:pic>
      <p:pic>
        <p:nvPicPr>
          <p:cNvPr id="20" name="Picture 19">
            <a:extLst>
              <a:ext uri="{FF2B5EF4-FFF2-40B4-BE49-F238E27FC236}">
                <a16:creationId xmlns:a16="http://schemas.microsoft.com/office/drawing/2014/main" id="{F6DCC183-BD77-F76D-A27C-6CA92ECB6FCA}"/>
              </a:ext>
            </a:extLst>
          </p:cNvPr>
          <p:cNvPicPr>
            <a:picLocks noChangeAspect="1"/>
          </p:cNvPicPr>
          <p:nvPr/>
        </p:nvPicPr>
        <p:blipFill>
          <a:blip r:embed="rId5"/>
          <a:stretch>
            <a:fillRect/>
          </a:stretch>
        </p:blipFill>
        <p:spPr>
          <a:xfrm>
            <a:off x="3264998" y="4074784"/>
            <a:ext cx="2362037" cy="1875505"/>
          </a:xfrm>
          <a:prstGeom prst="rect">
            <a:avLst/>
          </a:prstGeom>
          <a:effectLst>
            <a:outerShdw blurRad="228600" dist="114300" dir="2700000" algn="tl" rotWithShape="0">
              <a:prstClr val="black">
                <a:alpha val="30000"/>
              </a:prstClr>
            </a:outerShdw>
          </a:effectLst>
        </p:spPr>
      </p:pic>
    </p:spTree>
    <p:extLst>
      <p:ext uri="{BB962C8B-B14F-4D97-AF65-F5344CB8AC3E}">
        <p14:creationId xmlns:p14="http://schemas.microsoft.com/office/powerpoint/2010/main" val="3247397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F6C58-CA93-187F-E308-3E559778FF9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46D08F8-5D5D-B020-6932-73CDFC7CDE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3374" y="2599082"/>
            <a:ext cx="6346998" cy="1324657"/>
          </a:xfrm>
          <a:prstGeom prst="rect">
            <a:avLst/>
          </a:prstGeom>
        </p:spPr>
      </p:pic>
      <p:sp>
        <p:nvSpPr>
          <p:cNvPr id="3" name="TextBox 2">
            <a:extLst>
              <a:ext uri="{FF2B5EF4-FFF2-40B4-BE49-F238E27FC236}">
                <a16:creationId xmlns:a16="http://schemas.microsoft.com/office/drawing/2014/main" id="{4EC9B613-F296-0238-64D6-9522C2ED98B9}"/>
              </a:ext>
            </a:extLst>
          </p:cNvPr>
          <p:cNvSpPr txBox="1"/>
          <p:nvPr/>
        </p:nvSpPr>
        <p:spPr>
          <a:xfrm>
            <a:off x="0" y="4628205"/>
            <a:ext cx="12192000" cy="523220"/>
          </a:xfrm>
          <a:prstGeom prst="rect">
            <a:avLst/>
          </a:prstGeom>
          <a:noFill/>
        </p:spPr>
        <p:txBody>
          <a:bodyPr wrap="square">
            <a:spAutoFit/>
          </a:bodyPr>
          <a:lstStyle/>
          <a:p>
            <a:pPr algn="ctr"/>
            <a:r>
              <a:rPr kumimoji="0" lang="en-US" sz="28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reefed.edu.au</a:t>
            </a:r>
            <a:endParaRPr lang="en-AU"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1579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B7D68E-3626-1B0B-26A2-37C5CE5523E5}"/>
              </a:ext>
            </a:extLst>
          </p:cNvPr>
          <p:cNvPicPr>
            <a:picLocks noChangeAspect="1"/>
          </p:cNvPicPr>
          <p:nvPr/>
        </p:nvPicPr>
        <p:blipFill>
          <a:blip r:embed="rId3"/>
          <a:stretch>
            <a:fillRect/>
          </a:stretch>
        </p:blipFill>
        <p:spPr>
          <a:xfrm>
            <a:off x="7719754" y="713334"/>
            <a:ext cx="3487180" cy="5283813"/>
          </a:xfrm>
          <a:prstGeom prst="rect">
            <a:avLst/>
          </a:prstGeom>
        </p:spPr>
      </p:pic>
      <p:sp>
        <p:nvSpPr>
          <p:cNvPr id="3" name="TextBox 2">
            <a:extLst>
              <a:ext uri="{FF2B5EF4-FFF2-40B4-BE49-F238E27FC236}">
                <a16:creationId xmlns:a16="http://schemas.microsoft.com/office/drawing/2014/main" id="{D9A0645E-A6F4-6F4B-AD1C-BDE91D685566}"/>
              </a:ext>
            </a:extLst>
          </p:cNvPr>
          <p:cNvSpPr txBox="1"/>
          <p:nvPr/>
        </p:nvSpPr>
        <p:spPr>
          <a:xfrm>
            <a:off x="4682839" y="1214886"/>
            <a:ext cx="2482734" cy="2308324"/>
          </a:xfrm>
          <a:prstGeom prst="rect">
            <a:avLst/>
          </a:prstGeom>
          <a:noFill/>
        </p:spPr>
        <p:txBody>
          <a:bodyPr wrap="square" rtlCol="0">
            <a:spAutoFit/>
          </a:bodyPr>
          <a:lstStyle/>
          <a:p>
            <a:r>
              <a:rPr lang="en-GB" sz="1600" dirty="0">
                <a:solidFill>
                  <a:schemeClr val="tx1">
                    <a:lumMod val="75000"/>
                    <a:lumOff val="25000"/>
                  </a:schemeClr>
                </a:solidFill>
                <a:latin typeface="Arial" panose="020B0604020202020204" pitchFamily="34" charset="0"/>
                <a:cs typeface="Arial" panose="020B0604020202020204" pitchFamily="34" charset="0"/>
              </a:rPr>
              <a:t>This survey is made for everyone — no science background needed! Whether you complete one section or the whole thing, every bit of data helps. Just remember to upload what you collect to the EOTR dashboard.</a:t>
            </a:r>
            <a:endParaRPr lang="en-AU"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6DF5EC2C-7641-CE98-01A6-BA68EA8E464D}"/>
              </a:ext>
            </a:extLst>
          </p:cNvPr>
          <p:cNvSpPr txBox="1"/>
          <p:nvPr/>
        </p:nvSpPr>
        <p:spPr>
          <a:xfrm>
            <a:off x="896473" y="4404540"/>
            <a:ext cx="6546190" cy="1077218"/>
          </a:xfrm>
          <a:prstGeom prst="rect">
            <a:avLst/>
          </a:prstGeom>
          <a:noFill/>
        </p:spPr>
        <p:txBody>
          <a:bodyPr wrap="square" rtlCol="0">
            <a:spAutoFit/>
          </a:bodyPr>
          <a:lstStyle/>
          <a:p>
            <a:r>
              <a:rPr lang="en-GB" sz="1600" dirty="0">
                <a:solidFill>
                  <a:schemeClr val="tx1">
                    <a:lumMod val="75000"/>
                    <a:lumOff val="25000"/>
                  </a:schemeClr>
                </a:solidFill>
                <a:latin typeface="Arial" panose="020B0604020202020204" pitchFamily="34" charset="0"/>
                <a:cs typeface="Arial" panose="020B0604020202020204" pitchFamily="34" charset="0"/>
              </a:rPr>
              <a:t>Rapid Monitoring empowers the public to contribute Citizen Science data, supporting reef health snapshots, early detection of threats like bleaching and crown-of-thorns starfish (COTS), and improved management of the Great Barrier Reef.</a:t>
            </a:r>
          </a:p>
        </p:txBody>
      </p:sp>
      <p:pic>
        <p:nvPicPr>
          <p:cNvPr id="5" name="Picture 4">
            <a:extLst>
              <a:ext uri="{FF2B5EF4-FFF2-40B4-BE49-F238E27FC236}">
                <a16:creationId xmlns:a16="http://schemas.microsoft.com/office/drawing/2014/main" id="{72086D5E-7281-31FC-FD95-F21EB86226FB}"/>
              </a:ext>
            </a:extLst>
          </p:cNvPr>
          <p:cNvPicPr>
            <a:picLocks noChangeAspect="1"/>
          </p:cNvPicPr>
          <p:nvPr/>
        </p:nvPicPr>
        <p:blipFill>
          <a:blip r:embed="rId4"/>
          <a:stretch>
            <a:fillRect/>
          </a:stretch>
        </p:blipFill>
        <p:spPr>
          <a:xfrm>
            <a:off x="1007235" y="820187"/>
            <a:ext cx="3322357" cy="3174488"/>
          </a:xfrm>
          <a:prstGeom prst="rect">
            <a:avLst/>
          </a:prstGeom>
        </p:spPr>
      </p:pic>
    </p:spTree>
    <p:extLst>
      <p:ext uri="{BB962C8B-B14F-4D97-AF65-F5344CB8AC3E}">
        <p14:creationId xmlns:p14="http://schemas.microsoft.com/office/powerpoint/2010/main" val="604110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A4A89F-ACA9-1413-4A30-C44934CF62FD}"/>
              </a:ext>
            </a:extLst>
          </p:cNvPr>
          <p:cNvPicPr>
            <a:picLocks noChangeAspect="1"/>
          </p:cNvPicPr>
          <p:nvPr/>
        </p:nvPicPr>
        <p:blipFill>
          <a:blip r:embed="rId3"/>
          <a:stretch>
            <a:fillRect/>
          </a:stretch>
        </p:blipFill>
        <p:spPr>
          <a:xfrm>
            <a:off x="6205294" y="554855"/>
            <a:ext cx="4053997" cy="5743422"/>
          </a:xfrm>
          <a:prstGeom prst="rect">
            <a:avLst/>
          </a:prstGeom>
          <a:effectLst>
            <a:outerShdw blurRad="241300" dist="88900" dir="2700000" algn="tl" rotWithShape="0">
              <a:prstClr val="black">
                <a:alpha val="30000"/>
              </a:prstClr>
            </a:outerShdw>
          </a:effectLst>
        </p:spPr>
      </p:pic>
      <p:sp>
        <p:nvSpPr>
          <p:cNvPr id="5" name="TextBox 4">
            <a:extLst>
              <a:ext uri="{FF2B5EF4-FFF2-40B4-BE49-F238E27FC236}">
                <a16:creationId xmlns:a16="http://schemas.microsoft.com/office/drawing/2014/main" id="{231AF53E-9631-BCF7-C215-88E634115091}"/>
              </a:ext>
            </a:extLst>
          </p:cNvPr>
          <p:cNvSpPr txBox="1"/>
          <p:nvPr/>
        </p:nvSpPr>
        <p:spPr>
          <a:xfrm>
            <a:off x="1564641" y="554855"/>
            <a:ext cx="3920463" cy="954107"/>
          </a:xfrm>
          <a:prstGeom prst="rect">
            <a:avLst/>
          </a:prstGeom>
          <a:noFill/>
        </p:spPr>
        <p:txBody>
          <a:bodyPr wrap="square" rtlCol="0">
            <a:spAutoFit/>
          </a:bodyPr>
          <a:lstStyle/>
          <a:p>
            <a:r>
              <a:rPr lang="en-GB" sz="2800" b="1" dirty="0">
                <a:solidFill>
                  <a:schemeClr val="tx1">
                    <a:lumMod val="75000"/>
                    <a:lumOff val="25000"/>
                  </a:schemeClr>
                </a:solidFill>
                <a:latin typeface="Arial" panose="020B0604020202020204" pitchFamily="34" charset="0"/>
                <a:cs typeface="Arial" panose="020B0604020202020204" pitchFamily="34" charset="0"/>
              </a:rPr>
              <a:t>Rapid Monitoring has 5 components:</a:t>
            </a:r>
          </a:p>
        </p:txBody>
      </p:sp>
      <p:sp>
        <p:nvSpPr>
          <p:cNvPr id="6" name="TextBox 5">
            <a:extLst>
              <a:ext uri="{FF2B5EF4-FFF2-40B4-BE49-F238E27FC236}">
                <a16:creationId xmlns:a16="http://schemas.microsoft.com/office/drawing/2014/main" id="{B45F2AFA-A589-6273-8ECD-6AB9762901AD}"/>
              </a:ext>
            </a:extLst>
          </p:cNvPr>
          <p:cNvSpPr txBox="1"/>
          <p:nvPr/>
        </p:nvSpPr>
        <p:spPr>
          <a:xfrm>
            <a:off x="1623007" y="1663571"/>
            <a:ext cx="2365334" cy="338554"/>
          </a:xfrm>
          <a:prstGeom prst="rect">
            <a:avLst/>
          </a:prstGeom>
          <a:noFill/>
        </p:spPr>
        <p:txBody>
          <a:bodyPr wrap="square" rtlCol="0">
            <a:spAutoFit/>
          </a:bodyPr>
          <a:lstStyle/>
          <a:p>
            <a:r>
              <a:rPr lang="en-GB" sz="1600" dirty="0">
                <a:solidFill>
                  <a:schemeClr val="tx1">
                    <a:lumMod val="75000"/>
                    <a:lumOff val="25000"/>
                  </a:schemeClr>
                </a:solidFill>
                <a:latin typeface="Arial" panose="020B0604020202020204" pitchFamily="34" charset="0"/>
                <a:cs typeface="Arial" panose="020B0604020202020204" pitchFamily="34" charset="0"/>
              </a:rPr>
              <a:t>1. Location on the reef</a:t>
            </a:r>
          </a:p>
        </p:txBody>
      </p:sp>
      <p:sp>
        <p:nvSpPr>
          <p:cNvPr id="7" name="TextBox 6">
            <a:extLst>
              <a:ext uri="{FF2B5EF4-FFF2-40B4-BE49-F238E27FC236}">
                <a16:creationId xmlns:a16="http://schemas.microsoft.com/office/drawing/2014/main" id="{A553917D-DD4C-DE79-4D6B-8599A176E3A0}"/>
              </a:ext>
            </a:extLst>
          </p:cNvPr>
          <p:cNvSpPr txBox="1"/>
          <p:nvPr/>
        </p:nvSpPr>
        <p:spPr>
          <a:xfrm>
            <a:off x="1564641" y="5407162"/>
            <a:ext cx="1828800" cy="338554"/>
          </a:xfrm>
          <a:prstGeom prst="rect">
            <a:avLst/>
          </a:prstGeom>
          <a:noFill/>
        </p:spPr>
        <p:txBody>
          <a:bodyPr wrap="square" rtlCol="0">
            <a:spAutoFit/>
          </a:bodyPr>
          <a:lstStyle/>
          <a:p>
            <a:r>
              <a:rPr lang="en-GB" sz="1600" dirty="0">
                <a:solidFill>
                  <a:schemeClr val="tx1">
                    <a:lumMod val="75000"/>
                    <a:lumOff val="25000"/>
                  </a:schemeClr>
                </a:solidFill>
                <a:latin typeface="Arial" panose="020B0604020202020204" pitchFamily="34" charset="0"/>
                <a:cs typeface="Arial" panose="020B0604020202020204" pitchFamily="34" charset="0"/>
              </a:rPr>
              <a:t>4. Impacts</a:t>
            </a:r>
          </a:p>
        </p:txBody>
      </p:sp>
      <p:sp>
        <p:nvSpPr>
          <p:cNvPr id="8" name="TextBox 7">
            <a:extLst>
              <a:ext uri="{FF2B5EF4-FFF2-40B4-BE49-F238E27FC236}">
                <a16:creationId xmlns:a16="http://schemas.microsoft.com/office/drawing/2014/main" id="{80100BB7-6C06-9A31-0225-0AE5ACA51E11}"/>
              </a:ext>
            </a:extLst>
          </p:cNvPr>
          <p:cNvSpPr txBox="1"/>
          <p:nvPr/>
        </p:nvSpPr>
        <p:spPr>
          <a:xfrm>
            <a:off x="1564641" y="4080600"/>
            <a:ext cx="2676619" cy="1077218"/>
          </a:xfrm>
          <a:prstGeom prst="rect">
            <a:avLst/>
          </a:prstGeom>
          <a:noFill/>
        </p:spPr>
        <p:txBody>
          <a:bodyPr wrap="square" rtlCol="0">
            <a:spAutoFit/>
          </a:bodyPr>
          <a:lstStyle/>
          <a:p>
            <a:r>
              <a:rPr lang="en-GB" sz="1600" dirty="0">
                <a:solidFill>
                  <a:schemeClr val="tx1">
                    <a:lumMod val="75000"/>
                    <a:lumOff val="25000"/>
                  </a:schemeClr>
                </a:solidFill>
                <a:latin typeface="Arial" panose="020B0604020202020204" pitchFamily="34" charset="0"/>
                <a:cs typeface="Arial" panose="020B0604020202020204" pitchFamily="34" charset="0"/>
              </a:rPr>
              <a:t>3. Benthic 360</a:t>
            </a:r>
            <a:r>
              <a:rPr lang="en-GB" sz="1600" baseline="30000" dirty="0">
                <a:solidFill>
                  <a:schemeClr val="tx1">
                    <a:lumMod val="75000"/>
                    <a:lumOff val="25000"/>
                  </a:schemeClr>
                </a:solidFill>
                <a:latin typeface="Arial" panose="020B0604020202020204" pitchFamily="34" charset="0"/>
                <a:cs typeface="Arial" panose="020B0604020202020204" pitchFamily="34" charset="0"/>
              </a:rPr>
              <a:t>0</a:t>
            </a:r>
            <a:r>
              <a:rPr lang="en-GB" sz="1600" dirty="0">
                <a:solidFill>
                  <a:schemeClr val="tx1">
                    <a:lumMod val="75000"/>
                    <a:lumOff val="25000"/>
                  </a:schemeClr>
                </a:solidFill>
                <a:latin typeface="Arial" panose="020B0604020202020204" pitchFamily="34" charset="0"/>
                <a:cs typeface="Arial" panose="020B0604020202020204" pitchFamily="34" charset="0"/>
              </a:rPr>
              <a:t> survey estimating percentages of the reef floor composition</a:t>
            </a:r>
          </a:p>
          <a:p>
            <a:endParaRPr lang="en-AU"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60B4069A-9B99-BFA4-A4A5-6F5210425168}"/>
              </a:ext>
            </a:extLst>
          </p:cNvPr>
          <p:cNvSpPr txBox="1"/>
          <p:nvPr/>
        </p:nvSpPr>
        <p:spPr>
          <a:xfrm>
            <a:off x="1623007" y="2625864"/>
            <a:ext cx="2436670" cy="830997"/>
          </a:xfrm>
          <a:prstGeom prst="rect">
            <a:avLst/>
          </a:prstGeom>
          <a:noFill/>
        </p:spPr>
        <p:txBody>
          <a:bodyPr wrap="square" rtlCol="0">
            <a:spAutoFit/>
          </a:bodyPr>
          <a:lstStyle/>
          <a:p>
            <a:r>
              <a:rPr lang="en-GB" sz="1600" dirty="0">
                <a:solidFill>
                  <a:schemeClr val="tx1">
                    <a:lumMod val="75000"/>
                    <a:lumOff val="25000"/>
                  </a:schemeClr>
                </a:solidFill>
                <a:latin typeface="Arial" panose="020B0604020202020204" pitchFamily="34" charset="0"/>
                <a:cs typeface="Arial" panose="020B0604020202020204" pitchFamily="34" charset="0"/>
              </a:rPr>
              <a:t>2. Timed 10 minute indicator species snorkel</a:t>
            </a:r>
          </a:p>
          <a:p>
            <a:endParaRPr lang="en-AU" sz="1600"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9C3C6A9C-4988-554F-E176-526012F9DD1B}"/>
              </a:ext>
            </a:extLst>
          </p:cNvPr>
          <p:cNvCxnSpPr>
            <a:cxnSpLocks/>
          </p:cNvCxnSpPr>
          <p:nvPr/>
        </p:nvCxnSpPr>
        <p:spPr>
          <a:xfrm>
            <a:off x="3852153" y="1832848"/>
            <a:ext cx="2146571" cy="0"/>
          </a:xfrm>
          <a:prstGeom prst="straightConnector1">
            <a:avLst/>
          </a:prstGeom>
          <a:ln w="254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9CDDDEFA-7480-0505-444B-5AFD868E01ED}"/>
              </a:ext>
            </a:extLst>
          </p:cNvPr>
          <p:cNvCxnSpPr>
            <a:cxnSpLocks/>
          </p:cNvCxnSpPr>
          <p:nvPr/>
        </p:nvCxnSpPr>
        <p:spPr>
          <a:xfrm>
            <a:off x="4143983" y="3065018"/>
            <a:ext cx="1854741" cy="0"/>
          </a:xfrm>
          <a:prstGeom prst="straightConnector1">
            <a:avLst/>
          </a:prstGeom>
          <a:ln w="254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4C61240A-C397-6714-6577-6518D02171A4}"/>
              </a:ext>
            </a:extLst>
          </p:cNvPr>
          <p:cNvCxnSpPr>
            <a:cxnSpLocks/>
          </p:cNvCxnSpPr>
          <p:nvPr/>
        </p:nvCxnSpPr>
        <p:spPr>
          <a:xfrm>
            <a:off x="4143983" y="4511196"/>
            <a:ext cx="1854741" cy="0"/>
          </a:xfrm>
          <a:prstGeom prst="straightConnector1">
            <a:avLst/>
          </a:prstGeom>
          <a:ln w="254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CFBC5546-62B3-052A-958F-EE7EB36B886F}"/>
              </a:ext>
            </a:extLst>
          </p:cNvPr>
          <p:cNvCxnSpPr>
            <a:cxnSpLocks/>
          </p:cNvCxnSpPr>
          <p:nvPr/>
        </p:nvCxnSpPr>
        <p:spPr>
          <a:xfrm>
            <a:off x="2840477" y="5568268"/>
            <a:ext cx="5442905" cy="0"/>
          </a:xfrm>
          <a:prstGeom prst="straightConnector1">
            <a:avLst/>
          </a:prstGeom>
          <a:ln w="25400">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9323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702E1C-225F-9C57-E9CA-9A8B563A1849}"/>
              </a:ext>
            </a:extLst>
          </p:cNvPr>
          <p:cNvPicPr>
            <a:picLocks noChangeAspect="1"/>
          </p:cNvPicPr>
          <p:nvPr/>
        </p:nvPicPr>
        <p:blipFill>
          <a:blip r:embed="rId3"/>
          <a:stretch>
            <a:fillRect/>
          </a:stretch>
        </p:blipFill>
        <p:spPr>
          <a:xfrm>
            <a:off x="5887269" y="395592"/>
            <a:ext cx="4908267" cy="5899712"/>
          </a:xfrm>
          <a:prstGeom prst="rect">
            <a:avLst/>
          </a:prstGeom>
          <a:effectLst>
            <a:outerShdw blurRad="241300" dist="88900" dir="2700000" algn="tl" rotWithShape="0">
              <a:prstClr val="black">
                <a:alpha val="30000"/>
              </a:prstClr>
            </a:outerShdw>
          </a:effectLst>
        </p:spPr>
      </p:pic>
      <p:sp>
        <p:nvSpPr>
          <p:cNvPr id="6" name="Subtitle 2">
            <a:extLst>
              <a:ext uri="{FF2B5EF4-FFF2-40B4-BE49-F238E27FC236}">
                <a16:creationId xmlns:a16="http://schemas.microsoft.com/office/drawing/2014/main" id="{C473BB8E-C8A3-CEA1-D00D-7EE2150E43DB}"/>
              </a:ext>
            </a:extLst>
          </p:cNvPr>
          <p:cNvSpPr txBox="1">
            <a:spLocks/>
          </p:cNvSpPr>
          <p:nvPr/>
        </p:nvSpPr>
        <p:spPr>
          <a:xfrm>
            <a:off x="1396464" y="3239121"/>
            <a:ext cx="2839241" cy="153410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latin typeface="Arial" panose="020B0604020202020204" pitchFamily="34" charset="0"/>
                <a:cs typeface="Arial" panose="020B0604020202020204" pitchFamily="34" charset="0"/>
              </a:rPr>
              <a:t>5. Entry of data into Eye on the Reef  (EOTR) dashboard.</a:t>
            </a:r>
          </a:p>
        </p:txBody>
      </p:sp>
      <p:sp>
        <p:nvSpPr>
          <p:cNvPr id="7" name="TextBox 6">
            <a:extLst>
              <a:ext uri="{FF2B5EF4-FFF2-40B4-BE49-F238E27FC236}">
                <a16:creationId xmlns:a16="http://schemas.microsoft.com/office/drawing/2014/main" id="{C5F3FF18-CDB9-B9BF-E31E-5EF64995E141}"/>
              </a:ext>
            </a:extLst>
          </p:cNvPr>
          <p:cNvSpPr txBox="1"/>
          <p:nvPr/>
        </p:nvSpPr>
        <p:spPr>
          <a:xfrm>
            <a:off x="1348082" y="1670293"/>
            <a:ext cx="3920463" cy="954107"/>
          </a:xfrm>
          <a:prstGeom prst="rect">
            <a:avLst/>
          </a:prstGeom>
          <a:noFill/>
        </p:spPr>
        <p:txBody>
          <a:bodyPr wrap="square" rtlCol="0">
            <a:spAutoFit/>
          </a:bodyPr>
          <a:lstStyle/>
          <a:p>
            <a:r>
              <a:rPr lang="en-GB" sz="2800" b="1" dirty="0">
                <a:solidFill>
                  <a:schemeClr val="tx1">
                    <a:lumMod val="75000"/>
                    <a:lumOff val="25000"/>
                  </a:schemeClr>
                </a:solidFill>
                <a:latin typeface="Arial" panose="020B0604020202020204" pitchFamily="34" charset="0"/>
                <a:cs typeface="Arial" panose="020B0604020202020204" pitchFamily="34" charset="0"/>
              </a:rPr>
              <a:t>Rapid Monitoring has 5 components:</a:t>
            </a:r>
          </a:p>
        </p:txBody>
      </p:sp>
    </p:spTree>
    <p:extLst>
      <p:ext uri="{BB962C8B-B14F-4D97-AF65-F5344CB8AC3E}">
        <p14:creationId xmlns:p14="http://schemas.microsoft.com/office/powerpoint/2010/main" val="2401632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34F840E8-80A7-5AE6-C603-ECA2D8B41848}"/>
              </a:ext>
            </a:extLst>
          </p:cNvPr>
          <p:cNvSpPr txBox="1">
            <a:spLocks/>
          </p:cNvSpPr>
          <p:nvPr/>
        </p:nvSpPr>
        <p:spPr>
          <a:xfrm>
            <a:off x="978880" y="521715"/>
            <a:ext cx="9744537" cy="5654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2800" dirty="0">
                <a:latin typeface="Arial" panose="020B0604020202020204" pitchFamily="34" charset="0"/>
                <a:cs typeface="Arial" panose="020B0604020202020204" pitchFamily="34" charset="0"/>
              </a:rPr>
              <a:t>The 11 indicator species</a:t>
            </a:r>
            <a:endParaRPr lang="en-US" sz="2800"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C986D27E-04FE-8816-F3EC-DDA64D5EB7FC}"/>
              </a:ext>
            </a:extLst>
          </p:cNvPr>
          <p:cNvPicPr>
            <a:picLocks noChangeAspect="1"/>
          </p:cNvPicPr>
          <p:nvPr/>
        </p:nvPicPr>
        <p:blipFill>
          <a:blip r:embed="rId3"/>
          <a:stretch>
            <a:fillRect/>
          </a:stretch>
        </p:blipFill>
        <p:spPr>
          <a:xfrm>
            <a:off x="512618" y="1079504"/>
            <a:ext cx="11180618" cy="5256781"/>
          </a:xfrm>
          <a:prstGeom prst="rect">
            <a:avLst/>
          </a:prstGeom>
        </p:spPr>
      </p:pic>
    </p:spTree>
    <p:extLst>
      <p:ext uri="{BB962C8B-B14F-4D97-AF65-F5344CB8AC3E}">
        <p14:creationId xmlns:p14="http://schemas.microsoft.com/office/powerpoint/2010/main" val="2864937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6B0B1A1-4257-B428-FFD4-FCC0C2F79195}"/>
              </a:ext>
            </a:extLst>
          </p:cNvPr>
          <p:cNvPicPr>
            <a:picLocks noChangeAspect="1"/>
          </p:cNvPicPr>
          <p:nvPr/>
        </p:nvPicPr>
        <p:blipFill>
          <a:blip r:embed="rId3"/>
          <a:stretch>
            <a:fillRect/>
          </a:stretch>
        </p:blipFill>
        <p:spPr>
          <a:xfrm>
            <a:off x="7197812" y="326762"/>
            <a:ext cx="4256928" cy="6021580"/>
          </a:xfrm>
          <a:prstGeom prst="rect">
            <a:avLst/>
          </a:prstGeom>
          <a:effectLst>
            <a:outerShdw blurRad="241300" dist="88900" dir="2700000" algn="tl" rotWithShape="0">
              <a:prstClr val="black">
                <a:alpha val="30000"/>
              </a:prstClr>
            </a:outerShdw>
          </a:effectLst>
        </p:spPr>
      </p:pic>
      <p:sp>
        <p:nvSpPr>
          <p:cNvPr id="8" name="Title 1">
            <a:extLst>
              <a:ext uri="{FF2B5EF4-FFF2-40B4-BE49-F238E27FC236}">
                <a16:creationId xmlns:a16="http://schemas.microsoft.com/office/drawing/2014/main" id="{A864C60D-7473-6C80-0A69-7C0B5DDD4825}"/>
              </a:ext>
            </a:extLst>
          </p:cNvPr>
          <p:cNvSpPr txBox="1">
            <a:spLocks/>
          </p:cNvSpPr>
          <p:nvPr/>
        </p:nvSpPr>
        <p:spPr>
          <a:xfrm>
            <a:off x="819881" y="833283"/>
            <a:ext cx="5685434" cy="163524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2800" b="1" dirty="0">
                <a:latin typeface="Arial" panose="020B0604020202020204" pitchFamily="34" charset="0"/>
                <a:cs typeface="Arial" panose="020B0604020202020204" pitchFamily="34" charset="0"/>
              </a:rPr>
              <a:t>How to count indicator species</a:t>
            </a:r>
          </a:p>
        </p:txBody>
      </p:sp>
      <p:sp>
        <p:nvSpPr>
          <p:cNvPr id="9" name="Subtitle 2">
            <a:extLst>
              <a:ext uri="{FF2B5EF4-FFF2-40B4-BE49-F238E27FC236}">
                <a16:creationId xmlns:a16="http://schemas.microsoft.com/office/drawing/2014/main" id="{3D0AF7DA-251F-3A94-5FFB-52DEA70B52B6}"/>
              </a:ext>
            </a:extLst>
          </p:cNvPr>
          <p:cNvSpPr txBox="1">
            <a:spLocks/>
          </p:cNvSpPr>
          <p:nvPr/>
        </p:nvSpPr>
        <p:spPr>
          <a:xfrm>
            <a:off x="1229196" y="2771072"/>
            <a:ext cx="4866804" cy="29420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t"/>
            <a:r>
              <a:rPr lang="en-AU" sz="2000" dirty="0">
                <a:latin typeface="Arial" panose="020B0604020202020204" pitchFamily="34" charset="0"/>
                <a:cs typeface="Arial" panose="020B0604020202020204" pitchFamily="34" charset="0"/>
              </a:rPr>
              <a:t>Be as quiet as possible.</a:t>
            </a:r>
          </a:p>
          <a:p>
            <a:pPr fontAlgn="ctr"/>
            <a:r>
              <a:rPr lang="en-AU" sz="2000" dirty="0">
                <a:latin typeface="Arial" panose="020B0604020202020204" pitchFamily="34" charset="0"/>
                <a:cs typeface="Arial" panose="020B0604020202020204" pitchFamily="34" charset="0"/>
              </a:rPr>
              <a:t>Tally how many you see in 10 minutes.</a:t>
            </a:r>
          </a:p>
          <a:p>
            <a:pPr fontAlgn="ctr"/>
            <a:r>
              <a:rPr lang="en-AU" sz="2000" dirty="0">
                <a:latin typeface="Arial" panose="020B0604020202020204" pitchFamily="34" charset="0"/>
                <a:cs typeface="Arial" panose="020B0604020202020204" pitchFamily="34" charset="0"/>
              </a:rPr>
              <a:t>For large schools of fish- estimate how many you see.</a:t>
            </a:r>
          </a:p>
          <a:p>
            <a:pPr fontAlgn="ctr"/>
            <a:r>
              <a:rPr lang="en-AU" sz="2000" dirty="0">
                <a:latin typeface="Arial" panose="020B0604020202020204" pitchFamily="34" charset="0"/>
                <a:cs typeface="Arial" panose="020B0604020202020204" pitchFamily="34" charset="0"/>
              </a:rPr>
              <a:t>Keep an eye out for other animals.</a:t>
            </a:r>
          </a:p>
          <a:p>
            <a:pPr fontAlgn="ctr"/>
            <a:r>
              <a:rPr lang="en-AU" sz="2000" dirty="0">
                <a:latin typeface="Arial" panose="020B0604020202020204" pitchFamily="34" charset="0"/>
                <a:cs typeface="Arial" panose="020B0604020202020204" pitchFamily="34" charset="0"/>
              </a:rPr>
              <a:t>Do not touch the animals.</a:t>
            </a:r>
          </a:p>
          <a:p>
            <a:pPr fontAlgn="ctr"/>
            <a:r>
              <a:rPr lang="en-AU" sz="2000" dirty="0">
                <a:latin typeface="Arial" panose="020B0604020202020204" pitchFamily="34" charset="0"/>
                <a:cs typeface="Arial" panose="020B0604020202020204" pitchFamily="34" charset="0"/>
              </a:rPr>
              <a:t>Total your tally at the end. </a:t>
            </a:r>
          </a:p>
          <a:p>
            <a:endParaRPr lang="en-AU" sz="16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0C61BC06-4C9F-E5A5-C83F-D6661E9C7FF5}"/>
              </a:ext>
            </a:extLst>
          </p:cNvPr>
          <p:cNvSpPr txBox="1"/>
          <p:nvPr/>
        </p:nvSpPr>
        <p:spPr>
          <a:xfrm>
            <a:off x="429769" y="1718764"/>
            <a:ext cx="6097218" cy="369332"/>
          </a:xfrm>
          <a:prstGeom prst="rect">
            <a:avLst/>
          </a:prstGeom>
          <a:noFill/>
        </p:spPr>
        <p:txBody>
          <a:bodyPr wrap="square">
            <a:spAutoFit/>
          </a:bodyPr>
          <a:lstStyle/>
          <a:p>
            <a:pPr lvl="0" algn="ctr">
              <a:defRPr/>
            </a:pPr>
            <a:r>
              <a:rPr lang="en-AU" sz="1800" b="1" dirty="0">
                <a:solidFill>
                  <a:srgbClr val="00B050"/>
                </a:solidFill>
                <a:latin typeface="Arial" panose="020B0604020202020204" pitchFamily="34" charset="0"/>
                <a:cs typeface="Arial" panose="020B0604020202020204" pitchFamily="34" charset="0"/>
              </a:rPr>
              <a:t>Snorkel slowly for 10 minutes in one direction</a:t>
            </a:r>
          </a:p>
        </p:txBody>
      </p:sp>
      <p:cxnSp>
        <p:nvCxnSpPr>
          <p:cNvPr id="13" name="Straight Arrow Connector 12">
            <a:extLst>
              <a:ext uri="{FF2B5EF4-FFF2-40B4-BE49-F238E27FC236}">
                <a16:creationId xmlns:a16="http://schemas.microsoft.com/office/drawing/2014/main" id="{C48D66B2-A6B3-1F6B-789E-9553E690E643}"/>
              </a:ext>
            </a:extLst>
          </p:cNvPr>
          <p:cNvCxnSpPr>
            <a:cxnSpLocks/>
          </p:cNvCxnSpPr>
          <p:nvPr/>
        </p:nvCxnSpPr>
        <p:spPr>
          <a:xfrm>
            <a:off x="980237" y="2165992"/>
            <a:ext cx="5434857" cy="0"/>
          </a:xfrm>
          <a:prstGeom prst="straightConnector1">
            <a:avLst/>
          </a:prstGeom>
          <a:ln w="88900">
            <a:solidFill>
              <a:srgbClr val="00B05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86276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CAE8F1A-FE37-7CE7-816A-5CAAFADA90C5}"/>
              </a:ext>
            </a:extLst>
          </p:cNvPr>
          <p:cNvPicPr>
            <a:picLocks noChangeAspect="1"/>
          </p:cNvPicPr>
          <p:nvPr/>
        </p:nvPicPr>
        <p:blipFill>
          <a:blip r:embed="rId3"/>
          <a:stretch>
            <a:fillRect/>
          </a:stretch>
        </p:blipFill>
        <p:spPr>
          <a:xfrm>
            <a:off x="639352" y="1566389"/>
            <a:ext cx="2983423" cy="2004309"/>
          </a:xfrm>
          <a:prstGeom prst="rect">
            <a:avLst/>
          </a:prstGeom>
        </p:spPr>
      </p:pic>
      <p:pic>
        <p:nvPicPr>
          <p:cNvPr id="12" name="Picture 11">
            <a:extLst>
              <a:ext uri="{FF2B5EF4-FFF2-40B4-BE49-F238E27FC236}">
                <a16:creationId xmlns:a16="http://schemas.microsoft.com/office/drawing/2014/main" id="{BD12195E-ECE4-5C21-476C-F2A764BAA226}"/>
              </a:ext>
            </a:extLst>
          </p:cNvPr>
          <p:cNvPicPr>
            <a:picLocks noChangeAspect="1"/>
          </p:cNvPicPr>
          <p:nvPr/>
        </p:nvPicPr>
        <p:blipFill>
          <a:blip r:embed="rId4"/>
          <a:srcRect t="2746"/>
          <a:stretch>
            <a:fillRect/>
          </a:stretch>
        </p:blipFill>
        <p:spPr>
          <a:xfrm>
            <a:off x="620287" y="3686452"/>
            <a:ext cx="2996820" cy="1386123"/>
          </a:xfrm>
          <a:prstGeom prst="rect">
            <a:avLst/>
          </a:prstGeom>
        </p:spPr>
      </p:pic>
      <p:pic>
        <p:nvPicPr>
          <p:cNvPr id="14" name="Picture 13">
            <a:extLst>
              <a:ext uri="{FF2B5EF4-FFF2-40B4-BE49-F238E27FC236}">
                <a16:creationId xmlns:a16="http://schemas.microsoft.com/office/drawing/2014/main" id="{28147D17-D9BC-6BF4-F67E-489621556B79}"/>
              </a:ext>
            </a:extLst>
          </p:cNvPr>
          <p:cNvPicPr>
            <a:picLocks noChangeAspect="1"/>
          </p:cNvPicPr>
          <p:nvPr/>
        </p:nvPicPr>
        <p:blipFill>
          <a:blip r:embed="rId5"/>
          <a:stretch>
            <a:fillRect/>
          </a:stretch>
        </p:blipFill>
        <p:spPr>
          <a:xfrm>
            <a:off x="3744701" y="1566389"/>
            <a:ext cx="2794123" cy="3506187"/>
          </a:xfrm>
          <a:prstGeom prst="rect">
            <a:avLst/>
          </a:prstGeom>
        </p:spPr>
      </p:pic>
      <p:pic>
        <p:nvPicPr>
          <p:cNvPr id="16" name="Picture 15">
            <a:extLst>
              <a:ext uri="{FF2B5EF4-FFF2-40B4-BE49-F238E27FC236}">
                <a16:creationId xmlns:a16="http://schemas.microsoft.com/office/drawing/2014/main" id="{3649602A-221A-EA6A-BBA5-0D874617EAD2}"/>
              </a:ext>
            </a:extLst>
          </p:cNvPr>
          <p:cNvPicPr>
            <a:picLocks noChangeAspect="1"/>
          </p:cNvPicPr>
          <p:nvPr/>
        </p:nvPicPr>
        <p:blipFill>
          <a:blip r:embed="rId6"/>
          <a:stretch>
            <a:fillRect/>
          </a:stretch>
        </p:blipFill>
        <p:spPr>
          <a:xfrm>
            <a:off x="9031495" y="1547515"/>
            <a:ext cx="2554849" cy="1737306"/>
          </a:xfrm>
          <a:prstGeom prst="rect">
            <a:avLst/>
          </a:prstGeom>
        </p:spPr>
      </p:pic>
      <p:pic>
        <p:nvPicPr>
          <p:cNvPr id="18" name="Picture 17">
            <a:extLst>
              <a:ext uri="{FF2B5EF4-FFF2-40B4-BE49-F238E27FC236}">
                <a16:creationId xmlns:a16="http://schemas.microsoft.com/office/drawing/2014/main" id="{84E521C6-4D09-CEE5-3B94-8E63B68C699C}"/>
              </a:ext>
            </a:extLst>
          </p:cNvPr>
          <p:cNvPicPr>
            <a:picLocks noChangeAspect="1"/>
          </p:cNvPicPr>
          <p:nvPr/>
        </p:nvPicPr>
        <p:blipFill>
          <a:blip r:embed="rId7"/>
          <a:srcRect t="6141"/>
          <a:stretch>
            <a:fillRect/>
          </a:stretch>
        </p:blipFill>
        <p:spPr>
          <a:xfrm>
            <a:off x="9031495" y="3402806"/>
            <a:ext cx="2554848" cy="1669770"/>
          </a:xfrm>
          <a:prstGeom prst="rect">
            <a:avLst/>
          </a:prstGeom>
        </p:spPr>
      </p:pic>
      <p:pic>
        <p:nvPicPr>
          <p:cNvPr id="20" name="Picture 19">
            <a:extLst>
              <a:ext uri="{FF2B5EF4-FFF2-40B4-BE49-F238E27FC236}">
                <a16:creationId xmlns:a16="http://schemas.microsoft.com/office/drawing/2014/main" id="{5E5A4E83-776B-1C80-C478-78BECE87927E}"/>
              </a:ext>
            </a:extLst>
          </p:cNvPr>
          <p:cNvPicPr>
            <a:picLocks noChangeAspect="1"/>
          </p:cNvPicPr>
          <p:nvPr/>
        </p:nvPicPr>
        <p:blipFill>
          <a:blip r:embed="rId8"/>
          <a:srcRect r="11690"/>
          <a:stretch>
            <a:fillRect/>
          </a:stretch>
        </p:blipFill>
        <p:spPr>
          <a:xfrm>
            <a:off x="6659127" y="1547515"/>
            <a:ext cx="2250787" cy="1737306"/>
          </a:xfrm>
          <a:prstGeom prst="rect">
            <a:avLst/>
          </a:prstGeom>
        </p:spPr>
      </p:pic>
      <p:pic>
        <p:nvPicPr>
          <p:cNvPr id="22" name="Picture 21">
            <a:extLst>
              <a:ext uri="{FF2B5EF4-FFF2-40B4-BE49-F238E27FC236}">
                <a16:creationId xmlns:a16="http://schemas.microsoft.com/office/drawing/2014/main" id="{035D4041-F581-B41D-1F5C-F340FDF1F753}"/>
              </a:ext>
            </a:extLst>
          </p:cNvPr>
          <p:cNvPicPr>
            <a:picLocks noChangeAspect="1"/>
          </p:cNvPicPr>
          <p:nvPr/>
        </p:nvPicPr>
        <p:blipFill>
          <a:blip r:embed="rId9"/>
          <a:stretch>
            <a:fillRect/>
          </a:stretch>
        </p:blipFill>
        <p:spPr>
          <a:xfrm>
            <a:off x="6658783" y="3402806"/>
            <a:ext cx="2250787" cy="1669770"/>
          </a:xfrm>
          <a:prstGeom prst="rect">
            <a:avLst/>
          </a:prstGeom>
        </p:spPr>
      </p:pic>
      <p:sp>
        <p:nvSpPr>
          <p:cNvPr id="24" name="TextBox 23">
            <a:extLst>
              <a:ext uri="{FF2B5EF4-FFF2-40B4-BE49-F238E27FC236}">
                <a16:creationId xmlns:a16="http://schemas.microsoft.com/office/drawing/2014/main" id="{6FB832CB-1051-6C91-D871-D66D6EEB53CB}"/>
              </a:ext>
            </a:extLst>
          </p:cNvPr>
          <p:cNvSpPr txBox="1"/>
          <p:nvPr/>
        </p:nvSpPr>
        <p:spPr>
          <a:xfrm>
            <a:off x="853636" y="5298860"/>
            <a:ext cx="2202135" cy="523220"/>
          </a:xfrm>
          <a:prstGeom prst="rect">
            <a:avLst/>
          </a:prstGeom>
          <a:noFill/>
        </p:spPr>
        <p:txBody>
          <a:bodyPr wrap="square">
            <a:spAutoFit/>
          </a:bodyPr>
          <a:lstStyle/>
          <a:p>
            <a:pPr fontAlgn="t"/>
            <a:r>
              <a:rPr lang="en-GB" sz="1400" dirty="0">
                <a:latin typeface="Arial" panose="020B0604020202020204" pitchFamily="34" charset="0"/>
                <a:cs typeface="Arial" panose="020B0604020202020204" pitchFamily="34" charset="0"/>
              </a:rPr>
              <a:t>Vacuum cleaners = clean sand = healthy reef</a:t>
            </a:r>
            <a:endParaRPr lang="en-AU" sz="1400"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D6CDC88A-1D1B-B56A-2F96-1CDAA7743BC3}"/>
              </a:ext>
            </a:extLst>
          </p:cNvPr>
          <p:cNvSpPr txBox="1"/>
          <p:nvPr/>
        </p:nvSpPr>
        <p:spPr>
          <a:xfrm>
            <a:off x="4151008" y="5309904"/>
            <a:ext cx="2128982" cy="523220"/>
          </a:xfrm>
          <a:prstGeom prst="rect">
            <a:avLst/>
          </a:prstGeom>
          <a:noFill/>
        </p:spPr>
        <p:txBody>
          <a:bodyPr wrap="square">
            <a:spAutoFit/>
          </a:bodyPr>
          <a:lstStyle/>
          <a:p>
            <a:pPr fontAlgn="t"/>
            <a:r>
              <a:rPr lang="en-GB" sz="1400" dirty="0">
                <a:latin typeface="Arial" panose="020B0604020202020204" pitchFamily="34" charset="0"/>
                <a:cs typeface="Arial" panose="020B0604020202020204" pitchFamily="34" charset="0"/>
              </a:rPr>
              <a:t>Vulnerable status-Iconic- sessile and can bleach.</a:t>
            </a:r>
            <a:endParaRPr lang="en-AU" sz="14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D6E454D7-B38F-4D06-FCAC-4734531B0B6C}"/>
              </a:ext>
            </a:extLst>
          </p:cNvPr>
          <p:cNvSpPr txBox="1"/>
          <p:nvPr/>
        </p:nvSpPr>
        <p:spPr>
          <a:xfrm>
            <a:off x="6829359" y="5298860"/>
            <a:ext cx="2202136" cy="523220"/>
          </a:xfrm>
          <a:prstGeom prst="rect">
            <a:avLst/>
          </a:prstGeom>
          <a:noFill/>
        </p:spPr>
        <p:txBody>
          <a:bodyPr wrap="square">
            <a:spAutoFit/>
          </a:bodyPr>
          <a:lstStyle/>
          <a:p>
            <a:pPr fontAlgn="t"/>
            <a:r>
              <a:rPr lang="en-GB" sz="1400" dirty="0">
                <a:latin typeface="Arial" panose="020B0604020202020204" pitchFamily="34" charset="0"/>
                <a:cs typeface="Arial" panose="020B0604020202020204" pitchFamily="34" charset="0"/>
              </a:rPr>
              <a:t>6 types- Iconic- Anemone sessile and can bleach.</a:t>
            </a:r>
            <a:endParaRPr lang="en-AU" sz="14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A4F41E7F-6AC7-886A-76A1-0169D67F5290}"/>
              </a:ext>
            </a:extLst>
          </p:cNvPr>
          <p:cNvSpPr txBox="1"/>
          <p:nvPr/>
        </p:nvSpPr>
        <p:spPr>
          <a:xfrm>
            <a:off x="9580864" y="5330184"/>
            <a:ext cx="1635564" cy="523220"/>
          </a:xfrm>
          <a:prstGeom prst="rect">
            <a:avLst/>
          </a:prstGeom>
          <a:noFill/>
        </p:spPr>
        <p:txBody>
          <a:bodyPr wrap="square">
            <a:spAutoFit/>
          </a:bodyPr>
          <a:lstStyle/>
          <a:p>
            <a:pPr fontAlgn="t"/>
            <a:r>
              <a:rPr lang="en-GB" sz="1400" dirty="0">
                <a:latin typeface="Arial" panose="020B0604020202020204" pitchFamily="34" charset="0"/>
                <a:cs typeface="Arial" panose="020B0604020202020204" pitchFamily="34" charset="0"/>
              </a:rPr>
              <a:t>Endangered- prey on COTS- Iconic.</a:t>
            </a:r>
            <a:endParaRPr lang="en-AU" sz="1400"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15669BC9-020D-D5A8-1C02-28B9B598F898}"/>
              </a:ext>
            </a:extLst>
          </p:cNvPr>
          <p:cNvSpPr txBox="1"/>
          <p:nvPr/>
        </p:nvSpPr>
        <p:spPr>
          <a:xfrm>
            <a:off x="633686" y="1144395"/>
            <a:ext cx="2983422" cy="369332"/>
          </a:xfrm>
          <a:prstGeom prst="rect">
            <a:avLst/>
          </a:prstGeom>
          <a:noFill/>
        </p:spPr>
        <p:txBody>
          <a:bodyPr wrap="square">
            <a:spAutoFit/>
          </a:bodyPr>
          <a:lstStyle/>
          <a:p>
            <a:pPr algn="ctr" fontAlgn="t"/>
            <a:r>
              <a:rPr lang="en-GB" b="1" dirty="0">
                <a:latin typeface="Arial" panose="020B0604020202020204" pitchFamily="34" charset="0"/>
                <a:cs typeface="Arial" panose="020B0604020202020204" pitchFamily="34" charset="0"/>
              </a:rPr>
              <a:t>Sea Cucumbers</a:t>
            </a:r>
            <a:endParaRPr lang="en-AU" b="1" dirty="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0C6CB873-E62A-62BE-9978-6176F718B3F5}"/>
              </a:ext>
            </a:extLst>
          </p:cNvPr>
          <p:cNvSpPr txBox="1"/>
          <p:nvPr/>
        </p:nvSpPr>
        <p:spPr>
          <a:xfrm>
            <a:off x="2757055" y="408746"/>
            <a:ext cx="6677890" cy="523220"/>
          </a:xfrm>
          <a:prstGeom prst="rect">
            <a:avLst/>
          </a:prstGeom>
          <a:noFill/>
        </p:spPr>
        <p:txBody>
          <a:bodyPr wrap="square">
            <a:spAutoFit/>
          </a:bodyPr>
          <a:lstStyle/>
          <a:p>
            <a:pPr algn="ctr"/>
            <a:r>
              <a:rPr lang="en-GB" sz="2800" b="1" dirty="0">
                <a:latin typeface="Arial" panose="020B0604020202020204" pitchFamily="34" charset="0"/>
                <a:cs typeface="Arial" panose="020B0604020202020204" pitchFamily="34" charset="0"/>
              </a:rPr>
              <a:t>Rapid Indicator species</a:t>
            </a:r>
            <a:endParaRPr lang="en-AU" sz="2800" b="1"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2170EB30-20E2-F5EB-28F7-2947BAE23BD4}"/>
              </a:ext>
            </a:extLst>
          </p:cNvPr>
          <p:cNvSpPr txBox="1"/>
          <p:nvPr/>
        </p:nvSpPr>
        <p:spPr>
          <a:xfrm>
            <a:off x="3744701" y="1144395"/>
            <a:ext cx="2792155" cy="369332"/>
          </a:xfrm>
          <a:prstGeom prst="rect">
            <a:avLst/>
          </a:prstGeom>
          <a:noFill/>
        </p:spPr>
        <p:txBody>
          <a:bodyPr wrap="square">
            <a:spAutoFit/>
          </a:bodyPr>
          <a:lstStyle/>
          <a:p>
            <a:pPr algn="ctr" fontAlgn="t"/>
            <a:r>
              <a:rPr lang="en-GB" b="1" dirty="0">
                <a:latin typeface="Arial" panose="020B0604020202020204" pitchFamily="34" charset="0"/>
                <a:cs typeface="Arial" panose="020B0604020202020204" pitchFamily="34" charset="0"/>
              </a:rPr>
              <a:t>Giant clams (&gt;30cm)</a:t>
            </a:r>
            <a:endParaRPr lang="en-AU" b="1" dirty="0">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6B53DAC7-7D70-39E4-6633-26AD2C38E202}"/>
              </a:ext>
            </a:extLst>
          </p:cNvPr>
          <p:cNvSpPr txBox="1"/>
          <p:nvPr/>
        </p:nvSpPr>
        <p:spPr>
          <a:xfrm>
            <a:off x="6658783" y="1150283"/>
            <a:ext cx="2250786" cy="369332"/>
          </a:xfrm>
          <a:prstGeom prst="rect">
            <a:avLst/>
          </a:prstGeom>
          <a:noFill/>
        </p:spPr>
        <p:txBody>
          <a:bodyPr wrap="square">
            <a:spAutoFit/>
          </a:bodyPr>
          <a:lstStyle/>
          <a:p>
            <a:pPr algn="ctr" fontAlgn="t"/>
            <a:r>
              <a:rPr lang="en-GB" b="1" dirty="0">
                <a:latin typeface="Arial" panose="020B0604020202020204" pitchFamily="34" charset="0"/>
                <a:cs typeface="Arial" panose="020B0604020202020204" pitchFamily="34" charset="0"/>
              </a:rPr>
              <a:t>Anemone Fish</a:t>
            </a:r>
            <a:endParaRPr lang="en-AU" b="1" dirty="0">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CF92ABA5-9BE7-16E5-9EEF-70BA0EEC420A}"/>
              </a:ext>
            </a:extLst>
          </p:cNvPr>
          <p:cNvSpPr txBox="1"/>
          <p:nvPr/>
        </p:nvSpPr>
        <p:spPr>
          <a:xfrm>
            <a:off x="9031496" y="1144395"/>
            <a:ext cx="2554848" cy="369332"/>
          </a:xfrm>
          <a:prstGeom prst="rect">
            <a:avLst/>
          </a:prstGeom>
          <a:noFill/>
        </p:spPr>
        <p:txBody>
          <a:bodyPr wrap="square">
            <a:spAutoFit/>
          </a:bodyPr>
          <a:lstStyle/>
          <a:p>
            <a:pPr algn="ctr" fontAlgn="t"/>
            <a:r>
              <a:rPr lang="en-GB" b="1" dirty="0">
                <a:latin typeface="Arial" panose="020B0604020202020204" pitchFamily="34" charset="0"/>
                <a:cs typeface="Arial" panose="020B0604020202020204" pitchFamily="34" charset="0"/>
              </a:rPr>
              <a:t>Māori Wrasse</a:t>
            </a:r>
            <a:endParaRPr lang="en-AU"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7176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C289B-991D-AB64-93B6-EF783EF40000}"/>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6FDA7900-5AD6-E90D-DDFC-00AB69856671}"/>
              </a:ext>
            </a:extLst>
          </p:cNvPr>
          <p:cNvSpPr txBox="1"/>
          <p:nvPr/>
        </p:nvSpPr>
        <p:spPr>
          <a:xfrm>
            <a:off x="1107636" y="5298860"/>
            <a:ext cx="2202135" cy="1092607"/>
          </a:xfrm>
          <a:prstGeom prst="rect">
            <a:avLst/>
          </a:prstGeom>
          <a:noFill/>
        </p:spPr>
        <p:txBody>
          <a:bodyPr wrap="square">
            <a:spAutoFit/>
          </a:bodyPr>
          <a:lstStyle/>
          <a:p>
            <a:r>
              <a:rPr lang="en-GB" sz="1300" dirty="0">
                <a:latin typeface="Arial" panose="020B0604020202020204" pitchFamily="34" charset="0"/>
                <a:cs typeface="Arial" panose="020B0604020202020204" pitchFamily="34" charset="0"/>
              </a:rPr>
              <a:t>Disc like shape with black band on eye or spot- corallivores – live on coral more coral cover more likely to see rare ones.</a:t>
            </a:r>
            <a:endParaRPr lang="en-AU" sz="1300"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00EAC776-F43E-B2C2-87C2-42010D171174}"/>
              </a:ext>
            </a:extLst>
          </p:cNvPr>
          <p:cNvSpPr txBox="1"/>
          <p:nvPr/>
        </p:nvSpPr>
        <p:spPr>
          <a:xfrm>
            <a:off x="3514437" y="5309904"/>
            <a:ext cx="2128982" cy="1092607"/>
          </a:xfrm>
          <a:prstGeom prst="rect">
            <a:avLst/>
          </a:prstGeom>
          <a:noFill/>
        </p:spPr>
        <p:txBody>
          <a:bodyPr wrap="square">
            <a:spAutoFit/>
          </a:bodyPr>
          <a:lstStyle/>
          <a:p>
            <a:r>
              <a:rPr lang="en-GB" sz="1300" dirty="0">
                <a:latin typeface="Arial" panose="020B0604020202020204" pitchFamily="34" charset="0"/>
                <a:cs typeface="Arial" panose="020B0604020202020204" pitchFamily="34" charset="0"/>
              </a:rPr>
              <a:t>Lawn mowers of the reef- keep macroalgae in check allowing space for new coral growth. Parrot- Surgeon- Rabbit fish.</a:t>
            </a:r>
            <a:endParaRPr lang="en-AU" sz="13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FF857959-B18C-E391-DF6C-06E503AB2C9F}"/>
              </a:ext>
            </a:extLst>
          </p:cNvPr>
          <p:cNvSpPr txBox="1"/>
          <p:nvPr/>
        </p:nvSpPr>
        <p:spPr>
          <a:xfrm>
            <a:off x="6146148" y="5298860"/>
            <a:ext cx="2202136" cy="692497"/>
          </a:xfrm>
          <a:prstGeom prst="rect">
            <a:avLst/>
          </a:prstGeom>
          <a:noFill/>
        </p:spPr>
        <p:txBody>
          <a:bodyPr wrap="square">
            <a:spAutoFit/>
          </a:bodyPr>
          <a:lstStyle/>
          <a:p>
            <a:r>
              <a:rPr lang="en-GB" sz="1300" dirty="0">
                <a:latin typeface="Arial" panose="020B0604020202020204" pitchFamily="34" charset="0"/>
                <a:cs typeface="Arial" panose="020B0604020202020204" pitchFamily="34" charset="0"/>
              </a:rPr>
              <a:t>Count Larger and smaller than 38cm- fisheries stock counts and commercial</a:t>
            </a:r>
            <a:endParaRPr lang="en-AU" sz="13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870484B5-C9EF-06CE-8659-0AC4AD9EF0AB}"/>
              </a:ext>
            </a:extLst>
          </p:cNvPr>
          <p:cNvSpPr txBox="1"/>
          <p:nvPr/>
        </p:nvSpPr>
        <p:spPr>
          <a:xfrm>
            <a:off x="9262209" y="5330184"/>
            <a:ext cx="1318045" cy="492443"/>
          </a:xfrm>
          <a:prstGeom prst="rect">
            <a:avLst/>
          </a:prstGeom>
          <a:noFill/>
        </p:spPr>
        <p:txBody>
          <a:bodyPr wrap="square">
            <a:spAutoFit/>
          </a:bodyPr>
          <a:lstStyle/>
          <a:p>
            <a:r>
              <a:rPr lang="en-AU" sz="1300" dirty="0">
                <a:latin typeface="Arial" panose="020B0604020202020204" pitchFamily="34" charset="0"/>
                <a:cs typeface="Arial" panose="020B0604020202020204" pitchFamily="34" charset="0"/>
              </a:rPr>
              <a:t>Over 50cm- iconic- long life</a:t>
            </a:r>
          </a:p>
        </p:txBody>
      </p:sp>
      <p:sp>
        <p:nvSpPr>
          <p:cNvPr id="29" name="TextBox 28">
            <a:extLst>
              <a:ext uri="{FF2B5EF4-FFF2-40B4-BE49-F238E27FC236}">
                <a16:creationId xmlns:a16="http://schemas.microsoft.com/office/drawing/2014/main" id="{D4E8EA04-61F7-C6EE-73BF-3775E9252AE5}"/>
              </a:ext>
            </a:extLst>
          </p:cNvPr>
          <p:cNvSpPr txBox="1"/>
          <p:nvPr/>
        </p:nvSpPr>
        <p:spPr>
          <a:xfrm>
            <a:off x="1107636" y="1222511"/>
            <a:ext cx="2250787" cy="369332"/>
          </a:xfrm>
          <a:prstGeom prst="rect">
            <a:avLst/>
          </a:prstGeom>
          <a:noFill/>
        </p:spPr>
        <p:txBody>
          <a:bodyPr wrap="square">
            <a:spAutoFit/>
          </a:bodyPr>
          <a:lstStyle/>
          <a:p>
            <a:pPr algn="ctr"/>
            <a:r>
              <a:rPr lang="en-GB" dirty="0">
                <a:latin typeface="Arial" panose="020B0604020202020204" pitchFamily="34" charset="0"/>
                <a:cs typeface="Arial" panose="020B0604020202020204" pitchFamily="34" charset="0"/>
              </a:rPr>
              <a:t>Butterflyfish</a:t>
            </a:r>
          </a:p>
        </p:txBody>
      </p:sp>
      <p:sp>
        <p:nvSpPr>
          <p:cNvPr id="31" name="TextBox 30">
            <a:extLst>
              <a:ext uri="{FF2B5EF4-FFF2-40B4-BE49-F238E27FC236}">
                <a16:creationId xmlns:a16="http://schemas.microsoft.com/office/drawing/2014/main" id="{4D816771-BA5C-C5AA-1D75-940A5CDB2592}"/>
              </a:ext>
            </a:extLst>
          </p:cNvPr>
          <p:cNvSpPr txBox="1"/>
          <p:nvPr/>
        </p:nvSpPr>
        <p:spPr>
          <a:xfrm>
            <a:off x="2737947" y="526687"/>
            <a:ext cx="6677890" cy="523220"/>
          </a:xfrm>
          <a:prstGeom prst="rect">
            <a:avLst/>
          </a:prstGeom>
          <a:noFill/>
        </p:spPr>
        <p:txBody>
          <a:bodyPr wrap="square">
            <a:spAutoFit/>
          </a:bodyPr>
          <a:lstStyle/>
          <a:p>
            <a:pPr algn="ctr"/>
            <a:r>
              <a:rPr lang="en-GB" sz="2800" b="1" dirty="0">
                <a:latin typeface="Arial" panose="020B0604020202020204" pitchFamily="34" charset="0"/>
                <a:cs typeface="Arial" panose="020B0604020202020204" pitchFamily="34" charset="0"/>
              </a:rPr>
              <a:t>Rapid Indicator species</a:t>
            </a:r>
            <a:endParaRPr lang="en-AU" sz="2800" b="1"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95049BC3-B904-580A-878B-A237910CEF6C}"/>
              </a:ext>
            </a:extLst>
          </p:cNvPr>
          <p:cNvSpPr txBox="1"/>
          <p:nvPr/>
        </p:nvSpPr>
        <p:spPr>
          <a:xfrm>
            <a:off x="3514438" y="1222511"/>
            <a:ext cx="2161007" cy="369332"/>
          </a:xfrm>
          <a:prstGeom prst="rect">
            <a:avLst/>
          </a:prstGeom>
          <a:noFill/>
        </p:spPr>
        <p:txBody>
          <a:bodyPr wrap="square">
            <a:spAutoFit/>
          </a:bodyPr>
          <a:lstStyle/>
          <a:p>
            <a:pPr algn="ctr"/>
            <a:r>
              <a:rPr lang="en-GB" dirty="0">
                <a:latin typeface="Arial" panose="020B0604020202020204" pitchFamily="34" charset="0"/>
                <a:cs typeface="Arial" panose="020B0604020202020204" pitchFamily="34" charset="0"/>
              </a:rPr>
              <a:t>Grazing herbivore</a:t>
            </a:r>
            <a:endParaRPr lang="en-AU" dirty="0">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8BF791FE-977C-91B4-96A1-55F4DBB4A4F9}"/>
              </a:ext>
            </a:extLst>
          </p:cNvPr>
          <p:cNvSpPr txBox="1"/>
          <p:nvPr/>
        </p:nvSpPr>
        <p:spPr>
          <a:xfrm>
            <a:off x="5831459" y="1228399"/>
            <a:ext cx="2869786" cy="369332"/>
          </a:xfrm>
          <a:prstGeom prst="rect">
            <a:avLst/>
          </a:prstGeom>
          <a:noFill/>
        </p:spPr>
        <p:txBody>
          <a:bodyPr wrap="square">
            <a:spAutoFit/>
          </a:bodyPr>
          <a:lstStyle/>
          <a:p>
            <a:pPr algn="ctr"/>
            <a:r>
              <a:rPr lang="en-GB" dirty="0">
                <a:latin typeface="Arial" panose="020B0604020202020204" pitchFamily="34" charset="0"/>
                <a:cs typeface="Arial" panose="020B0604020202020204" pitchFamily="34" charset="0"/>
              </a:rPr>
              <a:t>Coral Trout</a:t>
            </a:r>
            <a:endParaRPr lang="en-AU" dirty="0">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47C9ADD7-F709-2BB6-A587-849101BDEFE8}"/>
              </a:ext>
            </a:extLst>
          </p:cNvPr>
          <p:cNvSpPr txBox="1"/>
          <p:nvPr/>
        </p:nvSpPr>
        <p:spPr>
          <a:xfrm>
            <a:off x="8735491" y="1222511"/>
            <a:ext cx="2190451" cy="369332"/>
          </a:xfrm>
          <a:prstGeom prst="rect">
            <a:avLst/>
          </a:prstGeom>
          <a:noFill/>
        </p:spPr>
        <p:txBody>
          <a:bodyPr wrap="square">
            <a:spAutoFit/>
          </a:bodyPr>
          <a:lstStyle/>
          <a:p>
            <a:pPr algn="ctr"/>
            <a:r>
              <a:rPr lang="en-GB" dirty="0">
                <a:latin typeface="Arial" panose="020B0604020202020204" pitchFamily="34" charset="0"/>
                <a:cs typeface="Arial" panose="020B0604020202020204" pitchFamily="34" charset="0"/>
              </a:rPr>
              <a:t>Cods and Groupers</a:t>
            </a:r>
          </a:p>
        </p:txBody>
      </p:sp>
      <p:pic>
        <p:nvPicPr>
          <p:cNvPr id="3" name="Picture 2">
            <a:extLst>
              <a:ext uri="{FF2B5EF4-FFF2-40B4-BE49-F238E27FC236}">
                <a16:creationId xmlns:a16="http://schemas.microsoft.com/office/drawing/2014/main" id="{650411FF-9914-03FA-0C6F-CA88579C77A0}"/>
              </a:ext>
            </a:extLst>
          </p:cNvPr>
          <p:cNvPicPr>
            <a:picLocks noChangeAspect="1"/>
          </p:cNvPicPr>
          <p:nvPr/>
        </p:nvPicPr>
        <p:blipFill rotWithShape="1">
          <a:blip r:embed="rId3"/>
          <a:srcRect l="1613" t="5669" r="52805" b="52648"/>
          <a:stretch>
            <a:fillRect/>
          </a:stretch>
        </p:blipFill>
        <p:spPr>
          <a:xfrm>
            <a:off x="1107636" y="1717195"/>
            <a:ext cx="2250787" cy="1734912"/>
          </a:xfrm>
          <a:prstGeom prst="rect">
            <a:avLst/>
          </a:prstGeom>
        </p:spPr>
      </p:pic>
      <p:pic>
        <p:nvPicPr>
          <p:cNvPr id="4" name="Picture 3">
            <a:extLst>
              <a:ext uri="{FF2B5EF4-FFF2-40B4-BE49-F238E27FC236}">
                <a16:creationId xmlns:a16="http://schemas.microsoft.com/office/drawing/2014/main" id="{09230F34-A27C-3944-29DD-794980B989AB}"/>
              </a:ext>
            </a:extLst>
          </p:cNvPr>
          <p:cNvPicPr>
            <a:picLocks noChangeAspect="1"/>
          </p:cNvPicPr>
          <p:nvPr/>
        </p:nvPicPr>
        <p:blipFill rotWithShape="1">
          <a:blip r:embed="rId3"/>
          <a:srcRect t="52296" r="52071" b="7783"/>
          <a:stretch>
            <a:fillRect/>
          </a:stretch>
        </p:blipFill>
        <p:spPr>
          <a:xfrm>
            <a:off x="1107636" y="3587642"/>
            <a:ext cx="2260838" cy="1587319"/>
          </a:xfrm>
          <a:prstGeom prst="rect">
            <a:avLst/>
          </a:prstGeom>
        </p:spPr>
      </p:pic>
      <p:pic>
        <p:nvPicPr>
          <p:cNvPr id="9" name="Picture 8">
            <a:extLst>
              <a:ext uri="{FF2B5EF4-FFF2-40B4-BE49-F238E27FC236}">
                <a16:creationId xmlns:a16="http://schemas.microsoft.com/office/drawing/2014/main" id="{8186F721-78ED-98FA-E390-286FD8A38514}"/>
              </a:ext>
            </a:extLst>
          </p:cNvPr>
          <p:cNvPicPr>
            <a:picLocks noChangeAspect="1"/>
          </p:cNvPicPr>
          <p:nvPr/>
        </p:nvPicPr>
        <p:blipFill>
          <a:blip r:embed="rId4"/>
          <a:srcRect l="6639" r="5543" b="4290"/>
          <a:stretch>
            <a:fillRect/>
          </a:stretch>
        </p:blipFill>
        <p:spPr>
          <a:xfrm>
            <a:off x="3514437" y="1717195"/>
            <a:ext cx="2161008" cy="1734912"/>
          </a:xfrm>
          <a:prstGeom prst="rect">
            <a:avLst/>
          </a:prstGeom>
        </p:spPr>
      </p:pic>
      <p:pic>
        <p:nvPicPr>
          <p:cNvPr id="11" name="Picture 10">
            <a:extLst>
              <a:ext uri="{FF2B5EF4-FFF2-40B4-BE49-F238E27FC236}">
                <a16:creationId xmlns:a16="http://schemas.microsoft.com/office/drawing/2014/main" id="{CF481546-AC89-262F-41DA-FCF8AB1421E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611" t="9904" r="7650" b="6786"/>
          <a:stretch>
            <a:fillRect/>
          </a:stretch>
        </p:blipFill>
        <p:spPr>
          <a:xfrm>
            <a:off x="3514438" y="3587642"/>
            <a:ext cx="2149926" cy="1587319"/>
          </a:xfrm>
          <a:prstGeom prst="rect">
            <a:avLst/>
          </a:prstGeom>
        </p:spPr>
      </p:pic>
      <p:pic>
        <p:nvPicPr>
          <p:cNvPr id="15" name="Picture 14">
            <a:extLst>
              <a:ext uri="{FF2B5EF4-FFF2-40B4-BE49-F238E27FC236}">
                <a16:creationId xmlns:a16="http://schemas.microsoft.com/office/drawing/2014/main" id="{3913A990-E3A5-609E-3165-13CA19208D96}"/>
              </a:ext>
            </a:extLst>
          </p:cNvPr>
          <p:cNvPicPr>
            <a:picLocks noChangeAspect="1"/>
          </p:cNvPicPr>
          <p:nvPr/>
        </p:nvPicPr>
        <p:blipFill>
          <a:blip r:embed="rId6"/>
          <a:stretch>
            <a:fillRect/>
          </a:stretch>
        </p:blipFill>
        <p:spPr>
          <a:xfrm>
            <a:off x="5831459" y="1717195"/>
            <a:ext cx="2869786" cy="3457766"/>
          </a:xfrm>
          <a:prstGeom prst="rect">
            <a:avLst/>
          </a:prstGeom>
        </p:spPr>
      </p:pic>
      <p:pic>
        <p:nvPicPr>
          <p:cNvPr id="19" name="Picture 18">
            <a:extLst>
              <a:ext uri="{FF2B5EF4-FFF2-40B4-BE49-F238E27FC236}">
                <a16:creationId xmlns:a16="http://schemas.microsoft.com/office/drawing/2014/main" id="{BB4647C9-EAFE-7DB1-5529-E89E8129FFA7}"/>
              </a:ext>
            </a:extLst>
          </p:cNvPr>
          <p:cNvPicPr>
            <a:picLocks noChangeAspect="1"/>
          </p:cNvPicPr>
          <p:nvPr/>
        </p:nvPicPr>
        <p:blipFill>
          <a:blip r:embed="rId7"/>
          <a:srcRect t="7414" b="4791"/>
          <a:stretch>
            <a:fillRect/>
          </a:stretch>
        </p:blipFill>
        <p:spPr>
          <a:xfrm>
            <a:off x="8814002" y="1717195"/>
            <a:ext cx="1908331" cy="994951"/>
          </a:xfrm>
          <a:prstGeom prst="rect">
            <a:avLst/>
          </a:prstGeom>
        </p:spPr>
      </p:pic>
      <p:pic>
        <p:nvPicPr>
          <p:cNvPr id="23" name="Picture 22">
            <a:extLst>
              <a:ext uri="{FF2B5EF4-FFF2-40B4-BE49-F238E27FC236}">
                <a16:creationId xmlns:a16="http://schemas.microsoft.com/office/drawing/2014/main" id="{E1421A77-8CB5-EF90-CF02-E0593F0D22C1}"/>
              </a:ext>
            </a:extLst>
          </p:cNvPr>
          <p:cNvPicPr>
            <a:picLocks noChangeAspect="1"/>
          </p:cNvPicPr>
          <p:nvPr/>
        </p:nvPicPr>
        <p:blipFill>
          <a:blip r:embed="rId8"/>
          <a:srcRect t="4779" b="12128"/>
          <a:stretch>
            <a:fillRect/>
          </a:stretch>
        </p:blipFill>
        <p:spPr>
          <a:xfrm>
            <a:off x="8814003" y="2837498"/>
            <a:ext cx="1904856" cy="1298132"/>
          </a:xfrm>
          <a:prstGeom prst="rect">
            <a:avLst/>
          </a:prstGeom>
        </p:spPr>
      </p:pic>
      <p:pic>
        <p:nvPicPr>
          <p:cNvPr id="30" name="Picture 29">
            <a:extLst>
              <a:ext uri="{FF2B5EF4-FFF2-40B4-BE49-F238E27FC236}">
                <a16:creationId xmlns:a16="http://schemas.microsoft.com/office/drawing/2014/main" id="{B3830F67-FC82-7F6C-0549-B63290B7313A}"/>
              </a:ext>
            </a:extLst>
          </p:cNvPr>
          <p:cNvPicPr>
            <a:picLocks noChangeAspect="1"/>
          </p:cNvPicPr>
          <p:nvPr/>
        </p:nvPicPr>
        <p:blipFill>
          <a:blip r:embed="rId9"/>
          <a:srcRect t="-1" b="9958"/>
          <a:stretch>
            <a:fillRect/>
          </a:stretch>
        </p:blipFill>
        <p:spPr>
          <a:xfrm>
            <a:off x="8814002" y="4281325"/>
            <a:ext cx="1895562" cy="893636"/>
          </a:xfrm>
          <a:prstGeom prst="rect">
            <a:avLst/>
          </a:prstGeom>
        </p:spPr>
      </p:pic>
    </p:spTree>
    <p:extLst>
      <p:ext uri="{BB962C8B-B14F-4D97-AF65-F5344CB8AC3E}">
        <p14:creationId xmlns:p14="http://schemas.microsoft.com/office/powerpoint/2010/main" val="2548835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808</TotalTime>
  <Words>3102</Words>
  <Application>Microsoft Office PowerPoint</Application>
  <PresentationFormat>Widescreen</PresentationFormat>
  <Paragraphs>302</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Aptos</vt:lpstr>
      <vt:lpstr>Arial</vt:lpstr>
      <vt:lpstr>Arial,Sans-Serif</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Great Barrier Reef Marine Park Authority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Tim Simmonds</dc:creator>
  <cp:keywords>[SEC=UNOFFICIAL]</cp:keywords>
  <cp:lastModifiedBy>Elizabeth Hickman</cp:lastModifiedBy>
  <cp:revision>20</cp:revision>
  <dcterms:created xsi:type="dcterms:W3CDTF">2026-07-15T00:00:29Z</dcterms:created>
  <dcterms:modified xsi:type="dcterms:W3CDTF">2026-09-10T07:03:57Z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M_Caveats_Count">
    <vt:lpwstr>0</vt:lpwstr>
  </property>
  <property fmtid="{D5CDD505-2E9C-101B-9397-08002B2CF9AE}" pid="3" name="PM_Namespace">
    <vt:lpwstr>gov.au</vt:lpwstr>
  </property>
  <property fmtid="{D5CDD505-2E9C-101B-9397-08002B2CF9AE}" pid="4" name="PM_Version">
    <vt:lpwstr>2018.4</vt:lpwstr>
  </property>
  <property fmtid="{D5CDD505-2E9C-101B-9397-08002B2CF9AE}" pid="5" name="PM_Note">
    <vt:lpwstr/>
  </property>
  <property fmtid="{D5CDD505-2E9C-101B-9397-08002B2CF9AE}" pid="6" name="PM_OriginationTimeStamp">
    <vt:lpwstr>2026-07-15T00:59:06Z</vt:lpwstr>
  </property>
  <property fmtid="{D5CDD505-2E9C-101B-9397-08002B2CF9AE}" pid="7" name="PM_DownTo">
    <vt:lpwstr/>
  </property>
  <property fmtid="{D5CDD505-2E9C-101B-9397-08002B2CF9AE}" pid="8" name="PM_Markers">
    <vt:lpwstr/>
  </property>
  <property fmtid="{D5CDD505-2E9C-101B-9397-08002B2CF9AE}" pid="9" name="PM_Expires">
    <vt:lpwstr/>
  </property>
  <property fmtid="{D5CDD505-2E9C-101B-9397-08002B2CF9AE}" pid="10" name="PMHMAC">
    <vt:lpwstr>v=2022.1;a=SHA256;h=F9DE0DCD5AD32ADDBAEC3FAADD0DCE770FEAE4D62254EB595FA92166BE4CE58E</vt:lpwstr>
  </property>
  <property fmtid="{D5CDD505-2E9C-101B-9397-08002B2CF9AE}" pid="11" name="PM_Qualifier">
    <vt:lpwstr/>
  </property>
  <property fmtid="{D5CDD505-2E9C-101B-9397-08002B2CF9AE}" pid="12" name="PM_SecurityClassification">
    <vt:lpwstr>UNOFFICIAL</vt:lpwstr>
  </property>
  <property fmtid="{D5CDD505-2E9C-101B-9397-08002B2CF9AE}" pid="13" name="PM_ProtectiveMarkingValue_Header">
    <vt:lpwstr>UNOFFICIAL</vt:lpwstr>
  </property>
  <property fmtid="{D5CDD505-2E9C-101B-9397-08002B2CF9AE}" pid="14" name="PM_DisplayValueSecClassificationWithQualifier">
    <vt:lpwstr>UNOFFICIAL</vt:lpwstr>
  </property>
  <property fmtid="{D5CDD505-2E9C-101B-9397-08002B2CF9AE}" pid="15" name="PM_InsertionValue">
    <vt:lpwstr>UNOFFICIAL</vt:lpwstr>
  </property>
  <property fmtid="{D5CDD505-2E9C-101B-9397-08002B2CF9AE}" pid="16" name="PM_Originator_Hash_SHA1">
    <vt:lpwstr>B2B26FFA01BB57E2666BF4E5502ACAE47EA89F8C</vt:lpwstr>
  </property>
  <property fmtid="{D5CDD505-2E9C-101B-9397-08002B2CF9AE}" pid="17" name="PM_Originating_FileId">
    <vt:lpwstr>8222753EC7F34552BEEF1696F6E04A39</vt:lpwstr>
  </property>
  <property fmtid="{D5CDD505-2E9C-101B-9397-08002B2CF9AE}" pid="18" name="PM_ProtectiveMarkingValue_Footer">
    <vt:lpwstr>UNOFFICIAL</vt:lpwstr>
  </property>
  <property fmtid="{D5CDD505-2E9C-101B-9397-08002B2CF9AE}" pid="19" name="PM_Display">
    <vt:lpwstr>UNOFFICIAL</vt:lpwstr>
  </property>
  <property fmtid="{D5CDD505-2E9C-101B-9397-08002B2CF9AE}" pid="20" name="PM_OriginatorUserAccountName_SHA256">
    <vt:lpwstr>7F72E1DABBFB6683304C1001326D4C121EF39247CB224A61543D1331691F91C5</vt:lpwstr>
  </property>
  <property fmtid="{D5CDD505-2E9C-101B-9397-08002B2CF9AE}" pid="21" name="PM_OriginatorDomainName_SHA256">
    <vt:lpwstr>9A988350159DC73E2A571A8555265440416A0328BBAEAAFA2FE6270B587BE976</vt:lpwstr>
  </property>
  <property fmtid="{D5CDD505-2E9C-101B-9397-08002B2CF9AE}" pid="22" name="PMUuid">
    <vt:lpwstr>v=2022.2;d=gov.au;g=65417EFE-F3B9-5E66-BD91-1E689FEC2EA6</vt:lpwstr>
  </property>
  <property fmtid="{D5CDD505-2E9C-101B-9397-08002B2CF9AE}" pid="23" name="PM_Hash_Version">
    <vt:lpwstr>2022.1</vt:lpwstr>
  </property>
  <property fmtid="{D5CDD505-2E9C-101B-9397-08002B2CF9AE}" pid="24" name="PM_Hash_Salt_Prev">
    <vt:lpwstr>363CAE76AD56AEC3C3D650B698E4DB5C</vt:lpwstr>
  </property>
  <property fmtid="{D5CDD505-2E9C-101B-9397-08002B2CF9AE}" pid="25" name="PM_Hash_Salt">
    <vt:lpwstr>5EC029117A78F654FC90744AB30D6857</vt:lpwstr>
  </property>
  <property fmtid="{D5CDD505-2E9C-101B-9397-08002B2CF9AE}" pid="26" name="PM_Hash_SHA1">
    <vt:lpwstr>32FE323AD5CB686E8A2EE41223F14EFF04027EBF</vt:lpwstr>
  </property>
  <property fmtid="{D5CDD505-2E9C-101B-9397-08002B2CF9AE}" pid="27" name="PM_SecurityClassification_Prev">
    <vt:lpwstr>UNOFFICIAL</vt:lpwstr>
  </property>
  <property fmtid="{D5CDD505-2E9C-101B-9397-08002B2CF9AE}" pid="28" name="PM_Qualifier_Prev">
    <vt:lpwstr/>
  </property>
</Properties>
</file>