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F_DE9D868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4E_DEEA7FB4.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147_75C66AB.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45"/>
  </p:notesMasterIdLst>
  <p:handoutMasterIdLst>
    <p:handoutMasterId r:id="rId46"/>
  </p:handoutMasterIdLst>
  <p:sldIdLst>
    <p:sldId id="258" r:id="rId5"/>
    <p:sldId id="257" r:id="rId6"/>
    <p:sldId id="260" r:id="rId7"/>
    <p:sldId id="262" r:id="rId8"/>
    <p:sldId id="264" r:id="rId9"/>
    <p:sldId id="266" r:id="rId10"/>
    <p:sldId id="270" r:id="rId11"/>
    <p:sldId id="271" r:id="rId12"/>
    <p:sldId id="274" r:id="rId13"/>
    <p:sldId id="276" r:id="rId14"/>
    <p:sldId id="278" r:id="rId15"/>
    <p:sldId id="280" r:id="rId16"/>
    <p:sldId id="282" r:id="rId17"/>
    <p:sldId id="284" r:id="rId18"/>
    <p:sldId id="286" r:id="rId19"/>
    <p:sldId id="288" r:id="rId20"/>
    <p:sldId id="290" r:id="rId21"/>
    <p:sldId id="292" r:id="rId22"/>
    <p:sldId id="294" r:id="rId23"/>
    <p:sldId id="333" r:id="rId24"/>
    <p:sldId id="296" r:id="rId25"/>
    <p:sldId id="298" r:id="rId26"/>
    <p:sldId id="300" r:id="rId27"/>
    <p:sldId id="303" r:id="rId28"/>
    <p:sldId id="305" r:id="rId29"/>
    <p:sldId id="307" r:id="rId30"/>
    <p:sldId id="309" r:id="rId31"/>
    <p:sldId id="311" r:id="rId32"/>
    <p:sldId id="335" r:id="rId33"/>
    <p:sldId id="334" r:id="rId34"/>
    <p:sldId id="313" r:id="rId35"/>
    <p:sldId id="315" r:id="rId36"/>
    <p:sldId id="317" r:id="rId37"/>
    <p:sldId id="319" r:id="rId38"/>
    <p:sldId id="321" r:id="rId39"/>
    <p:sldId id="323" r:id="rId40"/>
    <p:sldId id="325" r:id="rId41"/>
    <p:sldId id="327" r:id="rId42"/>
    <p:sldId id="331" r:id="rId43"/>
    <p:sldId id="332" r:id="rId44"/>
  </p:sldIdLst>
  <p:sldSz cx="17068800" cy="960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9E9179-844D-14F3-181D-50C40EDA25CD}" name="Joanna Curtis" initials="JC" userId="S::Joanna.Curtis@gbrmpa.gov.au::e8c6fcb1-db88-4d18-9e2e-08b4b0c052be" providerId="AD"/>
  <p188:author id="{8F827289-58BE-F2CD-1333-EE1A24AFCAFF}" name="Elizabeth Hickman" initials="" userId="S::Elizabeth.Hickman@gbrmpa.gov.au::0c4b93c0-56ac-40a2-a1a4-83ec1be47fd0" providerId="AD"/>
  <p188:author id="{30D70F90-0ED6-3F9B-BCA2-30D24CF3E1C0}" name="Elizabeth Hickman" initials="EH" userId="S::elizabeth.hickman@gbrmpa.gov.au::0c4b93c0-56ac-40a2-a1a4-83ec1be47f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EA0"/>
    <a:srgbClr val="FFFFFF"/>
    <a:srgbClr val="00AFC4"/>
    <a:srgbClr val="CCCC00"/>
    <a:srgbClr val="00629A"/>
    <a:srgbClr val="009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2761D-1616-8420-0B0C-1EA79963DEF0}" v="2" dt="2026-03-31T04:27:46.650"/>
    <p1510:client id="{A8FFF0DA-7D9B-4A85-891E-7995367AAB6F}" v="3" dt="2026-03-31T05:47:21.407"/>
    <p1510:client id="{E8F94729-91BF-66D1-3D4D-F180105E69F5}" v="1" dt="2026-03-31T04:32:51.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585" autoAdjust="0"/>
    <p:restoredTop sz="86420" autoAdjust="0"/>
  </p:normalViewPr>
  <p:slideViewPr>
    <p:cSldViewPr snapToGrid="0">
      <p:cViewPr>
        <p:scale>
          <a:sx n="90" d="100"/>
          <a:sy n="90" d="100"/>
        </p:scale>
        <p:origin x="80" y="3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448"/>
    </p:cViewPr>
  </p:sorterViewPr>
  <p:notesViewPr>
    <p:cSldViewPr snapToGrid="0">
      <p:cViewPr varScale="1">
        <p:scale>
          <a:sx n="56" d="100"/>
          <a:sy n="56" d="100"/>
        </p:scale>
        <p:origin x="2588"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0F_DE9D8680.xml><?xml version="1.0" encoding="utf-8"?>
<p188:cmLst xmlns:a="http://schemas.openxmlformats.org/drawingml/2006/main" xmlns:r="http://schemas.openxmlformats.org/officeDocument/2006/relationships" xmlns:p188="http://schemas.microsoft.com/office/powerpoint/2018/8/main">
  <p188:cm id="{7E2DDF6B-B4A1-493B-8472-E1CA188F1224}" authorId="{30D70F90-0ED6-3F9B-BCA2-30D24CF3E1C0}" created="2026-03-20T04:41:18.694">
    <pc:sldMkLst xmlns:pc="http://schemas.microsoft.com/office/powerpoint/2013/main/command">
      <pc:docMk/>
      <pc:sldMk cId="3734865536" sldId="271"/>
    </pc:sldMkLst>
    <p188:replyLst>
      <p188:reply id="{57890A52-ECA4-4033-8712-2CC53C43D5A6}" authorId="{789E9179-844D-14F3-181D-50C40EDA25CD}" created="2026-03-22T23:33:53.640">
        <p188:txBody>
          <a:bodyPr/>
          <a:lstStyle/>
          <a:p>
            <a:r>
              <a:rPr lang="en-AU"/>
              <a:t>Do you mean remove the bold text? </a:t>
            </a:r>
          </a:p>
        </p188:txBody>
      </p188:reply>
    </p188:replyLst>
    <p188:txBody>
      <a:bodyPr/>
      <a:lstStyle/>
      <a:p>
        <a:r>
          <a:rPr lang="en-US"/>
          <a:t>[@Joanna Curtis] in teacher notes can we make it all black text? or leave it in different colors as segments?</a:t>
        </a:r>
      </a:p>
    </p188:txBody>
  </p188:cm>
</p188:cmLst>
</file>

<file path=ppt/comments/modernComment_147_75C66AB.xml><?xml version="1.0" encoding="utf-8"?>
<p188:cmLst xmlns:a="http://schemas.openxmlformats.org/drawingml/2006/main" xmlns:r="http://schemas.openxmlformats.org/officeDocument/2006/relationships" xmlns:p188="http://schemas.microsoft.com/office/powerpoint/2018/8/main">
  <p188:cm id="{E0970466-41F8-4E57-9A36-72FB8A996A9C}" authorId="{30D70F90-0ED6-3F9B-BCA2-30D24CF3E1C0}" created="2026-03-20T04:48:23.400">
    <ac:txMkLst xmlns:ac="http://schemas.microsoft.com/office/drawing/2013/main/command">
      <pc:docMk xmlns:pc="http://schemas.microsoft.com/office/powerpoint/2013/main/command"/>
      <pc:sldMk xmlns:pc="http://schemas.microsoft.com/office/powerpoint/2013/main/command" cId="123496107" sldId="327"/>
      <ac:spMk id="12" creationId="{8ED487C5-AED7-FA74-9912-E0476721FFFA}"/>
      <ac:txMk cp="279" len="13">
        <ac:context len="293" hash="2314561795"/>
      </ac:txMk>
    </ac:txMkLst>
    <p188:pos x="6750268" y="4359165"/>
    <p188:txBody>
      <a:bodyPr/>
      <a:lstStyle/>
      <a:p>
        <a:r>
          <a:rPr lang="en-US"/>
          <a:t>can we make font size larger for slides? across all slides?</a:t>
        </a:r>
      </a:p>
    </p188:txBody>
  </p188:cm>
</p188:cmLst>
</file>

<file path=ppt/comments/modernComment_14E_DEEA7FB4.xml><?xml version="1.0" encoding="utf-8"?>
<p188:cmLst xmlns:a="http://schemas.openxmlformats.org/drawingml/2006/main" xmlns:r="http://schemas.openxmlformats.org/officeDocument/2006/relationships" xmlns:p188="http://schemas.microsoft.com/office/powerpoint/2018/8/main">
  <p188:cm id="{61380890-42E2-409F-934F-3514CB6D34CD}" authorId="{30D70F90-0ED6-3F9B-BCA2-30D24CF3E1C0}" created="2026-03-20T04:47:12.837" startDate="2026-03-22T23:45:32.133" dueDate="2026-03-22T23:45:32.133" assignedTo="{8F827289-58BE-F2CD-1333-EE1A24AFCAFF}" title="@Elizabeth Hickman have changed text and inserted link to Coral Impacts Training Manual on the public resources page of the portal. ">
    <ac:deMkLst xmlns:ac="http://schemas.microsoft.com/office/drawing/2013/main/command">
      <pc:docMk xmlns:pc="http://schemas.microsoft.com/office/powerpoint/2013/main/command"/>
      <pc:sldMk xmlns:pc="http://schemas.microsoft.com/office/powerpoint/2013/main/command" cId="3739910068" sldId="334"/>
      <ac:spMk id="3" creationId="{00EAE345-815A-A0DA-EA72-2E6ACD20866A}"/>
    </ac:deMkLst>
    <p188:replyLst>
      <p188:reply id="{79E394BE-7CDB-439C-994F-10BCDEE4013E}" authorId="{789E9179-844D-14F3-181D-50C40EDA25CD}" created="2026-03-22T23:45:32.133">
        <p188:txBody>
          <a:bodyPr/>
          <a:lstStyle/>
          <a:p>
            <a:r>
              <a:rPr lang="en-AU"/>
              <a:t>[@Elizabeth Hickman] have changed text and inserted link to Coral Impacts Training Manual on the public resources page of the portal. </a:t>
            </a:r>
          </a:p>
        </p188:txBody>
      </p188:reply>
    </p188:replyLst>
    <p188:txBody>
      <a:bodyPr/>
      <a:lstStyle/>
      <a:p>
        <a:r>
          <a:rPr lang="en-US"/>
          <a:t>[@Joanna Curtis] can you please read over teacher notes here and update to read well.</a:t>
        </a:r>
      </a:p>
    </p188:txBody>
    <p188:extLst>
      <p:ext xmlns:p="http://schemas.openxmlformats.org/presentationml/2006/main" uri="{5BB2D875-25FF-4072-B9AC-8F64D62656EB}">
        <p228:taskDetails xmlns:p228="http://schemas.microsoft.com/office/powerpoint/2022/08/main">
          <p228:history>
            <p228:event time="2026-03-22T23:45:32.136" id="{71578688-B798-4CB8-8E0B-2102915257C2}">
              <p228:atrbtn authorId="{789E9179-844D-14F3-181D-50C40EDA25CD}"/>
              <p228:anchr>
                <p228:comment id="{79E394BE-7CDB-439C-994F-10BCDEE4013E}"/>
              </p228:anchr>
              <p228:add/>
            </p228:event>
            <p228:event time="2026-03-22T23:45:32.136" id="{3282E9B2-1224-4A97-9EC8-55FA23EEA1A9}">
              <p228:atrbtn authorId="{789E9179-844D-14F3-181D-50C40EDA25CD}"/>
              <p228:anchr>
                <p228:comment id="{79E394BE-7CDB-439C-994F-10BCDEE4013E}"/>
              </p228:anchr>
              <p228:asgn authorId="{8F827289-58BE-F2CD-1333-EE1A24AFCAFF}"/>
            </p228:event>
            <p228:event time="2026-03-22T23:45:32.136" id="{0173CBAE-0CF2-40B0-9A48-970E33F8EBF3}">
              <p228:atrbtn authorId="{789E9179-844D-14F3-181D-50C40EDA25CD}"/>
              <p228:anchr>
                <p228:comment id="{79E394BE-7CDB-439C-994F-10BCDEE4013E}"/>
              </p228:anchr>
              <p228:date stDt="2026-03-22T23:45:32.133" endDt="2026-03-22T23:45:32.133"/>
            </p228:event>
            <p228:event time="2026-03-22T23:45:32.136" id="{52E3A826-6896-4B2F-8A88-49349E765215}">
              <p228:atrbtn authorId="{789E9179-844D-14F3-181D-50C40EDA25CD}"/>
              <p228:anchr>
                <p228:comment id="{79E394BE-7CDB-439C-994F-10BCDEE4013E}"/>
              </p228:anchr>
              <p228:title val="@Elizabeth Hickman have changed text and inserted link to Coral Impacts Training Manual on the public resources page of the portal. "/>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1F84C8-F318-86A0-2915-F46EE36D51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70F65D3C-0E55-C819-D9AC-2C4986E47E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3ECC75-71EE-4982-81C7-13633CA2BE23}" type="datetimeFigureOut">
              <a:rPr lang="en-AU" smtClean="0"/>
              <a:t>31/03/2026</a:t>
            </a:fld>
            <a:endParaRPr lang="en-AU"/>
          </a:p>
        </p:txBody>
      </p:sp>
      <p:sp>
        <p:nvSpPr>
          <p:cNvPr id="4" name="Footer Placeholder 3">
            <a:extLst>
              <a:ext uri="{FF2B5EF4-FFF2-40B4-BE49-F238E27FC236}">
                <a16:creationId xmlns:a16="http://schemas.microsoft.com/office/drawing/2014/main" id="{0461D92E-92D3-D4B9-EB3A-004C07EB5D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4413633-A74C-FCB8-763A-B4D8A9FFA1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E3CBD-49DC-4BAC-8730-5A9FB801E9E7}" type="slidenum">
              <a:rPr lang="en-AU" smtClean="0"/>
              <a:t>‹#›</a:t>
            </a:fld>
            <a:endParaRPr lang="en-AU"/>
          </a:p>
        </p:txBody>
      </p:sp>
    </p:spTree>
    <p:extLst>
      <p:ext uri="{BB962C8B-B14F-4D97-AF65-F5344CB8AC3E}">
        <p14:creationId xmlns:p14="http://schemas.microsoft.com/office/powerpoint/2010/main" val="1042848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F4A33-E436-4DEB-865A-02583B0065AD}" type="datetimeFigureOut">
              <a:rPr lang="en-AU" smtClean="0"/>
              <a:t>31/03/2026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BFB1B-2D10-47F8-B001-90D9908A9EDF}" type="slidenum">
              <a:rPr lang="en-AU" smtClean="0"/>
              <a:t>‹#›</a:t>
            </a:fld>
            <a:endParaRPr lang="en-AU"/>
          </a:p>
        </p:txBody>
      </p:sp>
    </p:spTree>
    <p:extLst>
      <p:ext uri="{BB962C8B-B14F-4D97-AF65-F5344CB8AC3E}">
        <p14:creationId xmlns:p14="http://schemas.microsoft.com/office/powerpoint/2010/main" val="532790388"/>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library.gbrmpa.gov.au/entities/publication/86701042-a09a-4b14-bc14-5aa624e59d54"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elibrary.gbrmpa.gov.au/entities/publication/ea008184-d50a-4ed8-a940-722db6a42be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reefed.edu.au/public-resourc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504825"/>
            <a:ext cx="5957888" cy="3352800"/>
          </a:xfrm>
        </p:spPr>
        <p:txBody>
          <a:bodyPr/>
          <a:lstStyle/>
          <a:p>
            <a:endParaRPr lang="en-AU"/>
          </a:p>
        </p:txBody>
      </p:sp>
      <p:sp>
        <p:nvSpPr>
          <p:cNvPr id="3" name="Notes Placeholder 2"/>
          <p:cNvSpPr>
            <a:spLocks noGrp="1"/>
          </p:cNvSpPr>
          <p:nvPr>
            <p:ph type="body" idx="1"/>
          </p:nvPr>
        </p:nvSpPr>
        <p:spPr>
          <a:xfrm>
            <a:off x="685800" y="4090403"/>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Rapid Monitoring and Be a Marine Biologist for a Day (BAMBFAD)</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Based on the Rapid Monitoring survey.</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Aligned with the Australian Curriculum and scaffolded for different year levels.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Primary &amp; middle school: typically complete the timed swim component.</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Senior students (15+): usually undertake the full Rapid Monitoring survey.</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Simplified survey slates are available for younger students as an alternative to the Rapid Monitoring slate.</a:t>
            </a:r>
          </a:p>
          <a:p>
            <a:endParaRPr lang="en-AU"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While working through the presentation students / guests should have: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 </a:t>
            </a:r>
            <a:r>
              <a:rPr lang="en-GB" sz="1200" b="0" i="1" dirty="0">
                <a:solidFill>
                  <a:schemeClr val="tx1"/>
                </a:solidFill>
                <a:latin typeface="Arial" panose="020B0604020202020204" pitchFamily="34" charset="0"/>
                <a:cs typeface="Arial" panose="020B0604020202020204" pitchFamily="34" charset="0"/>
              </a:rPr>
              <a:t>Rapid Monitoring Survey </a:t>
            </a:r>
            <a:r>
              <a:rPr lang="en-GB" sz="1200" b="0" dirty="0">
                <a:solidFill>
                  <a:schemeClr val="tx1"/>
                </a:solidFill>
                <a:latin typeface="Arial" panose="020B0604020202020204" pitchFamily="34" charset="0"/>
                <a:cs typeface="Arial" panose="020B0604020202020204" pitchFamily="34" charset="0"/>
              </a:rPr>
              <a:t>slate - </a:t>
            </a:r>
            <a:r>
              <a:rPr lang="en-AU" sz="12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Rapid Monitoring [snorkel slate]</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or a </a:t>
            </a:r>
            <a:r>
              <a:rPr lang="en-GB" sz="1200" b="0" i="1" dirty="0">
                <a:solidFill>
                  <a:schemeClr val="tx1"/>
                </a:solidFill>
                <a:latin typeface="Arial" panose="020B0604020202020204" pitchFamily="34" charset="0"/>
                <a:cs typeface="Arial" panose="020B0604020202020204" pitchFamily="34" charset="0"/>
              </a:rPr>
              <a:t>Be a Marine Biologist for a Day </a:t>
            </a:r>
            <a:r>
              <a:rPr lang="en-GB" sz="1200" b="0" dirty="0">
                <a:solidFill>
                  <a:schemeClr val="tx1"/>
                </a:solidFill>
                <a:latin typeface="Arial" panose="020B0604020202020204" pitchFamily="34" charset="0"/>
                <a:cs typeface="Arial" panose="020B0604020202020204" pitchFamily="34" charset="0"/>
              </a:rPr>
              <a:t>(BAMBFAD) slate  - </a:t>
            </a:r>
            <a:r>
              <a:rPr lang="en-GB" sz="1200" b="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Rapid Monitoring: be a marine biologist for a day [snorkel slate]</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or a paper version of a slate. </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3C7F03-7C3E-2F4C-9E6B-DF81B8AB10C4}" type="slidenum">
              <a:rPr lang="en-US" smtClean="0"/>
              <a:t>1</a:t>
            </a:fld>
            <a:endParaRPr lang="en-US"/>
          </a:p>
        </p:txBody>
      </p:sp>
      <p:sp>
        <p:nvSpPr>
          <p:cNvPr id="5" name="Footer Placeholder 4">
            <a:extLst>
              <a:ext uri="{FF2B5EF4-FFF2-40B4-BE49-F238E27FC236}">
                <a16:creationId xmlns:a16="http://schemas.microsoft.com/office/drawing/2014/main" id="{5F59E61E-4F87-4270-062E-42A4B56A09C9}"/>
              </a:ext>
            </a:extLst>
          </p:cNvPr>
          <p:cNvSpPr>
            <a:spLocks noGrp="1"/>
          </p:cNvSpPr>
          <p:nvPr>
            <p:ph type="ftr" sz="quarter" idx="4"/>
          </p:nvPr>
        </p:nvSpPr>
        <p:spPr>
          <a:xfrm>
            <a:off x="8442034" y="12723155"/>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AA08FC5-D5EE-1B86-55BE-3DB6DAD22EEC}"/>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8388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99E06-E485-4BFE-3E9C-FA377B51D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6EA8A-9330-5B7F-3DF9-048F4CF37D01}"/>
              </a:ext>
            </a:extLst>
          </p:cNvPr>
          <p:cNvSpPr>
            <a:spLocks noGrp="1" noRot="1" noChangeAspect="1"/>
          </p:cNvSpPr>
          <p:nvPr>
            <p:ph type="sldImg"/>
          </p:nvPr>
        </p:nvSpPr>
        <p:spPr>
          <a:xfrm>
            <a:off x="685800" y="454025"/>
            <a:ext cx="5486400" cy="3086100"/>
          </a:xfrm>
        </p:spPr>
        <p:txBody>
          <a:bodyPr/>
          <a:lstStyle/>
          <a:p>
            <a:endParaRPr lang="en-AU"/>
          </a:p>
        </p:txBody>
      </p:sp>
      <p:sp>
        <p:nvSpPr>
          <p:cNvPr id="3" name="Notes Placeholder 2">
            <a:extLst>
              <a:ext uri="{FF2B5EF4-FFF2-40B4-BE49-F238E27FC236}">
                <a16:creationId xmlns:a16="http://schemas.microsoft.com/office/drawing/2014/main" id="{ADB732C5-04A0-D5AC-7A94-8CFCDEA7C513}"/>
              </a:ext>
            </a:extLst>
          </p:cNvPr>
          <p:cNvSpPr>
            <a:spLocks noGrp="1"/>
          </p:cNvSpPr>
          <p:nvPr>
            <p:ph type="body" idx="1"/>
          </p:nvPr>
        </p:nvSpPr>
        <p:spPr>
          <a:xfrm>
            <a:off x="685800" y="3653983"/>
            <a:ext cx="5486400" cy="3600450"/>
          </a:xfrm>
        </p:spPr>
        <p:txBody>
          <a:bodyPr/>
          <a:lstStyle/>
          <a:p>
            <a:r>
              <a:rPr lang="en-AU" sz="1200" b="0" dirty="0">
                <a:solidFill>
                  <a:schemeClr val="tx1"/>
                </a:solidFill>
                <a:latin typeface="Arial" panose="020B0604020202020204" pitchFamily="34" charset="0"/>
                <a:cs typeface="Arial" panose="020B0604020202020204" pitchFamily="34" charset="0"/>
              </a:rPr>
              <a:t>Why do we count them?</a:t>
            </a:r>
          </a:p>
          <a:p>
            <a:pPr marL="342906" indent="-342906">
              <a:buFont typeface="Arial"/>
              <a:buChar char="•"/>
            </a:pPr>
            <a:r>
              <a:rPr lang="en-AU" sz="1200" b="0" dirty="0">
                <a:solidFill>
                  <a:schemeClr val="tx1"/>
                </a:solidFill>
                <a:latin typeface="Arial" panose="020B0604020202020204" pitchFamily="34" charset="0"/>
                <a:cs typeface="Arial" panose="020B0604020202020204" pitchFamily="34" charset="0"/>
              </a:rPr>
              <a:t>Anemonefish only live in sea anemones. </a:t>
            </a:r>
          </a:p>
          <a:p>
            <a:pPr marL="342906" indent="-342906">
              <a:buFont typeface="Arial"/>
              <a:buChar char="•"/>
            </a:pPr>
            <a:r>
              <a:rPr lang="en-AU" sz="1200" b="0" dirty="0">
                <a:solidFill>
                  <a:schemeClr val="tx1"/>
                </a:solidFill>
                <a:latin typeface="Arial" panose="020B0604020202020204" pitchFamily="34" charset="0"/>
                <a:cs typeface="Arial" panose="020B0604020202020204" pitchFamily="34" charset="0"/>
              </a:rPr>
              <a:t>They are an iconic reef fish (e.g. Nemo from Finding Nemo).</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Anemones are long-lived and are susceptible to bleaching. If anemones go missing or die, anemonefish will have nowhere to live.</a:t>
            </a:r>
          </a:p>
          <a:p>
            <a:pPr marL="342906" indent="-342906">
              <a:buFont typeface="Arial"/>
              <a:buChar char="•"/>
            </a:pPr>
            <a:r>
              <a:rPr lang="en-GB" sz="1200" b="0" dirty="0">
                <a:solidFill>
                  <a:schemeClr val="tx1"/>
                </a:solidFill>
                <a:latin typeface="Arial" panose="020B0604020202020204" pitchFamily="34" charset="0"/>
                <a:cs typeface="Arial" panose="020B0604020202020204" pitchFamily="34" charset="0"/>
              </a:rPr>
              <a:t>Seeing anemonefish can be a sign that the reef is not heavily impacted by human activity or environmental stressors.</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Where to look: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Anemonefish are territorial, usually found within 1m of their host anemone, often hidden amongst the coral and coral rock.</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When threatened, anemonefish will hide in the anemone for protection. </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Additional information: </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Remember to count the anemonefish (not the anemone).</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There are 7 species of anemone fish found on the Great Barrier Reef.</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Count all species that you see.</a:t>
            </a:r>
          </a:p>
          <a:p>
            <a:pPr marL="342906" indent="-342906">
              <a:buFontTx/>
              <a:buChar char="•"/>
            </a:pPr>
            <a:endParaRPr lang="en-AU"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Anemonefish and anemones have a symbiotic (mutually beneficial) relationship.</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The anemone provides protection with its stinging tentacles.</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The anemonefish cleans, defends, and provides food to the anemone.</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Each anemone hosts a family group of non-related anemonefish.</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The largest fish is the female, followed by the breeding male; others are immature males.</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If the female dies, the dominant male changes sex to become the female (within about a month).</a:t>
            </a:r>
          </a:p>
          <a:p>
            <a:pPr marL="342906" indent="-342906">
              <a:buFontTx/>
              <a:buChar char="•"/>
            </a:pPr>
            <a:endParaRPr lang="en-AU" dirty="0"/>
          </a:p>
        </p:txBody>
      </p:sp>
      <p:sp>
        <p:nvSpPr>
          <p:cNvPr id="4" name="Slide Number Placeholder 3">
            <a:extLst>
              <a:ext uri="{FF2B5EF4-FFF2-40B4-BE49-F238E27FC236}">
                <a16:creationId xmlns:a16="http://schemas.microsoft.com/office/drawing/2014/main" id="{80646249-4B68-6834-A0BC-14EDA97D56BB}"/>
              </a:ext>
            </a:extLst>
          </p:cNvPr>
          <p:cNvSpPr>
            <a:spLocks noGrp="1"/>
          </p:cNvSpPr>
          <p:nvPr>
            <p:ph type="sldNum" sz="quarter" idx="5"/>
          </p:nvPr>
        </p:nvSpPr>
        <p:spPr/>
        <p:txBody>
          <a:bodyPr/>
          <a:lstStyle/>
          <a:p>
            <a:fld id="{6BFBFB1B-2D10-47F8-B001-90D9908A9EDF}" type="slidenum">
              <a:rPr lang="en-AU" smtClean="0"/>
              <a:t>10</a:t>
            </a:fld>
            <a:endParaRPr lang="en-AU"/>
          </a:p>
        </p:txBody>
      </p:sp>
      <p:sp>
        <p:nvSpPr>
          <p:cNvPr id="5" name="Footer Placeholder 4">
            <a:extLst>
              <a:ext uri="{FF2B5EF4-FFF2-40B4-BE49-F238E27FC236}">
                <a16:creationId xmlns:a16="http://schemas.microsoft.com/office/drawing/2014/main" id="{D0954258-CD15-AF34-4150-B1A09E61F0A5}"/>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4E2472F-CEDE-1C6F-3DD2-72A310BD51F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7075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8F40E-7CB3-E936-7EC8-B7D569A04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EF2E0-4D19-0DF9-1858-BDBEC52EB25D}"/>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B7203651-8634-79EC-5AC1-559D7ECE443E}"/>
              </a:ext>
            </a:extLst>
          </p:cNvPr>
          <p:cNvSpPr>
            <a:spLocks noGrp="1"/>
          </p:cNvSpPr>
          <p:nvPr>
            <p:ph type="body" idx="1"/>
          </p:nvPr>
        </p:nvSpPr>
        <p:spPr>
          <a:xfrm>
            <a:off x="685800" y="3682919"/>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 </a:t>
            </a:r>
            <a:endParaRPr lang="en-US" sz="1200" b="0" dirty="0">
              <a:solidFill>
                <a:schemeClr val="tx1"/>
              </a:solidFill>
              <a:latin typeface="Arial" panose="020B0604020202020204" pitchFamily="34" charset="0"/>
              <a:cs typeface="Arial" panose="020B0604020202020204" pitchFamily="34" charset="0"/>
            </a:endParaRPr>
          </a:p>
          <a:p>
            <a:pPr marL="285762" indent="-285762">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Most butterflyfish eat coral (corallivores). </a:t>
            </a:r>
          </a:p>
          <a:p>
            <a:pPr marL="285754" indent="-285754">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Over one-third are ‘obligate corallivores’ - relying on coral for food – with a diet &gt;80% coral.</a:t>
            </a:r>
          </a:p>
          <a:p>
            <a:pPr marL="285754" indent="-285754">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A high abundance of butterflyfish can indicate a high abundance of coral.</a:t>
            </a:r>
          </a:p>
          <a:p>
            <a:pPr marL="285754" indent="-285754">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Some butterflyfish only eat certain species of coral.</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High butterflyfish diversity can indicate high coral diversity.</a:t>
            </a:r>
          </a:p>
          <a:p>
            <a:endParaRPr lang="en-US"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Look for pairs or small groups, swimming close to or feeding on coral.</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are easy to identify - flat disc-shaped bodies, a pointed nose and small mouth.</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Most are black, white and yellow with a variety of stripes and patterns.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have a black stripe over the eye and/or a black spot near the tail.</a:t>
            </a:r>
            <a:endParaRPr lang="en-US" sz="1200" b="0" dirty="0">
              <a:solidFill>
                <a:schemeClr val="tx1"/>
              </a:solidFill>
              <a:latin typeface="Arial" panose="020B0604020202020204" pitchFamily="34" charset="0"/>
              <a:cs typeface="Arial" panose="020B0604020202020204" pitchFamily="34" charset="0"/>
            </a:endParaRPr>
          </a:p>
          <a:p>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 </a:t>
            </a:r>
          </a:p>
          <a:p>
            <a:pPr marL="180007" indent="-180007">
              <a:buFont typeface="Arial"/>
              <a:buChar char="•"/>
            </a:pPr>
            <a:r>
              <a:rPr lang="en-US" sz="1200" b="0" dirty="0">
                <a:solidFill>
                  <a:schemeClr val="tx1"/>
                </a:solidFill>
                <a:latin typeface="Arial" panose="020B0604020202020204" pitchFamily="34" charset="0"/>
                <a:cs typeface="Arial" panose="020B0604020202020204" pitchFamily="34" charset="0"/>
              </a:rPr>
              <a:t>Most species patrol a home range by the day.</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At night they sleep in reef crevices, and their colours fade to blend with the reef.</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Some species communicate using sounds such as tail slaps, fin flicks and jumps.</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Their swim bladder and lateral line help detect and amplify these sounds.</a:t>
            </a:r>
            <a:endParaRPr lang="en-US" sz="1200" b="0" dirty="0">
              <a:solidFill>
                <a:schemeClr val="tx1"/>
              </a:solidFill>
              <a:latin typeface="Arial" panose="020B0604020202020204" pitchFamily="34" charset="0"/>
              <a:cs typeface="Arial" panose="020B0604020202020204" pitchFamily="34" charset="0"/>
            </a:endParaRP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Many butterflyfish form lifelong pairs.</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CB39AA58-6451-7547-5EA9-C31573DE73E0}"/>
              </a:ext>
            </a:extLst>
          </p:cNvPr>
          <p:cNvSpPr>
            <a:spLocks noGrp="1"/>
          </p:cNvSpPr>
          <p:nvPr>
            <p:ph type="sldNum" sz="quarter" idx="5"/>
          </p:nvPr>
        </p:nvSpPr>
        <p:spPr/>
        <p:txBody>
          <a:bodyPr/>
          <a:lstStyle/>
          <a:p>
            <a:fld id="{6BFBFB1B-2D10-47F8-B001-90D9908A9EDF}" type="slidenum">
              <a:rPr lang="en-AU" smtClean="0"/>
              <a:t>11</a:t>
            </a:fld>
            <a:endParaRPr lang="en-AU"/>
          </a:p>
        </p:txBody>
      </p:sp>
      <p:sp>
        <p:nvSpPr>
          <p:cNvPr id="5" name="Footer Placeholder 4">
            <a:extLst>
              <a:ext uri="{FF2B5EF4-FFF2-40B4-BE49-F238E27FC236}">
                <a16:creationId xmlns:a16="http://schemas.microsoft.com/office/drawing/2014/main" id="{3D3EBF79-012B-6D94-4ADE-14E49FF334E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57EAE71-D3CF-09A5-BBCE-57F6EF18B625}"/>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3853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A9949-2941-7C03-44EF-C29CE636D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B8D79-00BE-6D41-3D98-AFC19E81EE1C}"/>
              </a:ext>
            </a:extLst>
          </p:cNvPr>
          <p:cNvSpPr>
            <a:spLocks noGrp="1" noRot="1" noChangeAspect="1"/>
          </p:cNvSpPr>
          <p:nvPr>
            <p:ph type="sldImg"/>
          </p:nvPr>
        </p:nvSpPr>
        <p:spPr>
          <a:xfrm>
            <a:off x="685800" y="454025"/>
            <a:ext cx="5486400" cy="3086100"/>
          </a:xfrm>
        </p:spPr>
        <p:txBody>
          <a:bodyPr/>
          <a:lstStyle/>
          <a:p>
            <a:endParaRPr lang="en-AU"/>
          </a:p>
        </p:txBody>
      </p:sp>
      <p:sp>
        <p:nvSpPr>
          <p:cNvPr id="3" name="Notes Placeholder 2">
            <a:extLst>
              <a:ext uri="{FF2B5EF4-FFF2-40B4-BE49-F238E27FC236}">
                <a16:creationId xmlns:a16="http://schemas.microsoft.com/office/drawing/2014/main" id="{A3649680-FF32-9137-50F8-B8211DC276AC}"/>
              </a:ext>
            </a:extLst>
          </p:cNvPr>
          <p:cNvSpPr>
            <a:spLocks noGrp="1"/>
          </p:cNvSpPr>
          <p:nvPr>
            <p:ph type="body" idx="1"/>
          </p:nvPr>
        </p:nvSpPr>
        <p:spPr>
          <a:xfrm>
            <a:off x="509285" y="3717643"/>
            <a:ext cx="6007261" cy="3600450"/>
          </a:xfrm>
        </p:spPr>
        <p:txBody>
          <a:bodyPr/>
          <a:lstStyle/>
          <a:p>
            <a:pPr>
              <a:spcBef>
                <a:spcPts val="0"/>
              </a:spcBef>
            </a:pPr>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Grazing herbivores act like the Reef’s lawnmowers by grazing on algae, helping to keep it under control.</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reduce algae-coral competition, such as algae overgrowth, to keep reefs healthy and resilient.</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By removing algae, they increase the availability of space and light for coral growth and recruitment.</a:t>
            </a:r>
          </a:p>
          <a:p>
            <a:pPr>
              <a:spcBef>
                <a:spcPts val="0"/>
              </a:spcBef>
            </a:pPr>
            <a:r>
              <a:rPr lang="en-GB" sz="1200" b="0" dirty="0">
                <a:solidFill>
                  <a:schemeClr val="tx1"/>
                </a:solidFill>
                <a:latin typeface="Arial" panose="020B0604020202020204" pitchFamily="34" charset="0"/>
                <a:cs typeface="Arial" panose="020B0604020202020204" pitchFamily="34" charset="0"/>
              </a:rPr>
              <a:t>Where to look:</a:t>
            </a:r>
          </a:p>
          <a:p>
            <a:pPr marL="285754" indent="-28575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Look for schools of fish, often of similar size and appearance, moving slowly along the reef.</a:t>
            </a:r>
          </a:p>
          <a:p>
            <a:pPr marL="285754" indent="-28575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seen face down, grazing, scraping and biting at algae growing on the coral rock.</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include Parrotfish </a:t>
            </a:r>
            <a:r>
              <a:rPr lang="en-US" sz="1200" b="0" i="1" dirty="0">
                <a:solidFill>
                  <a:schemeClr val="tx1"/>
                </a:solidFill>
                <a:latin typeface="Arial" panose="020B0604020202020204" pitchFamily="34" charset="0"/>
                <a:cs typeface="Arial" panose="020B0604020202020204" pitchFamily="34" charset="0"/>
              </a:rPr>
              <a:t>(Labridae / </a:t>
            </a:r>
            <a:r>
              <a:rPr lang="en-US" sz="1200" b="0" i="1" dirty="0" err="1">
                <a:solidFill>
                  <a:schemeClr val="tx1"/>
                </a:solidFill>
                <a:latin typeface="Arial" panose="020B0604020202020204" pitchFamily="34" charset="0"/>
                <a:cs typeface="Arial" panose="020B0604020202020204" pitchFamily="34" charset="0"/>
              </a:rPr>
              <a:t>Scarinae</a:t>
            </a:r>
            <a:r>
              <a:rPr lang="en-US" sz="1200" b="0" i="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Rabbitfish </a:t>
            </a:r>
            <a:r>
              <a:rPr lang="en-US" sz="1200" b="0" i="1" dirty="0">
                <a:solidFill>
                  <a:schemeClr val="tx1"/>
                </a:solidFill>
                <a:latin typeface="Arial" panose="020B0604020202020204" pitchFamily="34" charset="0"/>
                <a:cs typeface="Arial" panose="020B0604020202020204" pitchFamily="34" charset="0"/>
              </a:rPr>
              <a:t>(</a:t>
            </a:r>
            <a:r>
              <a:rPr lang="en-US" sz="1200" b="0" i="1" dirty="0" err="1">
                <a:solidFill>
                  <a:schemeClr val="tx1"/>
                </a:solidFill>
                <a:latin typeface="Arial" panose="020B0604020202020204" pitchFamily="34" charset="0"/>
                <a:cs typeface="Arial" panose="020B0604020202020204" pitchFamily="34" charset="0"/>
              </a:rPr>
              <a:t>Siganidae</a:t>
            </a:r>
            <a:r>
              <a:rPr lang="en-US" sz="1200" b="0" i="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and Surgeonfish </a:t>
            </a:r>
            <a:r>
              <a:rPr lang="en-US" sz="1200" b="0" i="1" dirty="0">
                <a:solidFill>
                  <a:schemeClr val="tx1"/>
                </a:solidFill>
                <a:latin typeface="Arial" panose="020B0604020202020204" pitchFamily="34" charset="0"/>
                <a:cs typeface="Arial" panose="020B0604020202020204" pitchFamily="34" charset="0"/>
              </a:rPr>
              <a:t>(Acanthuridae).</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Record all that you see.</a:t>
            </a:r>
          </a:p>
          <a:p>
            <a:pPr>
              <a:spcBef>
                <a:spcPts val="0"/>
              </a:spcBef>
            </a:pPr>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Listen for the sounds of parrotfish’s beaks scraping on the rocks as they feed.  </a:t>
            </a:r>
          </a:p>
          <a:p>
            <a:pPr marL="108004" indent="-108004">
              <a:spcBef>
                <a:spcPts val="0"/>
              </a:spcBef>
            </a:pPr>
            <a:r>
              <a:rPr lang="en-US" sz="1200" b="0" dirty="0">
                <a:solidFill>
                  <a:schemeClr val="tx1"/>
                </a:solidFill>
                <a:latin typeface="Arial" panose="020B0604020202020204" pitchFamily="34" charset="0"/>
                <a:cs typeface="Arial" panose="020B0604020202020204" pitchFamily="34" charset="0"/>
              </a:rPr>
              <a:t>Fun Facts:</a:t>
            </a:r>
          </a:p>
          <a:p>
            <a:pPr>
              <a:spcBef>
                <a:spcPts val="0"/>
              </a:spcBef>
            </a:pPr>
            <a:r>
              <a:rPr lang="en-US" sz="1200" b="0" dirty="0">
                <a:solidFill>
                  <a:schemeClr val="tx1"/>
                </a:solidFill>
                <a:latin typeface="Arial" panose="020B0604020202020204" pitchFamily="34" charset="0"/>
                <a:cs typeface="Arial" panose="020B0604020202020204" pitchFamily="34" charset="0"/>
              </a:rPr>
              <a:t>Parrotfish can:</a:t>
            </a:r>
          </a:p>
          <a:p>
            <a:pPr marL="565125" lvl="1" indent="-108004">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Swim by flapping their pectoral fins in a flying motion.</a:t>
            </a:r>
          </a:p>
          <a:p>
            <a:pPr marL="565125" lvl="1"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Their beak-like fused teeth.</a:t>
            </a:r>
          </a:p>
          <a:p>
            <a:pPr marL="565125" lvl="1"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Bright parrot-like colours (in males)</a:t>
            </a:r>
          </a:p>
          <a:p>
            <a:pPr marL="565125" lvl="1"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Can change gender from female to male and change colour during the transition.</a:t>
            </a:r>
            <a:endParaRPr lang="en-US" sz="1200" b="0" dirty="0">
              <a:solidFill>
                <a:schemeClr val="tx1"/>
              </a:solidFill>
              <a:latin typeface="Arial" panose="020B0604020202020204" pitchFamily="34" charset="0"/>
              <a:cs typeface="Arial" panose="020B0604020202020204" pitchFamily="34" charset="0"/>
            </a:endParaRPr>
          </a:p>
          <a:p>
            <a:pPr marL="108004"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Surgeonfish have a sharp scalpel-like blade at the base of their tail used for defence.</a:t>
            </a:r>
            <a:endParaRPr lang="en-US" sz="1200" b="0" dirty="0">
              <a:solidFill>
                <a:schemeClr val="tx1"/>
              </a:solidFill>
              <a:latin typeface="Arial" panose="020B0604020202020204" pitchFamily="34" charset="0"/>
              <a:cs typeface="Arial" panose="020B0604020202020204" pitchFamily="34" charset="0"/>
            </a:endParaRPr>
          </a:p>
          <a:p>
            <a:pPr marL="108004" indent="-108004">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Rabbitfish are named for their downturned, rabbit-like mouth and use venomous fin spines for protection.</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883990AB-1165-6033-5FA3-5441EED6708F}"/>
              </a:ext>
            </a:extLst>
          </p:cNvPr>
          <p:cNvSpPr>
            <a:spLocks noGrp="1"/>
          </p:cNvSpPr>
          <p:nvPr>
            <p:ph type="sldNum" sz="quarter" idx="5"/>
          </p:nvPr>
        </p:nvSpPr>
        <p:spPr/>
        <p:txBody>
          <a:bodyPr/>
          <a:lstStyle/>
          <a:p>
            <a:fld id="{6BFBFB1B-2D10-47F8-B001-90D9908A9EDF}" type="slidenum">
              <a:rPr lang="en-AU" smtClean="0"/>
              <a:t>12</a:t>
            </a:fld>
            <a:endParaRPr lang="en-AU"/>
          </a:p>
        </p:txBody>
      </p:sp>
      <p:sp>
        <p:nvSpPr>
          <p:cNvPr id="5" name="Footer Placeholder 4">
            <a:extLst>
              <a:ext uri="{FF2B5EF4-FFF2-40B4-BE49-F238E27FC236}">
                <a16:creationId xmlns:a16="http://schemas.microsoft.com/office/drawing/2014/main" id="{A8826EFE-D054-005C-BC06-4EFF0A8A07A0}"/>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33D411A-9552-4EC6-8714-A875EDF4ED53}"/>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65461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FD275-6DBA-CB4E-2D0F-E42A87509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6860-425F-226A-A565-09FCC2E9BA63}"/>
              </a:ext>
            </a:extLst>
          </p:cNvPr>
          <p:cNvSpPr>
            <a:spLocks noGrp="1" noRot="1" noChangeAspect="1"/>
          </p:cNvSpPr>
          <p:nvPr>
            <p:ph type="sldImg"/>
          </p:nvPr>
        </p:nvSpPr>
        <p:spPr>
          <a:xfrm>
            <a:off x="685800" y="442913"/>
            <a:ext cx="5486400" cy="3086100"/>
          </a:xfrm>
        </p:spPr>
        <p:txBody>
          <a:bodyPr/>
          <a:lstStyle/>
          <a:p>
            <a:endParaRPr lang="en-AU"/>
          </a:p>
        </p:txBody>
      </p:sp>
      <p:sp>
        <p:nvSpPr>
          <p:cNvPr id="3" name="Notes Placeholder 2">
            <a:extLst>
              <a:ext uri="{FF2B5EF4-FFF2-40B4-BE49-F238E27FC236}">
                <a16:creationId xmlns:a16="http://schemas.microsoft.com/office/drawing/2014/main" id="{684FBAB7-1F22-3C31-C9E4-D18688CAF7C2}"/>
              </a:ext>
            </a:extLst>
          </p:cNvPr>
          <p:cNvSpPr>
            <a:spLocks noGrp="1"/>
          </p:cNvSpPr>
          <p:nvPr>
            <p:ph type="body" idx="1"/>
          </p:nvPr>
        </p:nvSpPr>
        <p:spPr>
          <a:xfrm>
            <a:off x="685800" y="3885477"/>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Why do we count them?</a:t>
            </a:r>
          </a:p>
          <a:p>
            <a:pPr marL="342906" indent="-342906">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are protected species.</a:t>
            </a:r>
          </a:p>
          <a:p>
            <a:pPr marL="342906" indent="-342906">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Slow growing and long lived.</a:t>
            </a:r>
          </a:p>
          <a:p>
            <a:pPr marL="342906" indent="-342906">
              <a:buFont typeface="Arial,Sans-Serif"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Important predators that help maintain balanced food webs.  </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This group includes barramundi cod, potato cod and the Queensland grouper.</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They are often solitary and territorial.​</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Look for them resting on the bottom or hiding under ledges or large plate corals.​</a:t>
            </a:r>
          </a:p>
          <a:p>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Reminder only record cod and grouper &gt;50 cm.</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Many are ambush predators, their colours help them to blend in with their surroundings as they wait for prey to come by.</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Some are residents on a particular reef for a long time, ​sometimes for over 20 years.</a:t>
            </a: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Barramundi cod, potato cod and Queensland grouper were once overfished but are now protected on the Reef.</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start life as females and later change to males.</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Most are solitary, except during spawning aggregations.</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In areas outside of the Great Barrier Reef Marine Park, where they are not protected, they are often taken in large numbers during spawning.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The Queensland grouper is the largest bony fish on the Reef. </a:t>
            </a:r>
          </a:p>
          <a:p>
            <a:endParaRPr lang="en-AU" dirty="0"/>
          </a:p>
        </p:txBody>
      </p:sp>
      <p:sp>
        <p:nvSpPr>
          <p:cNvPr id="4" name="Slide Number Placeholder 3">
            <a:extLst>
              <a:ext uri="{FF2B5EF4-FFF2-40B4-BE49-F238E27FC236}">
                <a16:creationId xmlns:a16="http://schemas.microsoft.com/office/drawing/2014/main" id="{FCE23962-A32C-0C76-A30D-864AE7AAA403}"/>
              </a:ext>
            </a:extLst>
          </p:cNvPr>
          <p:cNvSpPr>
            <a:spLocks noGrp="1"/>
          </p:cNvSpPr>
          <p:nvPr>
            <p:ph type="sldNum" sz="quarter" idx="5"/>
          </p:nvPr>
        </p:nvSpPr>
        <p:spPr/>
        <p:txBody>
          <a:bodyPr/>
          <a:lstStyle/>
          <a:p>
            <a:fld id="{6BFBFB1B-2D10-47F8-B001-90D9908A9EDF}" type="slidenum">
              <a:rPr lang="en-AU" smtClean="0"/>
              <a:t>13</a:t>
            </a:fld>
            <a:endParaRPr lang="en-AU"/>
          </a:p>
        </p:txBody>
      </p:sp>
      <p:sp>
        <p:nvSpPr>
          <p:cNvPr id="5" name="Footer Placeholder 4">
            <a:extLst>
              <a:ext uri="{FF2B5EF4-FFF2-40B4-BE49-F238E27FC236}">
                <a16:creationId xmlns:a16="http://schemas.microsoft.com/office/drawing/2014/main" id="{B7059F93-19F9-E489-1701-B056EE2DBF8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D303B879-49A4-6C7B-CAAC-843611FDE051}"/>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17598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9947-49A7-6369-EBFB-7BBCF9A27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DD491-15DF-1543-821E-7DCC2F8FB963}"/>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0D455318-2292-5E20-027D-8AF8F2140BEF}"/>
              </a:ext>
            </a:extLst>
          </p:cNvPr>
          <p:cNvSpPr>
            <a:spLocks noGrp="1"/>
          </p:cNvSpPr>
          <p:nvPr>
            <p:ph type="body" idx="1"/>
          </p:nvPr>
        </p:nvSpPr>
        <p:spPr>
          <a:xfrm>
            <a:off x="685800" y="3792538"/>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Why do we count them? </a:t>
            </a:r>
          </a:p>
          <a:p>
            <a:pPr marL="342906" indent="-342906">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are targeted by recreational and commercial fishers. </a:t>
            </a:r>
          </a:p>
          <a:p>
            <a:pPr marL="342906" indent="-342906">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We record different sizes to calculate sustainable catch limits from accurate estimates of population size.</a:t>
            </a:r>
          </a:p>
          <a:p>
            <a:pPr marL="342906" indent="-342906">
              <a:buFont typeface="Arial,Sans-Serif"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Size &lt; 38cm = under legal catch size.</a:t>
            </a:r>
          </a:p>
          <a:p>
            <a:pPr marL="342906" indent="-342906">
              <a:buFont typeface="Arial,Sans-Serif"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Size &gt; 38cm = minimum legal catch size. </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Look for them hiding under ledges or amongst the coral crevices. </a:t>
            </a:r>
          </a:p>
          <a:p>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 name “Coral trout’’ includes different species:</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Common coral trout or Leopard trout </a:t>
            </a:r>
            <a:r>
              <a:rPr lang="en-GB" sz="1200" b="0" i="1" dirty="0">
                <a:solidFill>
                  <a:schemeClr val="tx1"/>
                </a:solidFill>
                <a:latin typeface="Arial" panose="020B0604020202020204" pitchFamily="34" charset="0"/>
                <a:cs typeface="Arial" panose="020B0604020202020204" pitchFamily="34" charset="0"/>
              </a:rPr>
              <a:t>(</a:t>
            </a:r>
            <a:r>
              <a:rPr lang="en-GB" sz="1200" b="0" i="1" dirty="0" err="1">
                <a:solidFill>
                  <a:schemeClr val="tx1"/>
                </a:solidFill>
                <a:latin typeface="Arial" panose="020B0604020202020204" pitchFamily="34" charset="0"/>
                <a:cs typeface="Arial" panose="020B0604020202020204" pitchFamily="34" charset="0"/>
              </a:rPr>
              <a:t>Plectropomus</a:t>
            </a:r>
            <a:r>
              <a:rPr lang="en-GB" sz="1200" b="0" i="1" dirty="0">
                <a:solidFill>
                  <a:schemeClr val="tx1"/>
                </a:solidFill>
                <a:latin typeface="Arial" panose="020B0604020202020204" pitchFamily="34" charset="0"/>
                <a:cs typeface="Arial" panose="020B0604020202020204" pitchFamily="34" charset="0"/>
              </a:rPr>
              <a:t> </a:t>
            </a:r>
            <a:r>
              <a:rPr lang="en-GB" sz="1200" b="0" i="1" dirty="0" err="1">
                <a:solidFill>
                  <a:schemeClr val="tx1"/>
                </a:solidFill>
                <a:latin typeface="Arial" panose="020B0604020202020204" pitchFamily="34" charset="0"/>
                <a:cs typeface="Arial" panose="020B0604020202020204" pitchFamily="34" charset="0"/>
              </a:rPr>
              <a:t>leopardus</a:t>
            </a:r>
            <a:r>
              <a:rPr lang="en-GB" sz="1200" b="0" i="1" dirty="0">
                <a:solidFill>
                  <a:schemeClr val="tx1"/>
                </a:solidFill>
                <a:latin typeface="Arial" panose="020B0604020202020204" pitchFamily="34" charset="0"/>
                <a:cs typeface="Arial" panose="020B0604020202020204" pitchFamily="34" charset="0"/>
              </a:rPr>
              <a:t>).</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Blue-spot trout </a:t>
            </a:r>
            <a:r>
              <a:rPr lang="en-GB" sz="1200" b="0" i="1" dirty="0">
                <a:solidFill>
                  <a:schemeClr val="tx1"/>
                </a:solidFill>
                <a:latin typeface="Arial" panose="020B0604020202020204" pitchFamily="34" charset="0"/>
                <a:cs typeface="Arial" panose="020B0604020202020204" pitchFamily="34" charset="0"/>
              </a:rPr>
              <a:t>(</a:t>
            </a:r>
            <a:r>
              <a:rPr lang="en-GB" sz="1200" b="0" i="1" dirty="0" err="1">
                <a:solidFill>
                  <a:schemeClr val="tx1"/>
                </a:solidFill>
                <a:latin typeface="Arial" panose="020B0604020202020204" pitchFamily="34" charset="0"/>
                <a:cs typeface="Arial" panose="020B0604020202020204" pitchFamily="34" charset="0"/>
              </a:rPr>
              <a:t>Plectropomus</a:t>
            </a:r>
            <a:r>
              <a:rPr lang="en-GB" sz="1200" b="0" i="1" dirty="0">
                <a:solidFill>
                  <a:schemeClr val="tx1"/>
                </a:solidFill>
                <a:latin typeface="Arial" panose="020B0604020202020204" pitchFamily="34" charset="0"/>
                <a:cs typeface="Arial" panose="020B0604020202020204" pitchFamily="34" charset="0"/>
              </a:rPr>
              <a:t> </a:t>
            </a:r>
            <a:r>
              <a:rPr lang="en-GB" sz="1200" b="0" i="1" dirty="0" err="1">
                <a:solidFill>
                  <a:schemeClr val="tx1"/>
                </a:solidFill>
                <a:latin typeface="Arial" panose="020B0604020202020204" pitchFamily="34" charset="0"/>
                <a:cs typeface="Arial" panose="020B0604020202020204" pitchFamily="34" charset="0"/>
              </a:rPr>
              <a:t>leavis</a:t>
            </a:r>
            <a:r>
              <a:rPr lang="en-GB" sz="1200" b="0" i="1" dirty="0">
                <a:solidFill>
                  <a:schemeClr val="tx1"/>
                </a:solidFill>
                <a:latin typeface="Arial" panose="020B0604020202020204" pitchFamily="34" charset="0"/>
                <a:cs typeface="Arial" panose="020B0604020202020204" pitchFamily="34" charset="0"/>
              </a:rPr>
              <a:t>).</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Footballer trout – a different colour morph of the blue-spot trout. </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Bar-cheeked trout or Island trout </a:t>
            </a:r>
            <a:r>
              <a:rPr lang="en-GB" sz="1200" b="0" i="1" dirty="0">
                <a:solidFill>
                  <a:schemeClr val="tx1"/>
                </a:solidFill>
                <a:latin typeface="Arial" panose="020B0604020202020204" pitchFamily="34" charset="0"/>
                <a:cs typeface="Arial" panose="020B0604020202020204" pitchFamily="34" charset="0"/>
              </a:rPr>
              <a:t>(</a:t>
            </a:r>
            <a:r>
              <a:rPr lang="en-GB" sz="1200" b="0" i="1" dirty="0" err="1">
                <a:solidFill>
                  <a:schemeClr val="tx1"/>
                </a:solidFill>
                <a:latin typeface="Arial" panose="020B0604020202020204" pitchFamily="34" charset="0"/>
                <a:cs typeface="Arial" panose="020B0604020202020204" pitchFamily="34" charset="0"/>
              </a:rPr>
              <a:t>Plectropomus</a:t>
            </a:r>
            <a:r>
              <a:rPr lang="en-GB" sz="1200" b="0" i="1" dirty="0">
                <a:solidFill>
                  <a:schemeClr val="tx1"/>
                </a:solidFill>
                <a:latin typeface="Arial" panose="020B0604020202020204" pitchFamily="34" charset="0"/>
                <a:cs typeface="Arial" panose="020B0604020202020204" pitchFamily="34" charset="0"/>
              </a:rPr>
              <a:t> maculatus).</a:t>
            </a:r>
          </a:p>
          <a:p>
            <a:pPr marL="742961" lvl="1"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Passionfruit trout or leopard trout </a:t>
            </a:r>
            <a:r>
              <a:rPr lang="en-GB" sz="1200" b="0" i="1" dirty="0">
                <a:solidFill>
                  <a:schemeClr val="tx1"/>
                </a:solidFill>
                <a:latin typeface="Arial" panose="020B0604020202020204" pitchFamily="34" charset="0"/>
                <a:cs typeface="Arial" panose="020B0604020202020204" pitchFamily="34" charset="0"/>
              </a:rPr>
              <a:t>(</a:t>
            </a:r>
            <a:r>
              <a:rPr lang="en-GB" sz="1200" b="0" i="1" dirty="0" err="1">
                <a:solidFill>
                  <a:schemeClr val="tx1"/>
                </a:solidFill>
                <a:latin typeface="Arial" panose="020B0604020202020204" pitchFamily="34" charset="0"/>
                <a:cs typeface="Arial" panose="020B0604020202020204" pitchFamily="34" charset="0"/>
              </a:rPr>
              <a:t>Plectropomus</a:t>
            </a:r>
            <a:r>
              <a:rPr lang="en-GB" sz="1200" b="0" i="1" dirty="0">
                <a:solidFill>
                  <a:schemeClr val="tx1"/>
                </a:solidFill>
                <a:latin typeface="Arial" panose="020B0604020202020204" pitchFamily="34" charset="0"/>
                <a:cs typeface="Arial" panose="020B0604020202020204" pitchFamily="34" charset="0"/>
              </a:rPr>
              <a:t> </a:t>
            </a:r>
            <a:r>
              <a:rPr lang="en-GB" sz="1200" b="0" i="1" dirty="0" err="1">
                <a:solidFill>
                  <a:schemeClr val="tx1"/>
                </a:solidFill>
                <a:latin typeface="Arial" panose="020B0604020202020204" pitchFamily="34" charset="0"/>
                <a:cs typeface="Arial" panose="020B0604020202020204" pitchFamily="34" charset="0"/>
              </a:rPr>
              <a:t>areolatus</a:t>
            </a:r>
            <a:r>
              <a:rPr lang="en-GB" sz="1200" b="0" i="1" dirty="0">
                <a:solidFill>
                  <a:schemeClr val="tx1"/>
                </a:solidFill>
                <a:latin typeface="Arial" panose="020B0604020202020204" pitchFamily="34" charset="0"/>
                <a:cs typeface="Arial" panose="020B0604020202020204" pitchFamily="34" charset="0"/>
              </a:rPr>
              <a:t>).</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Count all that you see.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Record fish less than 38 cm and more than 38 cm separately.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 See ruler on side of slate.</a:t>
            </a: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trout are solitary and territorial, usually staying on one reef.</a:t>
            </a:r>
          </a:p>
          <a:p>
            <a:pPr marL="285750" indent="-2857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change gender from female to male at 42 cm.</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Adults are fish-eating predators (piscivores).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hunt by ambushing prey or slowly prowling before a fast attack.</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trout have been observed hunting cooperatively with moray eels.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Tail shape helps identify them:</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trout: flat or T-shaped tail</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cod: C-shaped tail</a:t>
            </a:r>
          </a:p>
          <a:p>
            <a:pPr marL="285754" indent="-285754">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AA321ED5-58DB-13DF-0890-87ECA9F62FB5}"/>
              </a:ext>
            </a:extLst>
          </p:cNvPr>
          <p:cNvSpPr>
            <a:spLocks noGrp="1"/>
          </p:cNvSpPr>
          <p:nvPr>
            <p:ph type="sldNum" sz="quarter" idx="5"/>
          </p:nvPr>
        </p:nvSpPr>
        <p:spPr/>
        <p:txBody>
          <a:bodyPr/>
          <a:lstStyle/>
          <a:p>
            <a:fld id="{6BFBFB1B-2D10-47F8-B001-90D9908A9EDF}" type="slidenum">
              <a:rPr lang="en-AU" smtClean="0"/>
              <a:t>14</a:t>
            </a:fld>
            <a:endParaRPr lang="en-AU"/>
          </a:p>
        </p:txBody>
      </p:sp>
      <p:sp>
        <p:nvSpPr>
          <p:cNvPr id="5" name="Footer Placeholder 4">
            <a:extLst>
              <a:ext uri="{FF2B5EF4-FFF2-40B4-BE49-F238E27FC236}">
                <a16:creationId xmlns:a16="http://schemas.microsoft.com/office/drawing/2014/main" id="{2E9574DE-154C-8B31-FBA2-881E015D4E0B}"/>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3481A4B1-01C4-B87A-39FD-2D0D8AC9FE0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001762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42CD8-0D0D-3E18-2BEF-ABB909E11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4B2CB-7F93-7AF7-856A-9B7974E573E2}"/>
              </a:ext>
            </a:extLst>
          </p:cNvPr>
          <p:cNvSpPr>
            <a:spLocks noGrp="1" noRot="1" noChangeAspect="1"/>
          </p:cNvSpPr>
          <p:nvPr>
            <p:ph type="sldImg"/>
          </p:nvPr>
        </p:nvSpPr>
        <p:spPr>
          <a:xfrm>
            <a:off x="685800" y="477838"/>
            <a:ext cx="5486400" cy="3086100"/>
          </a:xfrm>
        </p:spPr>
        <p:txBody>
          <a:bodyPr/>
          <a:lstStyle/>
          <a:p>
            <a:endParaRPr lang="en-AU"/>
          </a:p>
        </p:txBody>
      </p:sp>
      <p:sp>
        <p:nvSpPr>
          <p:cNvPr id="3" name="Notes Placeholder 2">
            <a:extLst>
              <a:ext uri="{FF2B5EF4-FFF2-40B4-BE49-F238E27FC236}">
                <a16:creationId xmlns:a16="http://schemas.microsoft.com/office/drawing/2014/main" id="{35E4D5A5-18A7-2659-C332-763847A5FEDB}"/>
              </a:ext>
            </a:extLst>
          </p:cNvPr>
          <p:cNvSpPr>
            <a:spLocks noGrp="1"/>
          </p:cNvSpPr>
          <p:nvPr>
            <p:ph type="body" idx="1"/>
          </p:nvPr>
        </p:nvSpPr>
        <p:spPr>
          <a:xfrm>
            <a:off x="685800" y="3902839"/>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Māori wrasse are listed as </a:t>
            </a:r>
            <a:r>
              <a:rPr lang="en-US" sz="1200" b="0" u="sng" dirty="0">
                <a:solidFill>
                  <a:schemeClr val="tx1"/>
                </a:solidFill>
                <a:latin typeface="Arial" panose="020B0604020202020204" pitchFamily="34" charset="0"/>
                <a:ea typeface="Arial"/>
                <a:cs typeface="Arial" panose="020B0604020202020204" pitchFamily="34" charset="0"/>
              </a:rPr>
              <a:t>endangered.</a:t>
            </a:r>
            <a:r>
              <a:rPr lang="en-US" sz="1200" b="0" dirty="0">
                <a:solidFill>
                  <a:schemeClr val="tx1"/>
                </a:solidFill>
                <a:latin typeface="Arial" panose="020B0604020202020204" pitchFamily="34" charset="0"/>
                <a:ea typeface="Arial"/>
                <a:cs typeface="Arial" panose="020B0604020202020204" pitchFamily="34" charset="0"/>
              </a:rPr>
              <a:t>​</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Once overfished, they are now protected on the Reef.</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They are iconic and popular with tourists.​</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They help corals by feeding on Crown-of-thorns starfish.​</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Recording males and females separately can be used as an indicator of recruitment.</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Look for them around the edges of reefs.</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Males are blue-green in </a:t>
            </a:r>
            <a:r>
              <a:rPr lang="en-US" sz="1200" b="0" dirty="0" err="1">
                <a:solidFill>
                  <a:schemeClr val="tx1"/>
                </a:solidFill>
                <a:latin typeface="Arial" panose="020B0604020202020204" pitchFamily="34" charset="0"/>
                <a:ea typeface="Arial"/>
                <a:cs typeface="Arial" panose="020B0604020202020204" pitchFamily="34" charset="0"/>
              </a:rPr>
              <a:t>colour</a:t>
            </a:r>
            <a:r>
              <a:rPr lang="en-US" sz="1200" b="0" dirty="0">
                <a:solidFill>
                  <a:schemeClr val="tx1"/>
                </a:solidFill>
                <a:latin typeface="Arial" panose="020B0604020202020204" pitchFamily="34" charset="0"/>
                <a:ea typeface="Arial"/>
                <a:cs typeface="Arial" panose="020B0604020202020204" pitchFamily="34" charset="0"/>
              </a:rPr>
              <a:t> with a large hump on the head.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Females are grey-brown in </a:t>
            </a:r>
            <a:r>
              <a:rPr lang="en-US" sz="1200" b="0" dirty="0" err="1">
                <a:solidFill>
                  <a:schemeClr val="tx1"/>
                </a:solidFill>
                <a:latin typeface="Arial" panose="020B0604020202020204" pitchFamily="34" charset="0"/>
                <a:ea typeface="Arial"/>
                <a:cs typeface="Arial" panose="020B0604020202020204" pitchFamily="34" charset="0"/>
              </a:rPr>
              <a:t>colour</a:t>
            </a:r>
            <a:r>
              <a:rPr lang="en-US" sz="1200" b="0" dirty="0">
                <a:solidFill>
                  <a:schemeClr val="tx1"/>
                </a:solidFill>
                <a:latin typeface="Arial" panose="020B0604020202020204" pitchFamily="34" charset="0"/>
                <a:ea typeface="Arial"/>
                <a:cs typeface="Arial" panose="020B0604020202020204" pitchFamily="34" charset="0"/>
              </a:rPr>
              <a:t>, with no hump.</a:t>
            </a:r>
          </a:p>
          <a:p>
            <a:r>
              <a:rPr lang="en-US" sz="1200" b="0" dirty="0">
                <a:solidFill>
                  <a:schemeClr val="tx1"/>
                </a:solidFill>
                <a:latin typeface="Arial" panose="020B0604020202020204" pitchFamily="34" charset="0"/>
                <a:ea typeface="Arial"/>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They are also called Napolean wrasse.</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They are territorial and can be found on the same reef for decades.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Some are friendly and may approach you, but please do not touch.</a:t>
            </a:r>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Named for the wavy facial markings resembling Māori facial tattoos of New Zealand people. </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Start life as females; some change to males at ~9–15 years, also changing colour and developing a larger head hump.</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One of the largest reef fishes, growing up to 2.3 m and 190 kg.</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Feed on snails, sea urchins, sea stars, brittle stars and crustaceans.</a:t>
            </a:r>
          </a:p>
          <a:p>
            <a:pPr marL="171452" indent="-17145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Have pharyngeal jaws in their throat to help crush prey.</a:t>
            </a:r>
          </a:p>
          <a:p>
            <a:endParaRPr lang="en-AU" dirty="0"/>
          </a:p>
        </p:txBody>
      </p:sp>
      <p:sp>
        <p:nvSpPr>
          <p:cNvPr id="4" name="Slide Number Placeholder 3">
            <a:extLst>
              <a:ext uri="{FF2B5EF4-FFF2-40B4-BE49-F238E27FC236}">
                <a16:creationId xmlns:a16="http://schemas.microsoft.com/office/drawing/2014/main" id="{FDC65599-A5BA-412D-2955-D2D269FE1C99}"/>
              </a:ext>
            </a:extLst>
          </p:cNvPr>
          <p:cNvSpPr>
            <a:spLocks noGrp="1"/>
          </p:cNvSpPr>
          <p:nvPr>
            <p:ph type="sldNum" sz="quarter" idx="5"/>
          </p:nvPr>
        </p:nvSpPr>
        <p:spPr/>
        <p:txBody>
          <a:bodyPr/>
          <a:lstStyle/>
          <a:p>
            <a:fld id="{6BFBFB1B-2D10-47F8-B001-90D9908A9EDF}" type="slidenum">
              <a:rPr lang="en-AU" smtClean="0"/>
              <a:t>15</a:t>
            </a:fld>
            <a:endParaRPr lang="en-AU"/>
          </a:p>
        </p:txBody>
      </p:sp>
      <p:sp>
        <p:nvSpPr>
          <p:cNvPr id="5" name="Footer Placeholder 4">
            <a:extLst>
              <a:ext uri="{FF2B5EF4-FFF2-40B4-BE49-F238E27FC236}">
                <a16:creationId xmlns:a16="http://schemas.microsoft.com/office/drawing/2014/main" id="{67E4D1C5-FA14-0315-0115-A7006F1E034F}"/>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80C1CC7-677F-962B-FD9F-53336D534ED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666758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FD72-0BEF-100D-4166-226B171C4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5FDC9-257F-0EC6-0017-251E73B120C6}"/>
              </a:ext>
            </a:extLst>
          </p:cNvPr>
          <p:cNvSpPr>
            <a:spLocks noGrp="1" noRot="1" noChangeAspect="1"/>
          </p:cNvSpPr>
          <p:nvPr>
            <p:ph type="sldImg"/>
          </p:nvPr>
        </p:nvSpPr>
        <p:spPr>
          <a:xfrm>
            <a:off x="685800" y="471488"/>
            <a:ext cx="5486400" cy="3086100"/>
          </a:xfrm>
        </p:spPr>
        <p:txBody>
          <a:bodyPr/>
          <a:lstStyle/>
          <a:p>
            <a:endParaRPr lang="en-AU"/>
          </a:p>
        </p:txBody>
      </p:sp>
      <p:sp>
        <p:nvSpPr>
          <p:cNvPr id="3" name="Notes Placeholder 2">
            <a:extLst>
              <a:ext uri="{FF2B5EF4-FFF2-40B4-BE49-F238E27FC236}">
                <a16:creationId xmlns:a16="http://schemas.microsoft.com/office/drawing/2014/main" id="{46546C2A-AD10-784F-A25C-681D4F5045B1}"/>
              </a:ext>
            </a:extLst>
          </p:cNvPr>
          <p:cNvSpPr>
            <a:spLocks noGrp="1"/>
          </p:cNvSpPr>
          <p:nvPr>
            <p:ph type="body" idx="1"/>
          </p:nvPr>
        </p:nvSpPr>
        <p:spPr>
          <a:xfrm>
            <a:off x="685800" y="3839178"/>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All sea turtle species are protected in Australia.</a:t>
            </a: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Their numbers have declined due to climate change, marine debris, hunting and habitat loss. </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They are threatened species and iconic.</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Six of the seven sea turtle species are found on the Reef; Hawksbill, Green, Loggerhead, Leatherback, Olive-Ridley and Flatback.</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Green and Hawksbills are the most often seen.</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Arial"/>
                <a:cs typeface="Arial" panose="020B0604020202020204" pitchFamily="34" charset="0"/>
              </a:rPr>
              <a:t>Look for them moving between the surface, where they breathe, to the reef substrate where they rest and feed. </a:t>
            </a:r>
          </a:p>
          <a:p>
            <a:r>
              <a:rPr lang="en-US" sz="1200" b="0" dirty="0">
                <a:solidFill>
                  <a:schemeClr val="tx1"/>
                </a:solidFill>
                <a:latin typeface="Arial" panose="020B0604020202020204" pitchFamily="34" charset="0"/>
                <a:cs typeface="Arial" panose="020B0604020202020204" pitchFamily="34" charset="0"/>
              </a:rPr>
              <a:t>Additional information: </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Record all sea turtles that you see.</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But record Green and Hawksbill turtles separately.</a:t>
            </a:r>
            <a:endParaRPr lang="en-GB"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Sea turtles are air-breathing reptiles that must surface to breathe.</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can rest or sleep underwater for several hours on one breath.</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Most reach sexual maturity at 20–50 years and may live over 100 years.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Females lay eggs in nests above the high-tide mark.</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Sand temperature determines the hatchlings’ sex:</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Cooler nests (&lt;25°C): males</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Warmer nests (&gt;31°C): females</a:t>
            </a:r>
          </a:p>
          <a:p>
            <a:pPr marL="742950" lvl="1"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27–29°C: mix of males and females.</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FC587E32-2582-011A-B8E4-0C2EF6BBB176}"/>
              </a:ext>
            </a:extLst>
          </p:cNvPr>
          <p:cNvSpPr>
            <a:spLocks noGrp="1"/>
          </p:cNvSpPr>
          <p:nvPr>
            <p:ph type="sldNum" sz="quarter" idx="5"/>
          </p:nvPr>
        </p:nvSpPr>
        <p:spPr/>
        <p:txBody>
          <a:bodyPr/>
          <a:lstStyle/>
          <a:p>
            <a:fld id="{6BFBFB1B-2D10-47F8-B001-90D9908A9EDF}" type="slidenum">
              <a:rPr lang="en-AU" smtClean="0"/>
              <a:t>16</a:t>
            </a:fld>
            <a:endParaRPr lang="en-AU"/>
          </a:p>
        </p:txBody>
      </p:sp>
      <p:sp>
        <p:nvSpPr>
          <p:cNvPr id="5" name="Footer Placeholder 4">
            <a:extLst>
              <a:ext uri="{FF2B5EF4-FFF2-40B4-BE49-F238E27FC236}">
                <a16:creationId xmlns:a16="http://schemas.microsoft.com/office/drawing/2014/main" id="{06467B05-775A-23D3-5619-988E952D0CF1}"/>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15CE3BB-84DA-7E2A-78E2-D4D9EB49AB9B}"/>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35998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02638-A3C5-B6F0-77D0-2CB07C081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93340-FFAA-7A44-B58F-F8F009ACDBB8}"/>
              </a:ext>
            </a:extLst>
          </p:cNvPr>
          <p:cNvSpPr>
            <a:spLocks noGrp="1" noRot="1" noChangeAspect="1"/>
          </p:cNvSpPr>
          <p:nvPr>
            <p:ph type="sldImg"/>
          </p:nvPr>
        </p:nvSpPr>
        <p:spPr>
          <a:xfrm>
            <a:off x="685800" y="477838"/>
            <a:ext cx="5486400" cy="3086100"/>
          </a:xfrm>
        </p:spPr>
        <p:txBody>
          <a:bodyPr/>
          <a:lstStyle/>
          <a:p>
            <a:endParaRPr lang="en-AU"/>
          </a:p>
        </p:txBody>
      </p:sp>
      <p:sp>
        <p:nvSpPr>
          <p:cNvPr id="3" name="Notes Placeholder 2">
            <a:extLst>
              <a:ext uri="{FF2B5EF4-FFF2-40B4-BE49-F238E27FC236}">
                <a16:creationId xmlns:a16="http://schemas.microsoft.com/office/drawing/2014/main" id="{26179DED-A9C4-BE43-C28C-14AB51B950CA}"/>
              </a:ext>
            </a:extLst>
          </p:cNvPr>
          <p:cNvSpPr>
            <a:spLocks noGrp="1"/>
          </p:cNvSpPr>
          <p:nvPr>
            <p:ph type="body" idx="1"/>
          </p:nvPr>
        </p:nvSpPr>
        <p:spPr>
          <a:xfrm>
            <a:off x="685800" y="3914413"/>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Sharks are apex predators at the top of the food chain. </a:t>
            </a: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They are a keystone species that help regulate prey numbers and maintain ecological balance.</a:t>
            </a: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Without sharks, food webs quickly become unbalanced. </a:t>
            </a: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Many shark species are endangered.</a:t>
            </a:r>
          </a:p>
          <a:p>
            <a:pPr marL="285754" indent="-285754">
              <a:buFont typeface="Arial"/>
              <a:buChar char="•"/>
            </a:pPr>
            <a:r>
              <a:rPr lang="en-US" sz="1200" b="0" dirty="0">
                <a:solidFill>
                  <a:schemeClr val="tx1"/>
                </a:solidFill>
                <a:latin typeface="Arial" panose="020B0604020202020204" pitchFamily="34" charset="0"/>
                <a:ea typeface="Arial"/>
                <a:cs typeface="Arial" panose="020B0604020202020204" pitchFamily="34" charset="0"/>
              </a:rPr>
              <a:t>Sharks are iconic species and important to tourism.</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Leopard sharks often rest on sand at the reef slope.</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Whitetip reef sharks may rest on the seafloor during the day.</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Wobbegongs, epaulette and carpet sharks often rest among coral.</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Blacktip reef sharks are usually seen swimming.</a:t>
            </a:r>
          </a:p>
          <a:p>
            <a:r>
              <a:rPr lang="en-GB" sz="1200" b="0" dirty="0">
                <a:solidFill>
                  <a:schemeClr val="tx1"/>
                </a:solidFill>
                <a:latin typeface="Arial" panose="020B0604020202020204" pitchFamily="34" charset="0"/>
                <a:cs typeface="Arial" panose="020B0604020202020204" pitchFamily="34" charset="0"/>
              </a:rPr>
              <a:t>Additional information:</a:t>
            </a:r>
            <a:endParaRPr lang="en-AU" sz="1200" b="0" dirty="0">
              <a:solidFill>
                <a:schemeClr val="tx1"/>
              </a:solidFill>
              <a:latin typeface="Arial" panose="020B0604020202020204" pitchFamily="34" charset="0"/>
              <a:cs typeface="Arial" panose="020B0604020202020204" pitchFamily="34" charset="0"/>
            </a:endParaRPr>
          </a:p>
          <a:p>
            <a:pPr marL="342906" indent="-342906">
              <a:buFont typeface=""/>
              <a:buChar char="•"/>
            </a:pPr>
            <a:r>
              <a:rPr lang="en-US" sz="1200" b="0" dirty="0">
                <a:solidFill>
                  <a:schemeClr val="tx1"/>
                </a:solidFill>
                <a:latin typeface="Arial" panose="020B0604020202020204" pitchFamily="34" charset="0"/>
                <a:ea typeface="Arial"/>
                <a:cs typeface="Arial" panose="020B0604020202020204" pitchFamily="34" charset="0"/>
              </a:rPr>
              <a:t>Record all sharks that you see.​ But record blacktip reef sharks and whitetip reef sharks separately</a:t>
            </a:r>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Reef sharks range from small epaulette sharks to large migratory species like whale sharks.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Some pelagic species (e.g. blacktip reef sharks) must keep swimming to breathe. If they stop swimming, they will drown.</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Bottom-dwelling sharks (e.g. leopard sharks) use spiracles to pump water over their gills, allowing them to rest on the seafloor.</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Sharks have multiple rows of teeth, which are continually replaced when lost.</a:t>
            </a:r>
          </a:p>
          <a:p>
            <a:endParaRPr lang="en-AU" dirty="0"/>
          </a:p>
        </p:txBody>
      </p:sp>
      <p:sp>
        <p:nvSpPr>
          <p:cNvPr id="4" name="Slide Number Placeholder 3">
            <a:extLst>
              <a:ext uri="{FF2B5EF4-FFF2-40B4-BE49-F238E27FC236}">
                <a16:creationId xmlns:a16="http://schemas.microsoft.com/office/drawing/2014/main" id="{C6DCFC79-9550-5FC0-14A1-829320B4F40E}"/>
              </a:ext>
            </a:extLst>
          </p:cNvPr>
          <p:cNvSpPr>
            <a:spLocks noGrp="1"/>
          </p:cNvSpPr>
          <p:nvPr>
            <p:ph type="sldNum" sz="quarter" idx="5"/>
          </p:nvPr>
        </p:nvSpPr>
        <p:spPr/>
        <p:txBody>
          <a:bodyPr/>
          <a:lstStyle/>
          <a:p>
            <a:fld id="{6BFBFB1B-2D10-47F8-B001-90D9908A9EDF}" type="slidenum">
              <a:rPr lang="en-AU" smtClean="0"/>
              <a:t>17</a:t>
            </a:fld>
            <a:endParaRPr lang="en-AU"/>
          </a:p>
        </p:txBody>
      </p:sp>
      <p:sp>
        <p:nvSpPr>
          <p:cNvPr id="5" name="Footer Placeholder 4">
            <a:extLst>
              <a:ext uri="{FF2B5EF4-FFF2-40B4-BE49-F238E27FC236}">
                <a16:creationId xmlns:a16="http://schemas.microsoft.com/office/drawing/2014/main" id="{13E9C839-CB81-C9EC-7B4B-CF925004CA6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84141DC-C1EA-A2B5-0FC8-82E7830C7756}"/>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72368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09D5-C3C4-EC78-2E88-BC9749929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8E066-8E57-6511-2470-C8C28075FD9D}"/>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B58C12EC-C5E5-FD27-0C03-A0B06305C4EF}"/>
              </a:ext>
            </a:extLst>
          </p:cNvPr>
          <p:cNvSpPr>
            <a:spLocks noGrp="1"/>
          </p:cNvSpPr>
          <p:nvPr>
            <p:ph type="body" idx="1"/>
          </p:nvPr>
        </p:nvSpPr>
        <p:spPr>
          <a:xfrm>
            <a:off x="685800" y="3711856"/>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Sans-Serif"/>
              <a:buChar char="•"/>
            </a:pPr>
            <a:r>
              <a:rPr lang="en-US" sz="1200" b="0" dirty="0">
                <a:solidFill>
                  <a:schemeClr val="tx1"/>
                </a:solidFill>
                <a:latin typeface="Arial" panose="020B0604020202020204" pitchFamily="34" charset="0"/>
                <a:ea typeface="Arial"/>
                <a:cs typeface="Arial" panose="020B0604020202020204" pitchFamily="34" charset="0"/>
              </a:rPr>
              <a:t>Crown-of-thorns starfish (COTS) are natural predators of coral.</a:t>
            </a:r>
          </a:p>
          <a:p>
            <a:pPr marL="285754" indent="-285754">
              <a:buFont typeface="Arial,Sans-Serif"/>
              <a:buChar char="•"/>
            </a:pPr>
            <a:r>
              <a:rPr lang="en-GB" sz="1200" b="0" dirty="0">
                <a:solidFill>
                  <a:schemeClr val="tx1"/>
                </a:solidFill>
                <a:latin typeface="Arial" panose="020B0604020202020204" pitchFamily="34" charset="0"/>
                <a:cs typeface="Arial" panose="020B0604020202020204" pitchFamily="34" charset="0"/>
              </a:rPr>
              <a:t>In high numbers (during outbreaks), they can eat coral faster than it can grow.</a:t>
            </a:r>
          </a:p>
          <a:p>
            <a:pPr marL="285754" indent="-285754">
              <a:buFont typeface="Arial,Sans-Serif"/>
              <a:buChar char="•"/>
            </a:pPr>
            <a:r>
              <a:rPr lang="en-GB" sz="1200" b="0" dirty="0">
                <a:solidFill>
                  <a:schemeClr val="tx1"/>
                </a:solidFill>
                <a:latin typeface="Arial" panose="020B0604020202020204" pitchFamily="34" charset="0"/>
                <a:cs typeface="Arial" panose="020B0604020202020204" pitchFamily="34" charset="0"/>
              </a:rPr>
              <a:t>All COTS sightings are recorded to monitor outbreaks.</a:t>
            </a:r>
          </a:p>
          <a:p>
            <a:r>
              <a:rPr lang="en-GB" sz="1200" b="0" dirty="0">
                <a:solidFill>
                  <a:schemeClr val="tx1"/>
                </a:solidFill>
                <a:latin typeface="Arial" panose="020B0604020202020204" pitchFamily="34" charset="0"/>
                <a:cs typeface="Arial" panose="020B0604020202020204" pitchFamily="34" charset="0"/>
              </a:rPr>
              <a:t>Where to look:</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COTS often hide during the day underneath the coral.​</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If you see feeding scars (large white patches) on coral, look around as a COTS may be close by.</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During an outbreak they may be seen feeding during the day.</a:t>
            </a:r>
          </a:p>
          <a:p>
            <a:r>
              <a:rPr lang="en-GB" sz="1200" b="0" dirty="0">
                <a:solidFill>
                  <a:schemeClr val="tx1"/>
                </a:solidFill>
                <a:latin typeface="Arial" panose="020B0604020202020204" pitchFamily="34" charset="0"/>
                <a:cs typeface="Arial" panose="020B0604020202020204" pitchFamily="34" charset="0"/>
              </a:rPr>
              <a:t>Additional information:</a:t>
            </a:r>
            <a:endParaRPr lang="en-AU" sz="1200" b="0" dirty="0">
              <a:solidFill>
                <a:schemeClr val="tx1"/>
              </a:solidFill>
              <a:latin typeface="Arial" panose="020B0604020202020204" pitchFamily="34" charset="0"/>
              <a:cs typeface="Arial" panose="020B0604020202020204" pitchFamily="34" charset="0"/>
            </a:endParaRP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Count the adults and the juveniles separately.​</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Juveniles are smaller than your hand.​</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Seeing several adults may indicate that a COTS outbreak is occurring at that site.</a:t>
            </a:r>
          </a:p>
          <a:p>
            <a:pPr marL="285754" indent="-285754">
              <a:buFont typeface="Arial,Sans-Serif"/>
              <a:buChar char="•"/>
            </a:pPr>
            <a:r>
              <a:rPr lang="en-US" sz="1200" b="0" dirty="0">
                <a:solidFill>
                  <a:schemeClr val="tx1"/>
                </a:solidFill>
                <a:latin typeface="Arial" panose="020B0604020202020204" pitchFamily="34" charset="0"/>
                <a:cs typeface="Arial" panose="020B0604020202020204" pitchFamily="34" charset="0"/>
              </a:rPr>
              <a:t>Seeing several juveniles may indicate that an outbreak is about to occur.</a:t>
            </a:r>
          </a:p>
          <a:p>
            <a:r>
              <a:rPr lang="en-US" sz="1200" b="0" dirty="0">
                <a:solidFill>
                  <a:schemeClr val="tx1"/>
                </a:solidFill>
                <a:latin typeface="Arial" panose="020B0604020202020204" pitchFamily="34" charset="0"/>
                <a:cs typeface="Arial" panose="020B0604020202020204" pitchFamily="34" charset="0"/>
              </a:rPr>
              <a:t>Fun Facts: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Crown-of-thorns starfish (COTS) eat coral, preferring branching and plate corals, but will eat most types when hungry.</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push their stomach out through their mouth to digest coral tissue and can consume an area about their own size each day.</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Feeding leaves large white patches of exposed coral skeleton.</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COTS outbreaks have been a major cause of coral decline on the Reef over the past 40 years.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 dedicated COTS control program operates on the Great Barrier Reef.</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42524111-2F39-3CAB-C67D-AFFDBFF8B94D}"/>
              </a:ext>
            </a:extLst>
          </p:cNvPr>
          <p:cNvSpPr>
            <a:spLocks noGrp="1"/>
          </p:cNvSpPr>
          <p:nvPr>
            <p:ph type="sldNum" sz="quarter" idx="5"/>
          </p:nvPr>
        </p:nvSpPr>
        <p:spPr/>
        <p:txBody>
          <a:bodyPr/>
          <a:lstStyle/>
          <a:p>
            <a:fld id="{6BFBFB1B-2D10-47F8-B001-90D9908A9EDF}" type="slidenum">
              <a:rPr lang="en-AU" smtClean="0"/>
              <a:t>18</a:t>
            </a:fld>
            <a:endParaRPr lang="en-AU"/>
          </a:p>
        </p:txBody>
      </p:sp>
      <p:sp>
        <p:nvSpPr>
          <p:cNvPr id="5" name="Footer Placeholder 4">
            <a:extLst>
              <a:ext uri="{FF2B5EF4-FFF2-40B4-BE49-F238E27FC236}">
                <a16:creationId xmlns:a16="http://schemas.microsoft.com/office/drawing/2014/main" id="{4CCAB2B9-F8C6-C5F2-CA51-1FB4B5FD7E6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8AF4002-82C2-90E5-0095-8759F272C140}"/>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706717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FD216-DD76-8E8D-A25E-D914221D5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C8E13-5FCB-058E-FD5F-29CE33E635CD}"/>
              </a:ext>
            </a:extLst>
          </p:cNvPr>
          <p:cNvSpPr>
            <a:spLocks noGrp="1" noRot="1" noChangeAspect="1"/>
          </p:cNvSpPr>
          <p:nvPr>
            <p:ph type="sldImg"/>
          </p:nvPr>
        </p:nvSpPr>
        <p:spPr>
          <a:xfrm>
            <a:off x="685800" y="488950"/>
            <a:ext cx="5486400" cy="3086100"/>
          </a:xfrm>
        </p:spPr>
        <p:txBody>
          <a:bodyPr/>
          <a:lstStyle/>
          <a:p>
            <a:endParaRPr lang="en-AU"/>
          </a:p>
        </p:txBody>
      </p:sp>
      <p:sp>
        <p:nvSpPr>
          <p:cNvPr id="3" name="Notes Placeholder 2">
            <a:extLst>
              <a:ext uri="{FF2B5EF4-FFF2-40B4-BE49-F238E27FC236}">
                <a16:creationId xmlns:a16="http://schemas.microsoft.com/office/drawing/2014/main" id="{7791D225-B5C3-364B-F731-80EFD9256F3D}"/>
              </a:ext>
            </a:extLst>
          </p:cNvPr>
          <p:cNvSpPr>
            <a:spLocks noGrp="1"/>
          </p:cNvSpPr>
          <p:nvPr>
            <p:ph type="body" idx="1"/>
          </p:nvPr>
        </p:nvSpPr>
        <p:spPr>
          <a:xfrm>
            <a:off x="685800" y="3746581"/>
            <a:ext cx="5486400" cy="3600450"/>
          </a:xfrm>
        </p:spPr>
        <p:txBody>
          <a:bodyPr/>
          <a:lstStyle/>
          <a:p>
            <a:r>
              <a:rPr lang="en-AU" sz="1200" b="0" dirty="0">
                <a:solidFill>
                  <a:schemeClr val="tx1"/>
                </a:solidFill>
                <a:latin typeface="Arial"/>
                <a:cs typeface="Arial"/>
              </a:rPr>
              <a:t>CONDUCTING THE 10-MINUTE TIMED SWIM</a:t>
            </a:r>
          </a:p>
          <a:p>
            <a:pPr marL="285754" indent="-285754" fontAlgn="t">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Use a timer, or someone with a watch, to start timing the 10 minutes. </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Swim slowly in one direction (no backtracking); look up occasionally so you know where you are. </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Stay on one habitat type (reef flat, lagoon, crest, slope).</a:t>
            </a:r>
          </a:p>
          <a:p>
            <a:pPr marL="285754" indent="-285754" fontAlgn="t">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Use tally system to record what you see, </a:t>
            </a:r>
            <a:r>
              <a:rPr lang="en-GB" sz="1200" b="0" dirty="0">
                <a:solidFill>
                  <a:schemeClr val="tx1"/>
                </a:solidFill>
                <a:latin typeface="Arial" panose="020B0604020202020204" pitchFamily="34" charset="0"/>
                <a:cs typeface="Arial" panose="020B0604020202020204" pitchFamily="34" charset="0"/>
              </a:rPr>
              <a:t>(four lines + diagonal = 5).</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After the 10 minutes, total the numbers for each target species. </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This can be done back on the boat. </a:t>
            </a:r>
            <a:r>
              <a:rPr lang="en-AU" sz="1200" b="0" dirty="0">
                <a:solidFill>
                  <a:schemeClr val="tx1"/>
                </a:solidFill>
                <a:latin typeface="Arial" panose="020B0604020202020204" pitchFamily="34" charset="0"/>
                <a:cs typeface="Arial" panose="020B0604020202020204" pitchFamily="34" charset="0"/>
              </a:rPr>
              <a:t> </a:t>
            </a:r>
          </a:p>
          <a:p>
            <a:pPr marL="285754" indent="-285754" fontAlgn="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For large schools of fish, estimate numbers.</a:t>
            </a:r>
          </a:p>
          <a:p>
            <a:pPr marL="285754" indent="-285754">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Record numbers as accurately as possible. </a:t>
            </a:r>
          </a:p>
          <a:p>
            <a:pPr marL="285754" indent="-285754">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If you’re not sure, point it out and ask, take a photo or don’t record it.</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Move quietly and slowly to avoid scaring animals.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Talk quietly, use hand signals, and avoid splashing.</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Only record what you see during the 10-minute survey.</a:t>
            </a:r>
          </a:p>
          <a:p>
            <a:pPr marL="285754" indent="-285754" fontAlgn="ctr">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If you see something interesting outside of this time, you can record it in the </a:t>
            </a:r>
            <a:r>
              <a:rPr lang="en-GB" sz="1200" b="0" i="1" dirty="0">
                <a:solidFill>
                  <a:schemeClr val="tx1"/>
                </a:solidFill>
                <a:latin typeface="Arial" panose="020B0604020202020204" pitchFamily="34" charset="0"/>
                <a:cs typeface="Arial" panose="020B0604020202020204" pitchFamily="34" charset="0"/>
              </a:rPr>
              <a:t>other items of interest </a:t>
            </a:r>
            <a:r>
              <a:rPr lang="en-GB" sz="1200" b="0" dirty="0">
                <a:solidFill>
                  <a:schemeClr val="tx1"/>
                </a:solidFill>
                <a:latin typeface="Arial" panose="020B0604020202020204" pitchFamily="34" charset="0"/>
                <a:cs typeface="Arial" panose="020B0604020202020204" pitchFamily="34" charset="0"/>
              </a:rPr>
              <a:t>section at the bottom of the form.</a:t>
            </a:r>
            <a:endParaRPr lang="en-AU" sz="1200" b="0" dirty="0">
              <a:solidFill>
                <a:schemeClr val="tx1"/>
              </a:solidFill>
              <a:latin typeface="Arial" panose="020B0604020202020204" pitchFamily="34" charset="0"/>
              <a:cs typeface="Arial" panose="020B0604020202020204" pitchFamily="34" charset="0"/>
            </a:endParaRPr>
          </a:p>
          <a:p>
            <a:pPr marL="285754" indent="-285754" fontAlgn="ctr">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Do not touch the animals.</a:t>
            </a:r>
          </a:p>
          <a:p>
            <a:r>
              <a:rPr lang="en-GB" sz="1200" b="0" dirty="0">
                <a:solidFill>
                  <a:schemeClr val="tx1"/>
                </a:solidFill>
                <a:latin typeface="Arial" panose="020B0604020202020204" pitchFamily="34" charset="0"/>
                <a:cs typeface="Arial" panose="020B0604020202020204" pitchFamily="34" charset="0"/>
              </a:rPr>
              <a:t>Additional information:</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Complete safety, buddy, and equipment checks before entering the water.</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Some groups may only do the timed swim component.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Next is the 360</a:t>
            </a:r>
            <a:r>
              <a:rPr lang="en-GB" sz="1200" b="0" baseline="30000" dirty="0">
                <a:solidFill>
                  <a:schemeClr val="tx1"/>
                </a:solidFill>
                <a:latin typeface="Arial" panose="020B0604020202020204" pitchFamily="34" charset="0"/>
                <a:cs typeface="Arial" panose="020B0604020202020204" pitchFamily="34" charset="0"/>
              </a:rPr>
              <a:t>o</a:t>
            </a:r>
            <a:r>
              <a:rPr lang="en-GB" sz="1200" b="0" dirty="0">
                <a:solidFill>
                  <a:schemeClr val="tx1"/>
                </a:solidFill>
                <a:latin typeface="Arial" panose="020B0604020202020204" pitchFamily="34" charset="0"/>
                <a:cs typeface="Arial" panose="020B0604020202020204" pitchFamily="34" charset="0"/>
              </a:rPr>
              <a:t> Benthic Survey. </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This is recommended for 15+ year olds.</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49D91452-4C07-47BF-9C1C-549C847495D8}"/>
              </a:ext>
            </a:extLst>
          </p:cNvPr>
          <p:cNvSpPr>
            <a:spLocks noGrp="1"/>
          </p:cNvSpPr>
          <p:nvPr>
            <p:ph type="sldNum" sz="quarter" idx="5"/>
          </p:nvPr>
        </p:nvSpPr>
        <p:spPr/>
        <p:txBody>
          <a:bodyPr/>
          <a:lstStyle/>
          <a:p>
            <a:fld id="{6BFBFB1B-2D10-47F8-B001-90D9908A9EDF}" type="slidenum">
              <a:rPr lang="en-AU" smtClean="0"/>
              <a:t>19</a:t>
            </a:fld>
            <a:endParaRPr lang="en-AU"/>
          </a:p>
        </p:txBody>
      </p:sp>
      <p:sp>
        <p:nvSpPr>
          <p:cNvPr id="5" name="Footer Placeholder 4">
            <a:extLst>
              <a:ext uri="{FF2B5EF4-FFF2-40B4-BE49-F238E27FC236}">
                <a16:creationId xmlns:a16="http://schemas.microsoft.com/office/drawing/2014/main" id="{E90AF787-ECDB-0BA7-F5A2-A266A75D4421}"/>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79613D2-27F6-CFE4-99DF-586C636FD0DC}"/>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5711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77838"/>
            <a:ext cx="5486400" cy="3086100"/>
          </a:xfrm>
        </p:spPr>
        <p:txBody>
          <a:bodyPr/>
          <a:lstStyle/>
          <a:p>
            <a:endParaRPr lang="en-AU"/>
          </a:p>
        </p:txBody>
      </p:sp>
      <p:sp>
        <p:nvSpPr>
          <p:cNvPr id="3" name="Notes Placeholder 2"/>
          <p:cNvSpPr>
            <a:spLocks noGrp="1"/>
          </p:cNvSpPr>
          <p:nvPr>
            <p:ph type="body" idx="1"/>
          </p:nvPr>
        </p:nvSpPr>
        <p:spPr/>
        <p:txBody>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lang="en-GB" sz="1200" b="0" cap="all" dirty="0">
                <a:solidFill>
                  <a:schemeClr val="tx1"/>
                </a:solidFill>
                <a:latin typeface="Arial" panose="020B0604020202020204" pitchFamily="34" charset="0"/>
                <a:cs typeface="Arial" panose="020B0604020202020204" pitchFamily="34" charset="0"/>
              </a:rPr>
              <a:t>Acknowledgment of Country</a:t>
            </a:r>
            <a:endParaRPr lang="en-AU" sz="1200" b="0" dirty="0">
              <a:solidFill>
                <a:schemeClr val="tx1"/>
              </a:solidFill>
              <a:latin typeface="Arial" panose="020B0604020202020204" pitchFamily="34" charset="0"/>
              <a:cs typeface="Arial" panose="020B0604020202020204" pitchFamily="34" charset="0"/>
            </a:endParaRPr>
          </a:p>
          <a:p>
            <a:endParaRPr lang="en-GB" sz="1200" b="0" cap="all" dirty="0">
              <a:solidFill>
                <a:schemeClr val="tx1"/>
              </a:solidFill>
              <a:latin typeface="Arial" panose="020B0604020202020204" pitchFamily="34" charset="0"/>
              <a:cs typeface="Arial" panose="020B0604020202020204" pitchFamily="34" charset="0"/>
            </a:endParaRPr>
          </a:p>
          <a:p>
            <a:r>
              <a:rPr lang="en-GB" sz="1200" b="0" i="1" dirty="0">
                <a:solidFill>
                  <a:schemeClr val="tx1"/>
                </a:solidFill>
                <a:latin typeface="Arial" panose="020B0604020202020204" pitchFamily="34" charset="0"/>
                <a:cs typeface="Arial" panose="020B0604020202020204" pitchFamily="34" charset="0"/>
              </a:rPr>
              <a:t>(You are welcome to use your own wording).</a:t>
            </a:r>
          </a:p>
          <a:p>
            <a:endParaRPr lang="en-AU" sz="1200" b="0" i="1"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We acknowledge the expertise, wisdom, and enduring connections </a:t>
            </a:r>
          </a:p>
          <a:p>
            <a:r>
              <a:rPr lang="en-GB" sz="1200" b="0" dirty="0">
                <a:solidFill>
                  <a:schemeClr val="tx1"/>
                </a:solidFill>
                <a:latin typeface="Arial" panose="020B0604020202020204" pitchFamily="34" charset="0"/>
                <a:cs typeface="Arial" panose="020B0604020202020204" pitchFamily="34" charset="0"/>
              </a:rPr>
              <a:t>that have informed the guardianship of the Reef for millennia. </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We pay our respects to the Traditional Owners as the first managers of this Land and Sea Country, </a:t>
            </a:r>
          </a:p>
          <a:p>
            <a:r>
              <a:rPr lang="en-GB" sz="1200" b="0" dirty="0">
                <a:solidFill>
                  <a:schemeClr val="tx1"/>
                </a:solidFill>
                <a:latin typeface="Arial" panose="020B0604020202020204" pitchFamily="34" charset="0"/>
                <a:cs typeface="Arial" panose="020B0604020202020204" pitchFamily="34" charset="0"/>
              </a:rPr>
              <a:t>and value their traditional knowledge, which continues to inform the current management </a:t>
            </a:r>
          </a:p>
          <a:p>
            <a:r>
              <a:rPr lang="en-GB" sz="1200" b="0" dirty="0">
                <a:solidFill>
                  <a:schemeClr val="tx1"/>
                </a:solidFill>
                <a:latin typeface="Arial" panose="020B0604020202020204" pitchFamily="34" charset="0"/>
                <a:cs typeface="Arial" panose="020B0604020202020204" pitchFamily="34" charset="0"/>
              </a:rPr>
              <a:t>and stewardship of the Reef for future generations.</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BFBFB1B-2D10-47F8-B001-90D9908A9EDF}" type="slidenum">
              <a:rPr lang="en-AU" smtClean="0"/>
              <a:t>2</a:t>
            </a:fld>
            <a:endParaRPr lang="en-AU"/>
          </a:p>
        </p:txBody>
      </p:sp>
      <p:sp>
        <p:nvSpPr>
          <p:cNvPr id="5" name="Footer Placeholder 4">
            <a:extLst>
              <a:ext uri="{FF2B5EF4-FFF2-40B4-BE49-F238E27FC236}">
                <a16:creationId xmlns:a16="http://schemas.microsoft.com/office/drawing/2014/main" id="{8A1004E1-2AEC-87BB-0460-3E78AC7D844A}"/>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4CAE9CC-6FAB-BDA7-C633-9AB0CF774257}"/>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69171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7BD0A-5878-5AC9-1301-D3627C549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3D4B5-1FBA-48FD-01C8-67DD0B22F033}"/>
              </a:ext>
            </a:extLst>
          </p:cNvPr>
          <p:cNvSpPr>
            <a:spLocks noGrp="1" noRot="1" noChangeAspect="1"/>
          </p:cNvSpPr>
          <p:nvPr>
            <p:ph type="sldImg"/>
          </p:nvPr>
        </p:nvSpPr>
        <p:spPr>
          <a:xfrm>
            <a:off x="693738" y="504825"/>
            <a:ext cx="5478462" cy="3082925"/>
          </a:xfrm>
        </p:spPr>
        <p:txBody>
          <a:bodyPr/>
          <a:lstStyle/>
          <a:p>
            <a:endParaRPr lang="en-AU"/>
          </a:p>
        </p:txBody>
      </p:sp>
      <p:sp>
        <p:nvSpPr>
          <p:cNvPr id="3" name="Notes Placeholder 2">
            <a:extLst>
              <a:ext uri="{FF2B5EF4-FFF2-40B4-BE49-F238E27FC236}">
                <a16:creationId xmlns:a16="http://schemas.microsoft.com/office/drawing/2014/main" id="{0312C438-0E9E-E214-33AC-1D085953776B}"/>
              </a:ext>
            </a:extLst>
          </p:cNvPr>
          <p:cNvSpPr>
            <a:spLocks noGrp="1"/>
          </p:cNvSpPr>
          <p:nvPr>
            <p:ph type="body" idx="1"/>
          </p:nvPr>
        </p:nvSpPr>
        <p:spPr>
          <a:xfrm>
            <a:off x="693738" y="3941763"/>
            <a:ext cx="5486400" cy="3600450"/>
          </a:xfrm>
        </p:spPr>
        <p:txBody>
          <a:bodyPr/>
          <a:lstStyle/>
          <a:p>
            <a:pPr algn="l"/>
            <a:r>
              <a:rPr lang="en-GB" sz="1200" b="0" dirty="0">
                <a:solidFill>
                  <a:schemeClr val="tx1"/>
                </a:solidFill>
                <a:latin typeface="Arial" panose="020B0604020202020204" pitchFamily="34" charset="0"/>
                <a:cs typeface="Arial" panose="020B0604020202020204" pitchFamily="34" charset="0"/>
              </a:rPr>
              <a:t>Be a Marine Biologist for a Day (BAMBFAD)</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Based on the Rapid Monitoring survey.</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Aligned with the Australian Curriculum and scaffolded for different year levels.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Primary &amp; middle school: typically complete the timed swim component.</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Senior students (15+): usually undertake the full Rapid Monitoring survey.</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Simplified survey slates are available for younger students as an alternative to the Rapid Monitoring slate.</a:t>
            </a:r>
          </a:p>
          <a:p>
            <a:r>
              <a:rPr lang="en-GB" sz="1200" b="0" dirty="0">
                <a:solidFill>
                  <a:schemeClr val="tx1"/>
                </a:solidFill>
                <a:latin typeface="Arial" panose="020B0604020202020204" pitchFamily="34" charset="0"/>
                <a:cs typeface="Arial" panose="020B0604020202020204" pitchFamily="34" charset="0"/>
              </a:rPr>
              <a:t>While working through the presentation students / guests should have: </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 Rapid Monitoring Survey slate </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or Be a Marine Biologist for a Day (BAMBFAD) slate available.</a:t>
            </a:r>
          </a:p>
          <a:p>
            <a:endParaRPr lang="en-AU" dirty="0"/>
          </a:p>
        </p:txBody>
      </p:sp>
      <p:sp>
        <p:nvSpPr>
          <p:cNvPr id="4" name="Slide Number Placeholder 3">
            <a:extLst>
              <a:ext uri="{FF2B5EF4-FFF2-40B4-BE49-F238E27FC236}">
                <a16:creationId xmlns:a16="http://schemas.microsoft.com/office/drawing/2014/main" id="{12CB975D-5637-2633-623F-BB66E8317912}"/>
              </a:ext>
            </a:extLst>
          </p:cNvPr>
          <p:cNvSpPr>
            <a:spLocks noGrp="1"/>
          </p:cNvSpPr>
          <p:nvPr>
            <p:ph type="sldNum" sz="quarter" idx="5"/>
          </p:nvPr>
        </p:nvSpPr>
        <p:spPr/>
        <p:txBody>
          <a:bodyPr/>
          <a:lstStyle/>
          <a:p>
            <a:fld id="{6F3C7F03-7C3E-2F4C-9E6B-DF81B8AB10C4}" type="slidenum">
              <a:rPr lang="en-US" smtClean="0"/>
              <a:t>20</a:t>
            </a:fld>
            <a:endParaRPr lang="en-US"/>
          </a:p>
        </p:txBody>
      </p:sp>
      <p:sp>
        <p:nvSpPr>
          <p:cNvPr id="5" name="Footer Placeholder 4">
            <a:extLst>
              <a:ext uri="{FF2B5EF4-FFF2-40B4-BE49-F238E27FC236}">
                <a16:creationId xmlns:a16="http://schemas.microsoft.com/office/drawing/2014/main" id="{71B300BD-F090-08E6-2611-FA5D9D675EBB}"/>
              </a:ext>
            </a:extLst>
          </p:cNvPr>
          <p:cNvSpPr>
            <a:spLocks noGrp="1"/>
          </p:cNvSpPr>
          <p:nvPr>
            <p:ph type="ftr" sz="quarter" idx="4"/>
          </p:nvPr>
        </p:nvSpPr>
        <p:spPr>
          <a:xfrm>
            <a:off x="8442034" y="12723155"/>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8510C4D-3591-689C-7134-D118B420D8D9}"/>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77898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FD924-7710-8925-CA12-CBEA0A100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8B874-C4F2-FC6E-5307-117C27106F68}"/>
              </a:ext>
            </a:extLst>
          </p:cNvPr>
          <p:cNvSpPr>
            <a:spLocks noGrp="1" noRot="1" noChangeAspect="1"/>
          </p:cNvSpPr>
          <p:nvPr>
            <p:ph type="sldImg"/>
          </p:nvPr>
        </p:nvSpPr>
        <p:spPr>
          <a:xfrm>
            <a:off x="685800" y="1143000"/>
            <a:ext cx="5486400" cy="3086100"/>
          </a:xfrm>
        </p:spPr>
        <p:txBody>
          <a:bodyPr/>
          <a:lstStyle/>
          <a:p>
            <a:endParaRPr lang="en-AU"/>
          </a:p>
        </p:txBody>
      </p:sp>
      <p:sp>
        <p:nvSpPr>
          <p:cNvPr id="3" name="Notes Placeholder 2">
            <a:extLst>
              <a:ext uri="{FF2B5EF4-FFF2-40B4-BE49-F238E27FC236}">
                <a16:creationId xmlns:a16="http://schemas.microsoft.com/office/drawing/2014/main" id="{AE0E2C5C-C95E-7A48-7072-61B29782AE55}"/>
              </a:ext>
            </a:extLst>
          </p:cNvPr>
          <p:cNvSpPr>
            <a:spLocks noGrp="1"/>
          </p:cNvSpPr>
          <p:nvPr>
            <p:ph type="body" idx="1"/>
          </p:nvPr>
        </p:nvSpPr>
        <p:spPr/>
        <p:txBody>
          <a:bodyPr/>
          <a:lstStyle/>
          <a:p>
            <a:pPr>
              <a:defRPr/>
            </a:pPr>
            <a:r>
              <a:rPr lang="en-AU" sz="1200" b="0" dirty="0">
                <a:solidFill>
                  <a:schemeClr val="tx1"/>
                </a:solidFill>
                <a:latin typeface="Arial"/>
                <a:cs typeface="Arial"/>
              </a:rPr>
              <a:t>360</a:t>
            </a:r>
            <a:r>
              <a:rPr lang="en-AU" sz="1200" b="0" baseline="30000" dirty="0">
                <a:solidFill>
                  <a:schemeClr val="tx1"/>
                </a:solidFill>
                <a:latin typeface="Arial"/>
                <a:cs typeface="Arial"/>
              </a:rPr>
              <a:t>0</a:t>
            </a:r>
            <a:r>
              <a:rPr lang="en-AU" sz="1200" b="0" dirty="0">
                <a:solidFill>
                  <a:schemeClr val="tx1"/>
                </a:solidFill>
                <a:latin typeface="Arial"/>
                <a:cs typeface="Arial"/>
              </a:rPr>
              <a:t> BENTHIC SURVEY - </a:t>
            </a:r>
            <a:r>
              <a:rPr lang="en-US" sz="1200" b="0" dirty="0">
                <a:solidFill>
                  <a:schemeClr val="tx1"/>
                </a:solidFill>
                <a:latin typeface="Arial"/>
                <a:cs typeface="Arial"/>
              </a:rPr>
              <a:t>AN ESTIMATE OF % COVER</a:t>
            </a:r>
            <a:endParaRPr lang="en-AU" sz="1200" b="0" dirty="0">
              <a:solidFill>
                <a:schemeClr val="tx1"/>
              </a:solidFill>
              <a:latin typeface="Arial"/>
              <a:cs typeface="Arial"/>
            </a:endParaRP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The 360</a:t>
            </a:r>
            <a:r>
              <a:rPr lang="en-US" sz="1200" b="0" baseline="30000" dirty="0">
                <a:solidFill>
                  <a:schemeClr val="tx1"/>
                </a:solidFill>
                <a:latin typeface="Arial" panose="020B0604020202020204" pitchFamily="34" charset="0"/>
                <a:ea typeface="+mn-lt"/>
                <a:cs typeface="Arial" panose="020B0604020202020204" pitchFamily="34" charset="0"/>
              </a:rPr>
              <a:t>o </a:t>
            </a:r>
            <a:r>
              <a:rPr lang="en-US" sz="1200" b="0" dirty="0">
                <a:solidFill>
                  <a:schemeClr val="tx1"/>
                </a:solidFill>
                <a:latin typeface="Arial" panose="020B0604020202020204" pitchFamily="34" charset="0"/>
                <a:ea typeface="+mn-lt"/>
                <a:cs typeface="Arial" panose="020B0604020202020204" pitchFamily="34" charset="0"/>
              </a:rPr>
              <a:t> benthic survey is an estimate of what the benthos (bottom of the seafloor) is made up of.</a:t>
            </a:r>
            <a:endParaRPr lang="en-US" sz="1200" b="0" baseline="30000" dirty="0">
              <a:solidFill>
                <a:schemeClr val="tx1"/>
              </a:solidFill>
              <a:latin typeface="Arial" panose="020B0604020202020204" pitchFamily="34" charset="0"/>
              <a:ea typeface="+mn-lt"/>
              <a:cs typeface="Arial" panose="020B0604020202020204" pitchFamily="34" charset="0"/>
            </a:endParaRP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Swim around the site to choose a representative area.</a:t>
            </a: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Remember this needs to be representative of the site, not just a ‘best bit’.</a:t>
            </a:r>
            <a:endParaRPr lang="en-US" sz="1200" b="0" dirty="0">
              <a:solidFill>
                <a:schemeClr val="tx1"/>
              </a:solidFill>
              <a:latin typeface="Arial" panose="020B0604020202020204" pitchFamily="34" charset="0"/>
              <a:ea typeface="Calibri"/>
              <a:cs typeface="Arial" panose="020B0604020202020204" pitchFamily="34" charset="0"/>
            </a:endParaRP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Use a 5 m radius circle for the survey. Use your body length to help you estimate 5 </a:t>
            </a:r>
            <a:r>
              <a:rPr lang="en-US" sz="1200" b="0" dirty="0" err="1">
                <a:solidFill>
                  <a:schemeClr val="tx1"/>
                </a:solidFill>
                <a:latin typeface="Arial" panose="020B0604020202020204" pitchFamily="34" charset="0"/>
                <a:ea typeface="+mn-lt"/>
                <a:cs typeface="Arial" panose="020B0604020202020204" pitchFamily="34" charset="0"/>
              </a:rPr>
              <a:t>metres</a:t>
            </a:r>
            <a:r>
              <a:rPr lang="en-US" sz="1200" b="0" dirty="0">
                <a:solidFill>
                  <a:schemeClr val="tx1"/>
                </a:solidFill>
                <a:latin typeface="Arial" panose="020B0604020202020204" pitchFamily="34" charset="0"/>
                <a:ea typeface="+mn-lt"/>
                <a:cs typeface="Arial" panose="020B0604020202020204" pitchFamily="34" charset="0"/>
              </a:rPr>
              <a:t>.</a:t>
            </a:r>
            <a:endParaRPr lang="en-US" sz="12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Do a quick presence / absence check. </a:t>
            </a: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Mark down anything that you don’t see as zero.</a:t>
            </a:r>
            <a:endParaRPr lang="en-US" sz="12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Record the largest / most obvious category first, down to the smallest.</a:t>
            </a:r>
            <a:endParaRPr lang="en-US" sz="12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Use whole numbers only (e.g., 10%, not 10.5%).</a:t>
            </a:r>
            <a:endParaRPr lang="en-US" sz="12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Do a final swim-around to adjust estimates.</a:t>
            </a:r>
            <a:endParaRPr lang="en-US" sz="1200" b="0" dirty="0">
              <a:solidFill>
                <a:schemeClr val="tx1"/>
              </a:solidFill>
              <a:latin typeface="Arial" panose="020B0604020202020204" pitchFamily="34" charset="0"/>
              <a:ea typeface="Calibri" panose="020F0502020204030204"/>
              <a:cs typeface="Arial" panose="020B0604020202020204" pitchFamily="34" charset="0"/>
            </a:endParaRPr>
          </a:p>
          <a:p>
            <a:pPr marL="285743" indent="-285743">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Benthic categories must total 100% across the six (6) categories.</a:t>
            </a:r>
            <a:endParaRPr lang="en-US" sz="1200" b="0" dirty="0">
              <a:solidFill>
                <a:schemeClr val="tx1"/>
              </a:solidFill>
              <a:latin typeface="Arial" panose="020B0604020202020204" pitchFamily="34" charset="0"/>
              <a:ea typeface="Calibri" panose="020F0502020204030204"/>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FF67EA8B-1C44-30AF-003C-68B41A5753CD}"/>
              </a:ext>
            </a:extLst>
          </p:cNvPr>
          <p:cNvSpPr>
            <a:spLocks noGrp="1"/>
          </p:cNvSpPr>
          <p:nvPr>
            <p:ph type="sldNum" sz="quarter" idx="5"/>
          </p:nvPr>
        </p:nvSpPr>
        <p:spPr/>
        <p:txBody>
          <a:bodyPr/>
          <a:lstStyle/>
          <a:p>
            <a:fld id="{6BFBFB1B-2D10-47F8-B001-90D9908A9EDF}" type="slidenum">
              <a:rPr lang="en-AU" smtClean="0"/>
              <a:t>21</a:t>
            </a:fld>
            <a:endParaRPr lang="en-AU"/>
          </a:p>
        </p:txBody>
      </p:sp>
      <p:sp>
        <p:nvSpPr>
          <p:cNvPr id="5" name="Footer Placeholder 4">
            <a:extLst>
              <a:ext uri="{FF2B5EF4-FFF2-40B4-BE49-F238E27FC236}">
                <a16:creationId xmlns:a16="http://schemas.microsoft.com/office/drawing/2014/main" id="{3D18D9A9-A232-25F9-5149-D586ED7CF6DA}"/>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D9ADC59-2B38-6308-2963-BE4E52F11DD5}"/>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910225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CB72-1E40-988A-13C4-01B1540BA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5A88B-E83A-E171-9522-33E60AB22829}"/>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46197E0C-16F5-2423-2069-C6331D38E01A}"/>
              </a:ext>
            </a:extLst>
          </p:cNvPr>
          <p:cNvSpPr>
            <a:spLocks noGrp="1"/>
          </p:cNvSpPr>
          <p:nvPr>
            <p:ph type="body" idx="1"/>
          </p:nvPr>
        </p:nvSpPr>
        <p:spPr>
          <a:xfrm>
            <a:off x="685800" y="3873902"/>
            <a:ext cx="5486400" cy="3600450"/>
          </a:xfrm>
        </p:spPr>
        <p:txBody>
          <a:bodyPr/>
          <a:lstStyle/>
          <a:p>
            <a:pPr marL="228604" indent="-228604">
              <a:buFont typeface=""/>
              <a:buChar char="•"/>
            </a:pPr>
            <a:r>
              <a:rPr lang="en-US" sz="1200" b="0" dirty="0">
                <a:solidFill>
                  <a:schemeClr val="tx1"/>
                </a:solidFill>
                <a:latin typeface="Arial" panose="020B0604020202020204" pitchFamily="34" charset="0"/>
                <a:cs typeface="Arial" panose="020B0604020202020204" pitchFamily="34" charset="0"/>
              </a:rPr>
              <a:t>Macroalgae are photosynthetic organisms in the phylum Protista. They are not plants. </a:t>
            </a:r>
          </a:p>
          <a:p>
            <a:pPr marL="228604" indent="-228604">
              <a:buFont typeface=""/>
              <a:buChar char="•"/>
            </a:pPr>
            <a:r>
              <a:rPr lang="en-US" sz="1200" b="0" dirty="0">
                <a:solidFill>
                  <a:schemeClr val="tx1"/>
                </a:solidFill>
                <a:latin typeface="Arial" panose="020B0604020202020204" pitchFamily="34" charset="0"/>
                <a:cs typeface="Arial" panose="020B0604020202020204" pitchFamily="34" charset="0"/>
              </a:rPr>
              <a:t>Common colours include green, brown and red. </a:t>
            </a:r>
          </a:p>
          <a:p>
            <a:pPr marL="228604" indent="-228604">
              <a:buFont typeface=""/>
              <a:buChar char="•"/>
            </a:pPr>
            <a:r>
              <a:rPr lang="en-GB" sz="1200" b="0" dirty="0">
                <a:solidFill>
                  <a:schemeClr val="tx1"/>
                </a:solidFill>
                <a:latin typeface="Arial" panose="020B0604020202020204" pitchFamily="34" charset="0"/>
                <a:cs typeface="Arial" panose="020B0604020202020204" pitchFamily="34" charset="0"/>
              </a:rPr>
              <a:t>They are naturally found on reefs, attached to the substrate.</a:t>
            </a:r>
          </a:p>
          <a:p>
            <a:pPr marL="228604" indent="-228604">
              <a:buFont typeface=""/>
              <a:buChar char="•"/>
            </a:pPr>
            <a:r>
              <a:rPr lang="en-GB" sz="1200" b="0" dirty="0">
                <a:solidFill>
                  <a:schemeClr val="tx1"/>
                </a:solidFill>
                <a:latin typeface="Arial" panose="020B0604020202020204" pitchFamily="34" charset="0"/>
                <a:cs typeface="Arial" panose="020B0604020202020204" pitchFamily="34" charset="0"/>
              </a:rPr>
              <a:t>Their presence and abundance can indicate water quality and overall reef health.</a:t>
            </a:r>
          </a:p>
          <a:p>
            <a:r>
              <a:rPr lang="en-US" sz="1200" b="0" dirty="0">
                <a:solidFill>
                  <a:schemeClr val="tx1"/>
                </a:solidFill>
                <a:latin typeface="Arial" panose="020B0604020202020204" pitchFamily="34" charset="0"/>
                <a:ea typeface="Segoe UI"/>
                <a:cs typeface="Arial" panose="020B0604020202020204" pitchFamily="34" charset="0"/>
              </a:rPr>
              <a:t>How to identify Macroalgae:​</a:t>
            </a:r>
          </a:p>
          <a:p>
            <a:pPr marL="228604" indent="-228604">
              <a:buFont typeface=""/>
              <a:buChar char="•"/>
            </a:pPr>
            <a:r>
              <a:rPr lang="en-GB" sz="1200" b="0" dirty="0">
                <a:solidFill>
                  <a:schemeClr val="tx1"/>
                </a:solidFill>
                <a:latin typeface="Arial" panose="020B0604020202020204" pitchFamily="34" charset="0"/>
                <a:cs typeface="Arial" panose="020B0604020202020204" pitchFamily="34" charset="0"/>
              </a:rPr>
              <a:t>General rule: algae longer than your thumbnail.</a:t>
            </a:r>
          </a:p>
          <a:p>
            <a:pPr marL="228604" indent="-228604">
              <a:buFont typeface=""/>
              <a:buChar char="•"/>
            </a:pPr>
            <a:r>
              <a:rPr lang="en-US" sz="1200" b="0" dirty="0">
                <a:solidFill>
                  <a:schemeClr val="tx1"/>
                </a:solidFill>
                <a:latin typeface="Arial" panose="020B0604020202020204" pitchFamily="34" charset="0"/>
                <a:cs typeface="Arial" panose="020B0604020202020204" pitchFamily="34" charset="0"/>
              </a:rPr>
              <a:t>Large, leafy, or bushy growth – (unlike short turf algae).​</a:t>
            </a:r>
          </a:p>
          <a:p>
            <a:pPr marL="228604" indent="-228604">
              <a:buFont typeface=""/>
              <a:buChar char="•"/>
            </a:pPr>
            <a:r>
              <a:rPr lang="en-US" sz="1200" b="0" dirty="0">
                <a:solidFill>
                  <a:schemeClr val="tx1"/>
                </a:solidFill>
                <a:latin typeface="Arial" panose="020B0604020202020204" pitchFamily="34" charset="0"/>
                <a:ea typeface="Arial"/>
                <a:cs typeface="Arial" panose="020B0604020202020204" pitchFamily="34" charset="0"/>
              </a:rPr>
              <a:t>Look for visible structures – stems, blades, fronds, or branches.​</a:t>
            </a:r>
          </a:p>
          <a:p>
            <a:pPr marL="228604" indent="-228604">
              <a:buFont typeface=""/>
              <a:buChar char="•"/>
            </a:pPr>
            <a:r>
              <a:rPr lang="en-US" sz="1200" b="0" dirty="0">
                <a:solidFill>
                  <a:schemeClr val="tx1"/>
                </a:solidFill>
                <a:latin typeface="Arial" panose="020B0604020202020204" pitchFamily="34" charset="0"/>
                <a:ea typeface="Arial"/>
                <a:cs typeface="Arial" panose="020B0604020202020204" pitchFamily="34" charset="0"/>
              </a:rPr>
              <a:t>Sways freely in water. </a:t>
            </a:r>
          </a:p>
          <a:p>
            <a:pPr marL="228604" indent="-228604">
              <a:buFont typeface=""/>
              <a:buChar char="•"/>
            </a:pPr>
            <a:r>
              <a:rPr lang="en-US" sz="1200" b="0" dirty="0">
                <a:solidFill>
                  <a:schemeClr val="tx1"/>
                </a:solidFill>
                <a:latin typeface="Arial" panose="020B0604020202020204" pitchFamily="34" charset="0"/>
                <a:ea typeface="Arial"/>
                <a:cs typeface="Arial" panose="020B0604020202020204" pitchFamily="34" charset="0"/>
              </a:rPr>
              <a:t>Not encrusting or rigid like coralline algae.</a:t>
            </a:r>
          </a:p>
          <a:p>
            <a:pPr marL="228604" indent="-228604">
              <a:buFont typeface=""/>
              <a:buChar char="•"/>
            </a:pPr>
            <a:r>
              <a:rPr lang="en-US" sz="1200" b="0" dirty="0">
                <a:solidFill>
                  <a:schemeClr val="tx1"/>
                </a:solidFill>
                <a:latin typeface="Arial" panose="020B0604020202020204" pitchFamily="34" charset="0"/>
                <a:cs typeface="Arial" panose="020B0604020202020204" pitchFamily="34" charset="0"/>
              </a:rPr>
              <a:t>Record all macroalgae observed (species ID not required)</a:t>
            </a:r>
          </a:p>
          <a:p>
            <a:r>
              <a:rPr lang="en-US" sz="1200" b="0" dirty="0">
                <a:solidFill>
                  <a:schemeClr val="tx1"/>
                </a:solidFill>
                <a:latin typeface="Arial" panose="020B0604020202020204" pitchFamily="34" charset="0"/>
                <a:cs typeface="Arial" panose="020B0604020202020204" pitchFamily="34" charset="0"/>
              </a:rPr>
              <a:t>Why monitor Macroalgae?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Macroalgae occur naturally on reefs</a:t>
            </a:r>
            <a:r>
              <a:rPr lang="en-US" sz="1200" b="0" dirty="0">
                <a:solidFill>
                  <a:schemeClr val="tx1"/>
                </a:solidFill>
                <a:latin typeface="Arial" panose="020B0604020202020204" pitchFamily="34" charset="0"/>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but high levels can indicate an imbalance </a:t>
            </a:r>
            <a:r>
              <a:rPr lang="en-US" sz="1200" b="0" dirty="0">
                <a:solidFill>
                  <a:schemeClr val="tx1"/>
                </a:solidFill>
                <a:latin typeface="Arial" panose="020B0604020202020204" pitchFamily="34" charset="0"/>
                <a:ea typeface="+mn-lt"/>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linked to a low abundance of herbivores (fish, urchins) </a:t>
            </a:r>
            <a:r>
              <a:rPr lang="en-AU" sz="1200" b="0" dirty="0">
                <a:solidFill>
                  <a:schemeClr val="tx1"/>
                </a:solidFill>
                <a:latin typeface="Arial" panose="020B0604020202020204" pitchFamily="34" charset="0"/>
                <a:cs typeface="Arial" panose="020B0604020202020204" pitchFamily="34" charset="0"/>
              </a:rPr>
              <a:t>or high nutrient levels).</a:t>
            </a:r>
          </a:p>
          <a:p>
            <a:r>
              <a:rPr lang="en-US" sz="1200" b="0" dirty="0">
                <a:solidFill>
                  <a:schemeClr val="tx1"/>
                </a:solidFill>
                <a:latin typeface="Arial" panose="020B0604020202020204" pitchFamily="34" charset="0"/>
                <a:cs typeface="Arial" panose="020B0604020202020204" pitchFamily="34" charset="0"/>
              </a:rPr>
              <a:t>Macroalgae may:</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It can compete with corals for space, overgrowing coral and preventing coral larvae from settling.</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It can also shade (reducing light needed for corals to perform photosynthesis) and smother corals, trapping sediments and reducing coral health.</a:t>
            </a:r>
          </a:p>
          <a:p>
            <a:endParaRPr lang="en-AU" dirty="0"/>
          </a:p>
        </p:txBody>
      </p:sp>
      <p:sp>
        <p:nvSpPr>
          <p:cNvPr id="4" name="Slide Number Placeholder 3">
            <a:extLst>
              <a:ext uri="{FF2B5EF4-FFF2-40B4-BE49-F238E27FC236}">
                <a16:creationId xmlns:a16="http://schemas.microsoft.com/office/drawing/2014/main" id="{5A4A61AE-B4FA-D8B2-2B46-8659942E1C54}"/>
              </a:ext>
            </a:extLst>
          </p:cNvPr>
          <p:cNvSpPr>
            <a:spLocks noGrp="1"/>
          </p:cNvSpPr>
          <p:nvPr>
            <p:ph type="sldNum" sz="quarter" idx="5"/>
          </p:nvPr>
        </p:nvSpPr>
        <p:spPr/>
        <p:txBody>
          <a:bodyPr/>
          <a:lstStyle/>
          <a:p>
            <a:fld id="{6BFBFB1B-2D10-47F8-B001-90D9908A9EDF}" type="slidenum">
              <a:rPr lang="en-AU" smtClean="0"/>
              <a:t>22</a:t>
            </a:fld>
            <a:endParaRPr lang="en-AU"/>
          </a:p>
        </p:txBody>
      </p:sp>
      <p:sp>
        <p:nvSpPr>
          <p:cNvPr id="5" name="Footer Placeholder 4">
            <a:extLst>
              <a:ext uri="{FF2B5EF4-FFF2-40B4-BE49-F238E27FC236}">
                <a16:creationId xmlns:a16="http://schemas.microsoft.com/office/drawing/2014/main" id="{B8E0B06C-72E3-DBA2-56E1-F23505B6031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2B79406F-65B5-9468-B05F-9ECBB79D7AEC}"/>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644794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94658-03EE-B61D-FB09-C60D7BFC1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48141-2F3C-8D04-BA7D-9771C676F007}"/>
              </a:ext>
            </a:extLst>
          </p:cNvPr>
          <p:cNvSpPr>
            <a:spLocks noGrp="1" noRot="1" noChangeAspect="1"/>
          </p:cNvSpPr>
          <p:nvPr>
            <p:ph type="sldImg"/>
          </p:nvPr>
        </p:nvSpPr>
        <p:spPr>
          <a:xfrm>
            <a:off x="685800" y="495300"/>
            <a:ext cx="5486400" cy="3086100"/>
          </a:xfrm>
        </p:spPr>
        <p:txBody>
          <a:bodyPr/>
          <a:lstStyle/>
          <a:p>
            <a:endParaRPr lang="en-AU"/>
          </a:p>
        </p:txBody>
      </p:sp>
      <p:sp>
        <p:nvSpPr>
          <p:cNvPr id="3" name="Notes Placeholder 2">
            <a:extLst>
              <a:ext uri="{FF2B5EF4-FFF2-40B4-BE49-F238E27FC236}">
                <a16:creationId xmlns:a16="http://schemas.microsoft.com/office/drawing/2014/main" id="{C713A90B-54A5-0C67-7565-1492DA0A3FA4}"/>
              </a:ext>
            </a:extLst>
          </p:cNvPr>
          <p:cNvSpPr>
            <a:spLocks noGrp="1"/>
          </p:cNvSpPr>
          <p:nvPr>
            <p:ph type="body" idx="1"/>
          </p:nvPr>
        </p:nvSpPr>
        <p:spPr>
          <a:xfrm>
            <a:off x="685800" y="3752368"/>
            <a:ext cx="5486400" cy="3600450"/>
          </a:xfrm>
        </p:spPr>
        <p:txBody>
          <a:bodyPr/>
          <a:lstStyle/>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Corals form the structure and habitats of coral reefs. </a:t>
            </a:r>
          </a:p>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Estimating live coral cover is important for assessing reef health.</a:t>
            </a:r>
          </a:p>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Group all types of living coral that you see as live coral. </a:t>
            </a:r>
          </a:p>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You don't need to record which type of coral it is for this survey. </a:t>
            </a:r>
          </a:p>
          <a:p>
            <a:pPr rtl="0"/>
            <a:r>
              <a:rPr lang="en-US" sz="1200" b="0" dirty="0">
                <a:latin typeface="Arial" panose="020B0604020202020204" pitchFamily="34" charset="0"/>
                <a:ea typeface="Segoe UI"/>
                <a:cs typeface="Arial" panose="020B0604020202020204" pitchFamily="34" charset="0"/>
              </a:rPr>
              <a:t>How to identify Live Corals:​</a:t>
            </a:r>
          </a:p>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Visible texture: bumps, ridges, valleys, cups.​</a:t>
            </a:r>
          </a:p>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Visible tissue: polyps or tentacles may be extended. </a:t>
            </a:r>
          </a:p>
          <a:p>
            <a:pPr marL="285754" indent="-285754">
              <a:buFont typeface="Arial" panose="020B0604020202020204" pitchFamily="34" charset="0"/>
              <a:buChar char="•"/>
            </a:pPr>
            <a:r>
              <a:rPr lang="en-US" sz="1200" b="0" dirty="0" err="1">
                <a:latin typeface="Arial" panose="020B0604020202020204" pitchFamily="34" charset="0"/>
                <a:cs typeface="Arial" panose="020B0604020202020204" pitchFamily="34" charset="0"/>
              </a:rPr>
              <a:t>Coloured</a:t>
            </a:r>
            <a:r>
              <a:rPr lang="en-US" sz="1200" b="0" dirty="0">
                <a:latin typeface="Arial" panose="020B0604020202020204" pitchFamily="34" charset="0"/>
                <a:cs typeface="Arial" panose="020B0604020202020204" pitchFamily="34" charset="0"/>
              </a:rPr>
              <a:t>: brown, tan, orange, green, red, pink, purple or blue. ​</a:t>
            </a:r>
          </a:p>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Hard corals: rigid and unmoving in the current.</a:t>
            </a:r>
          </a:p>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Soft corals: sway or bend in the current.​</a:t>
            </a:r>
          </a:p>
          <a:p>
            <a:pPr marL="285754" indent="-285754">
              <a:buFont typeface="Arial" panose="020B0604020202020204" pitchFamily="34" charset="0"/>
              <a:buChar char="•"/>
            </a:pPr>
            <a:r>
              <a:rPr lang="en-US" sz="1200" b="0" dirty="0">
                <a:latin typeface="Arial" panose="020B0604020202020204" pitchFamily="34" charset="0"/>
                <a:cs typeface="Arial" panose="020B0604020202020204" pitchFamily="34" charset="0"/>
              </a:rPr>
              <a:t>Surface appears clean and free of algae.</a:t>
            </a:r>
          </a:p>
          <a:p>
            <a:r>
              <a:rPr lang="en-US" sz="1200" b="0" dirty="0">
                <a:latin typeface="Arial" panose="020B0604020202020204" pitchFamily="34" charset="0"/>
                <a:cs typeface="Arial" panose="020B0604020202020204" pitchFamily="34" charset="0"/>
              </a:rPr>
              <a:t>Why monitor Live Coral? </a:t>
            </a:r>
          </a:p>
          <a:p>
            <a:r>
              <a:rPr lang="en-US" sz="1200" b="0" dirty="0">
                <a:latin typeface="Arial" panose="020B0604020202020204" pitchFamily="34" charset="0"/>
                <a:cs typeface="Arial" panose="020B0604020202020204" pitchFamily="34" charset="0"/>
              </a:rPr>
              <a:t>Corals are the basis of a coral reef. They:</a:t>
            </a:r>
          </a:p>
          <a:p>
            <a:pPr marL="342906" indent="-342906">
              <a:buFont typeface="Arial"/>
              <a:buChar char="•"/>
            </a:pPr>
            <a:r>
              <a:rPr lang="en-US" sz="1200" b="0" dirty="0">
                <a:latin typeface="Arial" panose="020B0604020202020204" pitchFamily="34" charset="0"/>
                <a:ea typeface="+mn-lt"/>
                <a:cs typeface="Arial" panose="020B0604020202020204" pitchFamily="34" charset="0"/>
              </a:rPr>
              <a:t>Create the physical reef framework.</a:t>
            </a:r>
          </a:p>
          <a:p>
            <a:pPr marL="342906" indent="-342906">
              <a:buFont typeface="Arial"/>
              <a:buChar char="•"/>
            </a:pPr>
            <a:r>
              <a:rPr lang="en-US" sz="1200" b="0" dirty="0">
                <a:latin typeface="Arial" panose="020B0604020202020204" pitchFamily="34" charset="0"/>
                <a:ea typeface="+mn-lt"/>
                <a:cs typeface="Arial" panose="020B0604020202020204" pitchFamily="34" charset="0"/>
              </a:rPr>
              <a:t>Provide shelter and food for reef species.</a:t>
            </a:r>
          </a:p>
          <a:p>
            <a:pPr marL="342906" indent="-342906">
              <a:buFont typeface="Arial"/>
              <a:buChar char="•"/>
            </a:pPr>
            <a:r>
              <a:rPr lang="en-US" sz="1200" b="0" dirty="0">
                <a:latin typeface="Arial" panose="020B0604020202020204" pitchFamily="34" charset="0"/>
                <a:ea typeface="+mn-lt"/>
                <a:cs typeface="Arial" panose="020B0604020202020204" pitchFamily="34" charset="0"/>
              </a:rPr>
              <a:t>Support biodiversity and healthy ecosystems.</a:t>
            </a:r>
          </a:p>
          <a:p>
            <a:pPr marL="342906" indent="-342906">
              <a:buFont typeface="Arial"/>
              <a:buChar char="•"/>
            </a:pPr>
            <a:r>
              <a:rPr lang="en-US" sz="1200" b="0" dirty="0">
                <a:latin typeface="Arial" panose="020B0604020202020204" pitchFamily="34" charset="0"/>
                <a:ea typeface="+mn-lt"/>
                <a:cs typeface="Arial" panose="020B0604020202020204" pitchFamily="34" charset="0"/>
              </a:rPr>
              <a:t>Help protect coastlines from waves and storms. </a:t>
            </a:r>
          </a:p>
          <a:p>
            <a:endParaRPr lang="en-AU" dirty="0"/>
          </a:p>
        </p:txBody>
      </p:sp>
      <p:sp>
        <p:nvSpPr>
          <p:cNvPr id="4" name="Slide Number Placeholder 3">
            <a:extLst>
              <a:ext uri="{FF2B5EF4-FFF2-40B4-BE49-F238E27FC236}">
                <a16:creationId xmlns:a16="http://schemas.microsoft.com/office/drawing/2014/main" id="{2EF987A5-86A6-5090-844E-0685E8F1D77F}"/>
              </a:ext>
            </a:extLst>
          </p:cNvPr>
          <p:cNvSpPr>
            <a:spLocks noGrp="1"/>
          </p:cNvSpPr>
          <p:nvPr>
            <p:ph type="sldNum" sz="quarter" idx="5"/>
          </p:nvPr>
        </p:nvSpPr>
        <p:spPr/>
        <p:txBody>
          <a:bodyPr/>
          <a:lstStyle/>
          <a:p>
            <a:fld id="{6BFBFB1B-2D10-47F8-B001-90D9908A9EDF}" type="slidenum">
              <a:rPr lang="en-AU" smtClean="0"/>
              <a:t>23</a:t>
            </a:fld>
            <a:endParaRPr lang="en-AU"/>
          </a:p>
        </p:txBody>
      </p:sp>
      <p:sp>
        <p:nvSpPr>
          <p:cNvPr id="5" name="Footer Placeholder 4">
            <a:extLst>
              <a:ext uri="{FF2B5EF4-FFF2-40B4-BE49-F238E27FC236}">
                <a16:creationId xmlns:a16="http://schemas.microsoft.com/office/drawing/2014/main" id="{8F5DB063-D02E-6FD6-4F23-AB2830F207B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F7135079-6530-278E-FCAF-FD90A1ECADE3}"/>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44943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1F7B4-ED85-42CE-F7FE-02D1BFFD2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8D522-299E-965F-EDFE-B97BD3EECAB4}"/>
              </a:ext>
            </a:extLst>
          </p:cNvPr>
          <p:cNvSpPr>
            <a:spLocks noGrp="1" noRot="1" noChangeAspect="1"/>
          </p:cNvSpPr>
          <p:nvPr>
            <p:ph type="sldImg"/>
          </p:nvPr>
        </p:nvSpPr>
        <p:spPr>
          <a:xfrm>
            <a:off x="685800" y="471488"/>
            <a:ext cx="5486400" cy="3086100"/>
          </a:xfrm>
        </p:spPr>
        <p:txBody>
          <a:bodyPr/>
          <a:lstStyle/>
          <a:p>
            <a:endParaRPr lang="en-AU"/>
          </a:p>
        </p:txBody>
      </p:sp>
      <p:sp>
        <p:nvSpPr>
          <p:cNvPr id="3" name="Notes Placeholder 2">
            <a:extLst>
              <a:ext uri="{FF2B5EF4-FFF2-40B4-BE49-F238E27FC236}">
                <a16:creationId xmlns:a16="http://schemas.microsoft.com/office/drawing/2014/main" id="{6C12DD3E-1C8A-DE54-DFF9-5EAB09D9220F}"/>
              </a:ext>
            </a:extLst>
          </p:cNvPr>
          <p:cNvSpPr>
            <a:spLocks noGrp="1"/>
          </p:cNvSpPr>
          <p:nvPr>
            <p:ph type="body" idx="1"/>
          </p:nvPr>
        </p:nvSpPr>
        <p:spPr>
          <a:xfrm>
            <a:off x="685800" y="3729219"/>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How to identify recently dead coral: </a:t>
            </a: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White to pale skeleton with a thin film of algae starting to grow.</a:t>
            </a: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Original coral shape still clear — branches, plates, ridges unchanged.</a:t>
            </a: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Solid, hard skeleton with no living tissue.</a:t>
            </a: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Begins turning green or brown as algae lightly coats it.</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Structure remains intact, not eroded or crumbling (unlike old dead coral).</a:t>
            </a:r>
          </a:p>
          <a:p>
            <a:r>
              <a:rPr lang="en-US" sz="1200" b="0" dirty="0">
                <a:solidFill>
                  <a:schemeClr val="tx1"/>
                </a:solidFill>
                <a:latin typeface="Arial" panose="020B0604020202020204" pitchFamily="34" charset="0"/>
                <a:cs typeface="Arial" panose="020B0604020202020204" pitchFamily="34" charset="0"/>
              </a:rPr>
              <a:t>Why monitoring </a:t>
            </a:r>
            <a:r>
              <a:rPr lang="en-GB" sz="1200" b="0" dirty="0">
                <a:solidFill>
                  <a:schemeClr val="tx1"/>
                </a:solidFill>
                <a:latin typeface="Arial" panose="020B0604020202020204" pitchFamily="34" charset="0"/>
                <a:cs typeface="Arial" panose="020B0604020202020204" pitchFamily="34" charset="0"/>
              </a:rPr>
              <a:t>recently dead coral is important:</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Signals early reef stress (bleaching, disease, heat, crown-of-thorns).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Helps track coral mortality trends before algae fully overgrows.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Indicates changes in reef health and potential recovery needs.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ea typeface="+mn-lt"/>
                <a:cs typeface="Arial" panose="020B0604020202020204" pitchFamily="34" charset="0"/>
              </a:rPr>
              <a:t>Guides management and rapid response actions.</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5916AEA3-AAEA-6A65-B500-EC3B0352C361}"/>
              </a:ext>
            </a:extLst>
          </p:cNvPr>
          <p:cNvSpPr>
            <a:spLocks noGrp="1"/>
          </p:cNvSpPr>
          <p:nvPr>
            <p:ph type="sldNum" sz="quarter" idx="5"/>
          </p:nvPr>
        </p:nvSpPr>
        <p:spPr/>
        <p:txBody>
          <a:bodyPr/>
          <a:lstStyle/>
          <a:p>
            <a:fld id="{6BFBFB1B-2D10-47F8-B001-90D9908A9EDF}" type="slidenum">
              <a:rPr lang="en-AU" smtClean="0"/>
              <a:t>24</a:t>
            </a:fld>
            <a:endParaRPr lang="en-AU"/>
          </a:p>
        </p:txBody>
      </p:sp>
      <p:sp>
        <p:nvSpPr>
          <p:cNvPr id="5" name="Footer Placeholder 4">
            <a:extLst>
              <a:ext uri="{FF2B5EF4-FFF2-40B4-BE49-F238E27FC236}">
                <a16:creationId xmlns:a16="http://schemas.microsoft.com/office/drawing/2014/main" id="{B9F2E6D2-A093-4755-BE77-351CF14BE305}"/>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A531589-FD0A-0A95-7FD5-05E18952BC9B}"/>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273527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6580F-29B6-E37E-1CDD-BEEDF5C69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53536-1C12-313E-9473-A325A36E54A4}"/>
              </a:ext>
            </a:extLst>
          </p:cNvPr>
          <p:cNvSpPr>
            <a:spLocks noGrp="1" noRot="1" noChangeAspect="1"/>
          </p:cNvSpPr>
          <p:nvPr>
            <p:ph type="sldImg"/>
          </p:nvPr>
        </p:nvSpPr>
        <p:spPr>
          <a:xfrm>
            <a:off x="685800" y="482600"/>
            <a:ext cx="5486400" cy="3086100"/>
          </a:xfrm>
        </p:spPr>
        <p:txBody>
          <a:bodyPr/>
          <a:lstStyle/>
          <a:p>
            <a:endParaRPr lang="en-AU"/>
          </a:p>
        </p:txBody>
      </p:sp>
      <p:sp>
        <p:nvSpPr>
          <p:cNvPr id="3" name="Notes Placeholder 2">
            <a:extLst>
              <a:ext uri="{FF2B5EF4-FFF2-40B4-BE49-F238E27FC236}">
                <a16:creationId xmlns:a16="http://schemas.microsoft.com/office/drawing/2014/main" id="{261F9757-0D10-3EF6-E721-9045944CCDCC}"/>
              </a:ext>
            </a:extLst>
          </p:cNvPr>
          <p:cNvSpPr>
            <a:spLocks noGrp="1"/>
          </p:cNvSpPr>
          <p:nvPr>
            <p:ph type="body" idx="1"/>
          </p:nvPr>
        </p:nvSpPr>
        <p:spPr>
          <a:xfrm>
            <a:off x="685800" y="3740793"/>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How to identify Live Coral Rock: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Solid, hard substrate made of ancient coral skeleton.</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Mostly bare rock with limited algae cover. </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May have small patches of live coral, sponges, or encrusting life.</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May have a covering of short, fuzzy algae.</a:t>
            </a:r>
          </a:p>
          <a:p>
            <a:pPr marL="285754" indent="-285754">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Natural texture: holes, grooves, and rough surfaces.</a:t>
            </a:r>
          </a:p>
          <a:p>
            <a:r>
              <a:rPr lang="en-US" sz="1200" b="0" dirty="0">
                <a:solidFill>
                  <a:schemeClr val="tx1"/>
                </a:solidFill>
                <a:latin typeface="Arial" panose="020B0604020202020204" pitchFamily="34" charset="0"/>
                <a:cs typeface="Arial" panose="020B0604020202020204" pitchFamily="34" charset="0"/>
              </a:rPr>
              <a:t>Why monitoring </a:t>
            </a:r>
            <a:r>
              <a:rPr lang="en-GB" sz="1200" b="0" dirty="0">
                <a:solidFill>
                  <a:schemeClr val="tx1"/>
                </a:solidFill>
                <a:latin typeface="Arial" panose="020B0604020202020204" pitchFamily="34" charset="0"/>
                <a:cs typeface="Arial" panose="020B0604020202020204" pitchFamily="34" charset="0"/>
              </a:rPr>
              <a:t>Live Coral Rock is important:</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Provides stable habitat for corals, algae, and invertebrates.</a:t>
            </a:r>
            <a:endParaRPr lang="en-GB"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Acts as a foundation for new coral growth and reef recovery.</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Supports biodiversity through cracks, holes, and surfaces used by reef species.</a:t>
            </a: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Indicates healthy reef structure and resilience after disturbance.</a:t>
            </a:r>
          </a:p>
          <a:p>
            <a:pPr marL="285754" indent="-285754">
              <a:buFont typeface="Arial"/>
              <a:buChar char="•"/>
            </a:pPr>
            <a:r>
              <a:rPr lang="en-GB" sz="1200" b="0" dirty="0">
                <a:solidFill>
                  <a:schemeClr val="tx1"/>
                </a:solidFill>
                <a:latin typeface="Arial" panose="020B0604020202020204" pitchFamily="34" charset="0"/>
                <a:ea typeface="+mn-lt"/>
                <a:cs typeface="Arial" panose="020B0604020202020204" pitchFamily="34" charset="0"/>
              </a:rPr>
              <a:t>Helps track shifts in benthic cover (e.g., coral vs. algae dominance).</a:t>
            </a:r>
            <a:endParaRPr lang="en-US" sz="1200" b="0" dirty="0">
              <a:solidFill>
                <a:schemeClr val="tx1"/>
              </a:solidFill>
              <a:latin typeface="Arial" panose="020B0604020202020204" pitchFamily="34" charset="0"/>
              <a:cs typeface="Arial" panose="020B0604020202020204" pitchFamily="34" charset="0"/>
            </a:endParaRPr>
          </a:p>
          <a:p>
            <a:pPr>
              <a:defRPr/>
            </a:pPr>
            <a:r>
              <a:rPr lang="en-US" sz="1200" b="0" dirty="0">
                <a:solidFill>
                  <a:schemeClr val="tx1"/>
                </a:solidFill>
                <a:latin typeface="Arial" panose="020B0604020202020204" pitchFamily="34" charset="0"/>
                <a:ea typeface="+mn-lt"/>
                <a:cs typeface="Arial" panose="020B0604020202020204" pitchFamily="34" charset="0"/>
              </a:rPr>
              <a:t>Tip </a:t>
            </a:r>
          </a:p>
          <a:p>
            <a:pPr marL="342900" indent="-342900">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If algae is shorter than your thumbnail, record it as live coral rock. </a:t>
            </a:r>
          </a:p>
          <a:p>
            <a:pPr marL="342900" indent="-342900">
              <a:buFont typeface="Arial" panose="020B0604020202020204" pitchFamily="34" charset="0"/>
              <a:buChar char="•"/>
              <a:defRPr/>
            </a:pPr>
            <a:r>
              <a:rPr lang="en-US" sz="1200" b="0" dirty="0">
                <a:solidFill>
                  <a:schemeClr val="tx1"/>
                </a:solidFill>
                <a:latin typeface="Arial" panose="020B0604020202020204" pitchFamily="34" charset="0"/>
                <a:ea typeface="+mn-lt"/>
                <a:cs typeface="Arial" panose="020B0604020202020204" pitchFamily="34" charset="0"/>
              </a:rPr>
              <a:t>If algae is longer than your thumbnail, record it as macroalgae.</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9D8B4EC1-E239-915F-A465-CB7992B2ACD9}"/>
              </a:ext>
            </a:extLst>
          </p:cNvPr>
          <p:cNvSpPr>
            <a:spLocks noGrp="1"/>
          </p:cNvSpPr>
          <p:nvPr>
            <p:ph type="sldNum" sz="quarter" idx="5"/>
          </p:nvPr>
        </p:nvSpPr>
        <p:spPr/>
        <p:txBody>
          <a:bodyPr/>
          <a:lstStyle/>
          <a:p>
            <a:fld id="{6BFBFB1B-2D10-47F8-B001-90D9908A9EDF}" type="slidenum">
              <a:rPr lang="en-AU" smtClean="0"/>
              <a:t>25</a:t>
            </a:fld>
            <a:endParaRPr lang="en-AU"/>
          </a:p>
        </p:txBody>
      </p:sp>
      <p:sp>
        <p:nvSpPr>
          <p:cNvPr id="5" name="Footer Placeholder 4">
            <a:extLst>
              <a:ext uri="{FF2B5EF4-FFF2-40B4-BE49-F238E27FC236}">
                <a16:creationId xmlns:a16="http://schemas.microsoft.com/office/drawing/2014/main" id="{E719B9D6-1919-8BB8-29C8-0C0D3588793D}"/>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002E771-0155-B26C-664D-8E203E18DBB5}"/>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295422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8911B-8858-284A-479B-677ADA35F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1B10E-0430-B0D3-065C-8750CB8F3FBB}"/>
              </a:ext>
            </a:extLst>
          </p:cNvPr>
          <p:cNvSpPr>
            <a:spLocks noGrp="1" noRot="1" noChangeAspect="1"/>
          </p:cNvSpPr>
          <p:nvPr>
            <p:ph type="sldImg"/>
          </p:nvPr>
        </p:nvSpPr>
        <p:spPr>
          <a:xfrm>
            <a:off x="685800" y="460375"/>
            <a:ext cx="5486400" cy="3086100"/>
          </a:xfrm>
        </p:spPr>
        <p:txBody>
          <a:bodyPr/>
          <a:lstStyle/>
          <a:p>
            <a:endParaRPr lang="en-AU"/>
          </a:p>
        </p:txBody>
      </p:sp>
      <p:sp>
        <p:nvSpPr>
          <p:cNvPr id="3" name="Notes Placeholder 2">
            <a:extLst>
              <a:ext uri="{FF2B5EF4-FFF2-40B4-BE49-F238E27FC236}">
                <a16:creationId xmlns:a16="http://schemas.microsoft.com/office/drawing/2014/main" id="{64EB6119-0173-F9C4-1855-F1315FFDD2B9}"/>
              </a:ext>
            </a:extLst>
          </p:cNvPr>
          <p:cNvSpPr>
            <a:spLocks noGrp="1"/>
          </p:cNvSpPr>
          <p:nvPr>
            <p:ph type="body" idx="1"/>
          </p:nvPr>
        </p:nvSpPr>
        <p:spPr>
          <a:xfrm>
            <a:off x="685800" y="3717644"/>
            <a:ext cx="5486400" cy="3600450"/>
          </a:xfrm>
        </p:spPr>
        <p:txBody>
          <a:bodyPr/>
          <a:lstStyle/>
          <a:p>
            <a:pPr>
              <a:spcAft>
                <a:spcPts val="0"/>
              </a:spcAft>
            </a:pPr>
            <a:r>
              <a:rPr lang="en-US" sz="1200" b="0" dirty="0">
                <a:solidFill>
                  <a:schemeClr val="tx1"/>
                </a:solidFill>
                <a:latin typeface="Arial" panose="020B0604020202020204" pitchFamily="34" charset="0"/>
                <a:cs typeface="Arial" panose="020B0604020202020204" pitchFamily="34" charset="0"/>
              </a:rPr>
              <a:t>How to identify Coral Rubble: </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Loose, broken pieces of dead coral lying on the seafloor.</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Fragments are moveable, not attached or cemented together.</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Shapes resemble old coral skeleton but are worn or irregular.</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Often piled or scattered, not forming a solid reef structure.</a:t>
            </a:r>
          </a:p>
          <a:p>
            <a:pPr marL="342906" indent="-342906">
              <a:spcAft>
                <a:spcPts val="0"/>
              </a:spcAft>
              <a:buFont typeface="Arial"/>
              <a:buChar char="•"/>
            </a:pPr>
            <a:r>
              <a:rPr lang="en-US" sz="1200" b="0" dirty="0">
                <a:solidFill>
                  <a:schemeClr val="tx1"/>
                </a:solidFill>
                <a:latin typeface="Arial" panose="020B0604020202020204" pitchFamily="34" charset="0"/>
                <a:ea typeface="+mn-lt"/>
                <a:cs typeface="Arial" panose="020B0604020202020204" pitchFamily="34" charset="0"/>
              </a:rPr>
              <a:t>May have light algae, but the structure looks broken rather than intact.</a:t>
            </a:r>
          </a:p>
          <a:p>
            <a:pPr>
              <a:spcAft>
                <a:spcPts val="0"/>
              </a:spcAft>
            </a:pPr>
            <a:r>
              <a:rPr lang="en-US" sz="1200" b="0" dirty="0">
                <a:solidFill>
                  <a:schemeClr val="tx1"/>
                </a:solidFill>
                <a:latin typeface="Arial" panose="020B0604020202020204" pitchFamily="34" charset="0"/>
                <a:cs typeface="Arial" panose="020B0604020202020204" pitchFamily="34" charset="0"/>
              </a:rPr>
              <a:t>Why monitoring </a:t>
            </a:r>
            <a:r>
              <a:rPr lang="en-GB" sz="1200" b="0" dirty="0">
                <a:solidFill>
                  <a:schemeClr val="tx1"/>
                </a:solidFill>
                <a:latin typeface="Arial" panose="020B0604020202020204" pitchFamily="34" charset="0"/>
                <a:cs typeface="Arial" panose="020B0604020202020204" pitchFamily="34" charset="0"/>
              </a:rPr>
              <a:t>Coral Rubble is important:</a:t>
            </a:r>
            <a:endParaRPr lang="en-US" sz="1200" b="0" dirty="0">
              <a:solidFill>
                <a:schemeClr val="tx1"/>
              </a:solidFill>
              <a:latin typeface="Arial" panose="020B0604020202020204" pitchFamily="34" charset="0"/>
              <a:cs typeface="Arial" panose="020B0604020202020204" pitchFamily="34" charset="0"/>
            </a:endParaRPr>
          </a:p>
          <a:p>
            <a:pPr marL="342906" indent="-342906">
              <a:spcAft>
                <a:spcPts val="0"/>
              </a:spcAft>
              <a:buFont typeface="Arial"/>
              <a:buChar char="•"/>
            </a:pPr>
            <a:r>
              <a:rPr lang="en-GB" sz="1200" b="0" dirty="0">
                <a:solidFill>
                  <a:schemeClr val="tx1"/>
                </a:solidFill>
                <a:latin typeface="Arial" panose="020B0604020202020204" pitchFamily="34" charset="0"/>
                <a:ea typeface="+mn-lt"/>
                <a:cs typeface="Arial" panose="020B0604020202020204" pitchFamily="34" charset="0"/>
              </a:rPr>
              <a:t>May indicate recent physical damage (storms, anchors, cyclones, COTS).</a:t>
            </a:r>
          </a:p>
          <a:p>
            <a:pPr marL="342906" indent="-342906">
              <a:spcAft>
                <a:spcPts val="0"/>
              </a:spcAft>
              <a:buFont typeface="Arial"/>
              <a:buChar char="•"/>
            </a:pPr>
            <a:r>
              <a:rPr lang="en-GB" sz="1200" b="0" dirty="0">
                <a:solidFill>
                  <a:schemeClr val="tx1"/>
                </a:solidFill>
                <a:latin typeface="Arial" panose="020B0604020202020204" pitchFamily="34" charset="0"/>
                <a:ea typeface="+mn-lt"/>
                <a:cs typeface="Arial" panose="020B0604020202020204" pitchFamily="34" charset="0"/>
              </a:rPr>
              <a:t>Coral rubble does not provide a good settlement substrate for coral larvae to support reef recovery, but has the potential to become consolidated Live Coral Rock over time. </a:t>
            </a:r>
            <a:endParaRPr lang="en-US" sz="1200" b="0" dirty="0">
              <a:solidFill>
                <a:schemeClr val="tx1"/>
              </a:solidFill>
              <a:latin typeface="Arial" panose="020B0604020202020204" pitchFamily="34" charset="0"/>
              <a:cs typeface="Arial" panose="020B0604020202020204" pitchFamily="34" charset="0"/>
            </a:endParaRPr>
          </a:p>
          <a:p>
            <a:pPr defTabSz="914414">
              <a:spcAft>
                <a:spcPts val="0"/>
              </a:spcAft>
              <a:defRPr/>
            </a:pPr>
            <a:r>
              <a:rPr lang="en-US" sz="1200" b="0" dirty="0">
                <a:solidFill>
                  <a:schemeClr val="tx1"/>
                </a:solidFill>
                <a:latin typeface="Arial" panose="020B0604020202020204" pitchFamily="34" charset="0"/>
                <a:cs typeface="Arial" panose="020B0604020202020204" pitchFamily="34" charset="0"/>
              </a:rPr>
              <a:t>Tip:</a:t>
            </a:r>
          </a:p>
          <a:p>
            <a:pPr marL="342900" indent="-342900" defTabSz="914414">
              <a:spcAft>
                <a:spcPts val="0"/>
              </a:spcAft>
              <a:buFont typeface="Arial" panose="020B0604020202020204" pitchFamily="34" charset="0"/>
              <a:buChar char="•"/>
              <a:defRPr/>
            </a:pPr>
            <a:r>
              <a:rPr lang="en-US" sz="1200" b="0" dirty="0">
                <a:solidFill>
                  <a:schemeClr val="tx1"/>
                </a:solidFill>
                <a:latin typeface="Arial" panose="020B0604020202020204" pitchFamily="34" charset="0"/>
                <a:cs typeface="Arial" panose="020B0604020202020204" pitchFamily="34" charset="0"/>
              </a:rPr>
              <a:t>When coral rubble is cemented together with encrusting coralline algae it is categorized as Live Coral Rock.</a:t>
            </a:r>
            <a:endParaRPr lang="en-AU"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068C9EE1-FBDD-8F3E-E528-B6C3F1668734}"/>
              </a:ext>
            </a:extLst>
          </p:cNvPr>
          <p:cNvSpPr>
            <a:spLocks noGrp="1"/>
          </p:cNvSpPr>
          <p:nvPr>
            <p:ph type="sldNum" sz="quarter" idx="5"/>
          </p:nvPr>
        </p:nvSpPr>
        <p:spPr/>
        <p:txBody>
          <a:bodyPr/>
          <a:lstStyle/>
          <a:p>
            <a:fld id="{6BFBFB1B-2D10-47F8-B001-90D9908A9EDF}" type="slidenum">
              <a:rPr lang="en-AU" smtClean="0"/>
              <a:t>26</a:t>
            </a:fld>
            <a:endParaRPr lang="en-AU"/>
          </a:p>
        </p:txBody>
      </p:sp>
      <p:sp>
        <p:nvSpPr>
          <p:cNvPr id="5" name="Footer Placeholder 4">
            <a:extLst>
              <a:ext uri="{FF2B5EF4-FFF2-40B4-BE49-F238E27FC236}">
                <a16:creationId xmlns:a16="http://schemas.microsoft.com/office/drawing/2014/main" id="{B99E5437-16E8-9FB2-A0E7-D92BF5592BA9}"/>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1BBBBF9-632A-8D81-BF0A-CBDEFA410102}"/>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380391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1669-E3E2-BD69-6FA1-0280C2F88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90675-1CE1-3B4D-CFEB-1172CB7D261C}"/>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63900191-3EC6-963F-868E-C2F0F16669A0}"/>
              </a:ext>
            </a:extLst>
          </p:cNvPr>
          <p:cNvSpPr>
            <a:spLocks noGrp="1"/>
          </p:cNvSpPr>
          <p:nvPr>
            <p:ph type="body" idx="1"/>
          </p:nvPr>
        </p:nvSpPr>
        <p:spPr>
          <a:xfrm>
            <a:off x="685800" y="3723431"/>
            <a:ext cx="5486400" cy="3600450"/>
          </a:xfrm>
        </p:spPr>
        <p:txBody>
          <a:bodyPr/>
          <a:lstStyle/>
          <a:p>
            <a:r>
              <a:rPr lang="en-US" sz="1200" b="0" dirty="0">
                <a:solidFill>
                  <a:schemeClr val="tx1"/>
                </a:solidFill>
                <a:latin typeface="Arial" panose="020B0604020202020204" pitchFamily="34" charset="0"/>
                <a:cs typeface="Arial" panose="020B0604020202020204" pitchFamily="34" charset="0"/>
              </a:rPr>
              <a:t>How to identify Sand: </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Loose, fine grains that move easily with currents.</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Light-</a:t>
            </a:r>
            <a:r>
              <a:rPr lang="en-US" sz="1200" b="0" dirty="0" err="1">
                <a:solidFill>
                  <a:schemeClr val="tx1"/>
                </a:solidFill>
                <a:latin typeface="Arial" panose="020B0604020202020204" pitchFamily="34" charset="0"/>
                <a:ea typeface="+mn-lt"/>
                <a:cs typeface="Arial" panose="020B0604020202020204" pitchFamily="34" charset="0"/>
              </a:rPr>
              <a:t>coloured</a:t>
            </a:r>
            <a:r>
              <a:rPr lang="en-US" sz="1200" b="0" dirty="0">
                <a:solidFill>
                  <a:schemeClr val="tx1"/>
                </a:solidFill>
                <a:latin typeface="Arial" panose="020B0604020202020204" pitchFamily="34" charset="0"/>
                <a:ea typeface="+mn-lt"/>
                <a:cs typeface="Arial" panose="020B0604020202020204" pitchFamily="34" charset="0"/>
              </a:rPr>
              <a:t>, usually white or pale beige.</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Lacks structure: no hard surface, no coral shapes.</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Found in pools, channels, and between reef structures.</a:t>
            </a:r>
          </a:p>
          <a:p>
            <a:pPr marL="342892" indent="-342892">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Does not support coral tissue and is easily displaced when touched.</a:t>
            </a:r>
          </a:p>
          <a:p>
            <a:endParaRPr lang="en-US" sz="1200" b="0" dirty="0">
              <a:solidFill>
                <a:schemeClr val="tx1"/>
              </a:solidFill>
              <a:latin typeface="Arial" panose="020B0604020202020204" pitchFamily="34" charset="0"/>
              <a:ea typeface="+mn-lt"/>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Why monitoring Sand</a:t>
            </a:r>
            <a:r>
              <a:rPr lang="en-GB" sz="1200" b="0" dirty="0">
                <a:solidFill>
                  <a:schemeClr val="tx1"/>
                </a:solidFill>
                <a:latin typeface="Arial" panose="020B0604020202020204" pitchFamily="34" charset="0"/>
                <a:cs typeface="Arial" panose="020B0604020202020204" pitchFamily="34" charset="0"/>
              </a:rPr>
              <a:t> is important:</a:t>
            </a:r>
          </a:p>
          <a:p>
            <a:pPr marL="285743" indent="-285743">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Indicates sediment movement and changes in reef conditions.</a:t>
            </a:r>
          </a:p>
          <a:p>
            <a:pPr marL="285743" indent="-285743">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Helps detect erosion or deposition that may smother corals.</a:t>
            </a:r>
          </a:p>
          <a:p>
            <a:pPr marL="285743" indent="-285743">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Shows shifts in habitat availability for bottom-dwelling species.</a:t>
            </a:r>
          </a:p>
          <a:p>
            <a:pPr marL="285743" indent="-285743">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Useful for tracking disturbance impacts such as storms or dredging.</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7C68BDCF-832E-3ADB-BE57-3A573506E9C7}"/>
              </a:ext>
            </a:extLst>
          </p:cNvPr>
          <p:cNvSpPr>
            <a:spLocks noGrp="1"/>
          </p:cNvSpPr>
          <p:nvPr>
            <p:ph type="sldNum" sz="quarter" idx="5"/>
          </p:nvPr>
        </p:nvSpPr>
        <p:spPr/>
        <p:txBody>
          <a:bodyPr/>
          <a:lstStyle/>
          <a:p>
            <a:fld id="{6BFBFB1B-2D10-47F8-B001-90D9908A9EDF}" type="slidenum">
              <a:rPr lang="en-AU" smtClean="0"/>
              <a:t>27</a:t>
            </a:fld>
            <a:endParaRPr lang="en-AU"/>
          </a:p>
        </p:txBody>
      </p:sp>
      <p:sp>
        <p:nvSpPr>
          <p:cNvPr id="5" name="Footer Placeholder 4">
            <a:extLst>
              <a:ext uri="{FF2B5EF4-FFF2-40B4-BE49-F238E27FC236}">
                <a16:creationId xmlns:a16="http://schemas.microsoft.com/office/drawing/2014/main" id="{6AB50E8E-F4CF-FDA2-8552-D780E819F3D9}"/>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F810136E-6FC0-2D4F-2047-DA71AFD1DBBD}"/>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826420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C1C9-EE1A-F8D4-6FAD-870CDA160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279EE-0A1D-A5C5-38E7-1D8028465598}"/>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F04348E2-951B-B21F-A701-4C64990C82D6}"/>
              </a:ext>
            </a:extLst>
          </p:cNvPr>
          <p:cNvSpPr>
            <a:spLocks noGrp="1"/>
          </p:cNvSpPr>
          <p:nvPr>
            <p:ph type="body" idx="1"/>
          </p:nvPr>
        </p:nvSpPr>
        <p:spPr>
          <a:xfrm>
            <a:off x="685800" y="3723431"/>
            <a:ext cx="5486400" cy="3600450"/>
          </a:xfrm>
        </p:spPr>
        <p:txBody>
          <a:bodyPr/>
          <a:lstStyle/>
          <a:p>
            <a:pPr>
              <a:spcBef>
                <a:spcPts val="0"/>
              </a:spcBef>
            </a:pPr>
            <a:r>
              <a:rPr lang="en-US" sz="1200">
                <a:latin typeface="Arial"/>
                <a:cs typeface="Arial"/>
              </a:rPr>
              <a:t>360</a:t>
            </a:r>
            <a:r>
              <a:rPr lang="en-US" sz="1200" b="0" dirty="0">
                <a:solidFill>
                  <a:schemeClr val="tx1"/>
                </a:solidFill>
                <a:latin typeface="Arial"/>
                <a:cs typeface="Arial"/>
              </a:rPr>
              <a:t> SURVEY </a:t>
            </a:r>
            <a:r>
              <a:rPr lang="en-US" sz="1200" b="0" i="1" dirty="0">
                <a:solidFill>
                  <a:schemeClr val="tx1"/>
                </a:solidFill>
                <a:latin typeface="Arial"/>
                <a:cs typeface="Arial"/>
              </a:rPr>
              <a:t>5m radius circle</a:t>
            </a:r>
            <a:endParaRPr lang="en-AU" sz="1200" b="0" i="1" dirty="0">
              <a:solidFill>
                <a:schemeClr val="tx1"/>
              </a:solidFill>
              <a:latin typeface="Arial"/>
              <a:cs typeface="Arial"/>
            </a:endParaRPr>
          </a:p>
          <a:p>
            <a:pPr marL="342900" indent="-342900">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Survey area is a 5m diameter circle. </a:t>
            </a:r>
          </a:p>
          <a:p>
            <a:pPr marL="342900" indent="-342900">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It should be representative of the habitat type at that reef. </a:t>
            </a:r>
          </a:p>
          <a:p>
            <a:pPr marL="342900" indent="-342900">
              <a:spcBef>
                <a:spcPts val="0"/>
              </a:spcBef>
              <a:buFont typeface="Arial" panose="020B0604020202020204" pitchFamily="34" charset="0"/>
              <a:buChar char="•"/>
            </a:pPr>
            <a:r>
              <a:rPr lang="en-US" sz="1200" b="0" dirty="0">
                <a:solidFill>
                  <a:schemeClr val="tx1"/>
                </a:solidFill>
                <a:latin typeface="Arial"/>
                <a:cs typeface="Arial"/>
              </a:rPr>
              <a:t>Don’t pick the best or worst spot.</a:t>
            </a:r>
          </a:p>
          <a:p>
            <a:pPr marL="342900" indent="-342900">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Reef habitats are:</a:t>
            </a:r>
          </a:p>
          <a:p>
            <a:pPr marL="800002" lvl="1" indent="-342900">
              <a:lnSpc>
                <a:spcPct val="15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slope</a:t>
            </a:r>
          </a:p>
          <a:p>
            <a:pPr marL="800002" lvl="1" indent="-342900">
              <a:lnSpc>
                <a:spcPct val="15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crest</a:t>
            </a:r>
          </a:p>
          <a:p>
            <a:pPr marL="800002" lvl="1" indent="-342900">
              <a:lnSpc>
                <a:spcPct val="15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flat</a:t>
            </a:r>
            <a:endParaRPr lang="en-AU" sz="1200" b="0" i="1" dirty="0">
              <a:solidFill>
                <a:schemeClr val="tx1"/>
              </a:solidFill>
              <a:latin typeface="Arial" panose="020B0604020202020204" pitchFamily="34" charset="0"/>
              <a:cs typeface="Arial" panose="020B0604020202020204" pitchFamily="34" charset="0"/>
            </a:endParaRPr>
          </a:p>
          <a:p>
            <a:pPr marL="800002" lvl="1" indent="-342900">
              <a:lnSpc>
                <a:spcPct val="15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lagoon</a:t>
            </a:r>
          </a:p>
          <a:p>
            <a:pPr marL="342900" indent="-342900">
              <a:spcBef>
                <a:spcPts val="0"/>
              </a:spcBef>
              <a:buFont typeface="Arial" panose="020B0604020202020204" pitchFamily="34" charset="0"/>
              <a:buChar char="•"/>
            </a:pPr>
            <a:r>
              <a:rPr lang="en-GB" sz="1200" b="0" dirty="0">
                <a:solidFill>
                  <a:schemeClr val="tx1"/>
                </a:solidFill>
                <a:latin typeface="Arial"/>
                <a:cs typeface="Arial"/>
              </a:rPr>
              <a:t>Have participants try and estimate the % cover of each of the 6 benthic categories. Answers are found in the next slide. </a:t>
            </a:r>
            <a:endParaRPr lang="en-GB" sz="1200" b="0" dirty="0">
              <a:solidFill>
                <a:schemeClr val="tx1"/>
              </a:solidFill>
              <a:latin typeface="Arial" panose="020B0604020202020204" pitchFamily="34" charset="0"/>
              <a:cs typeface="Arial" panose="020B0604020202020204" pitchFamily="34" charset="0"/>
            </a:endParaRPr>
          </a:p>
          <a:p>
            <a:pPr marL="342900" indent="-34290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Discuss the answers and highlight that a difference (+/-) of 5% is ok.</a:t>
            </a:r>
          </a:p>
          <a:p>
            <a:pPr marL="342900" indent="-34290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Remember: the total must add up to 100%</a:t>
            </a:r>
            <a:endParaRPr lang="en-AU"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AB2D0F29-EF29-ED01-7D31-1133328DFDDD}"/>
              </a:ext>
            </a:extLst>
          </p:cNvPr>
          <p:cNvSpPr>
            <a:spLocks noGrp="1"/>
          </p:cNvSpPr>
          <p:nvPr>
            <p:ph type="sldNum" sz="quarter" idx="5"/>
          </p:nvPr>
        </p:nvSpPr>
        <p:spPr/>
        <p:txBody>
          <a:bodyPr/>
          <a:lstStyle/>
          <a:p>
            <a:fld id="{6BFBFB1B-2D10-47F8-B001-90D9908A9EDF}" type="slidenum">
              <a:rPr lang="en-AU" smtClean="0"/>
              <a:t>28</a:t>
            </a:fld>
            <a:endParaRPr lang="en-AU"/>
          </a:p>
        </p:txBody>
      </p:sp>
      <p:sp>
        <p:nvSpPr>
          <p:cNvPr id="5" name="Footer Placeholder 4">
            <a:extLst>
              <a:ext uri="{FF2B5EF4-FFF2-40B4-BE49-F238E27FC236}">
                <a16:creationId xmlns:a16="http://schemas.microsoft.com/office/drawing/2014/main" id="{64A17CE1-F382-5778-D006-B7D2BB4CF5F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793C2BB-2AC0-2526-ABF2-1F560585E87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27412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9DC12-2A8A-004E-8694-1C060FFE1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FF4B-1934-7B24-5585-E3EC11CED543}"/>
              </a:ext>
            </a:extLst>
          </p:cNvPr>
          <p:cNvSpPr>
            <a:spLocks noGrp="1" noRot="1" noChangeAspect="1"/>
          </p:cNvSpPr>
          <p:nvPr>
            <p:ph type="sldImg"/>
          </p:nvPr>
        </p:nvSpPr>
        <p:spPr>
          <a:xfrm>
            <a:off x="685800" y="460375"/>
            <a:ext cx="5486400" cy="3086100"/>
          </a:xfrm>
        </p:spPr>
        <p:txBody>
          <a:bodyPr/>
          <a:lstStyle/>
          <a:p>
            <a:endParaRPr lang="en-AU"/>
          </a:p>
        </p:txBody>
      </p:sp>
      <p:sp>
        <p:nvSpPr>
          <p:cNvPr id="3" name="Notes Placeholder 2">
            <a:extLst>
              <a:ext uri="{FF2B5EF4-FFF2-40B4-BE49-F238E27FC236}">
                <a16:creationId xmlns:a16="http://schemas.microsoft.com/office/drawing/2014/main" id="{645BB07D-B1D8-365E-946A-AD95EB386EAC}"/>
              </a:ext>
            </a:extLst>
          </p:cNvPr>
          <p:cNvSpPr>
            <a:spLocks noGrp="1"/>
          </p:cNvSpPr>
          <p:nvPr>
            <p:ph type="body" idx="1"/>
          </p:nvPr>
        </p:nvSpPr>
        <p:spPr>
          <a:xfrm>
            <a:off x="685800" y="3717644"/>
            <a:ext cx="5486400" cy="3600450"/>
          </a:xfrm>
        </p:spPr>
        <p:txBody>
          <a:bodyPr/>
          <a:lstStyle/>
          <a:p>
            <a:pPr>
              <a:lnSpc>
                <a:spcPct val="100000"/>
              </a:lnSpc>
              <a:spcBef>
                <a:spcPts val="0"/>
              </a:spcBef>
            </a:pPr>
            <a:r>
              <a:rPr lang="en-US" sz="1200">
                <a:latin typeface="Arial"/>
                <a:cs typeface="Arial"/>
              </a:rPr>
              <a:t>360</a:t>
            </a:r>
            <a:r>
              <a:rPr lang="en-US" sz="1200" b="0" dirty="0">
                <a:solidFill>
                  <a:schemeClr val="tx1"/>
                </a:solidFill>
                <a:latin typeface="Arial"/>
                <a:cs typeface="Arial"/>
              </a:rPr>
              <a:t> SURVEY </a:t>
            </a:r>
            <a:r>
              <a:rPr lang="en-US" sz="1200" b="0" i="1" dirty="0">
                <a:solidFill>
                  <a:schemeClr val="tx1"/>
                </a:solidFill>
                <a:latin typeface="Arial"/>
                <a:cs typeface="Arial"/>
              </a:rPr>
              <a:t>5m radius circle</a:t>
            </a:r>
            <a:endParaRPr lang="en-AU" sz="1200" b="0" i="1" dirty="0">
              <a:solidFill>
                <a:schemeClr val="tx1"/>
              </a:solidFill>
              <a:latin typeface="Arial"/>
              <a:cs typeface="Arial"/>
            </a:endParaRPr>
          </a:p>
          <a:p>
            <a:pPr marL="342900" indent="-342900">
              <a:lnSpc>
                <a:spcPct val="100000"/>
              </a:lnSpc>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Survey area is a 5m diameter circle. </a:t>
            </a:r>
          </a:p>
          <a:p>
            <a:pPr marL="342900" indent="-342900">
              <a:lnSpc>
                <a:spcPct val="100000"/>
              </a:lnSpc>
              <a:spcBef>
                <a:spcPts val="0"/>
              </a:spcBef>
              <a:buFont typeface="Arial" panose="020B0604020202020204" pitchFamily="34" charset="0"/>
              <a:buChar char="•"/>
            </a:pPr>
            <a:r>
              <a:rPr lang="en-US" sz="1200" b="0">
                <a:solidFill>
                  <a:schemeClr val="tx1"/>
                </a:solidFill>
                <a:latin typeface="Arial"/>
                <a:cs typeface="Arial"/>
              </a:rPr>
              <a:t>It should be representative of the habitat type at that reef. </a:t>
            </a:r>
          </a:p>
          <a:p>
            <a:pPr marL="342900" indent="-342900">
              <a:lnSpc>
                <a:spcPct val="100000"/>
              </a:lnSpc>
              <a:spcBef>
                <a:spcPts val="0"/>
              </a:spcBef>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Reef habitats are:</a:t>
            </a:r>
          </a:p>
          <a:p>
            <a:pPr marL="800002" lvl="1" indent="-342900">
              <a:lnSpc>
                <a:spcPct val="10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slope</a:t>
            </a:r>
          </a:p>
          <a:p>
            <a:pPr marL="800002" lvl="1" indent="-342900">
              <a:lnSpc>
                <a:spcPct val="10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crest</a:t>
            </a:r>
          </a:p>
          <a:p>
            <a:pPr marL="800002" lvl="1" indent="-342900">
              <a:lnSpc>
                <a:spcPct val="10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flat</a:t>
            </a:r>
            <a:endParaRPr lang="en-AU" sz="1200" b="0" i="1" dirty="0">
              <a:solidFill>
                <a:schemeClr val="tx1"/>
              </a:solidFill>
              <a:latin typeface="Arial" panose="020B0604020202020204" pitchFamily="34" charset="0"/>
              <a:cs typeface="Arial" panose="020B0604020202020204" pitchFamily="34" charset="0"/>
            </a:endParaRPr>
          </a:p>
          <a:p>
            <a:pPr marL="800002" lvl="1" indent="-342900">
              <a:lnSpc>
                <a:spcPct val="100000"/>
              </a:lnSpc>
              <a:spcBef>
                <a:spcPts val="0"/>
              </a:spcBef>
              <a:buFontTx/>
              <a:buChar char="-"/>
            </a:pPr>
            <a:r>
              <a:rPr lang="en-US" sz="1200" b="0" i="1" dirty="0">
                <a:solidFill>
                  <a:schemeClr val="tx1"/>
                </a:solidFill>
                <a:latin typeface="Arial" panose="020B0604020202020204" pitchFamily="34" charset="0"/>
                <a:cs typeface="Arial" panose="020B0604020202020204" pitchFamily="34" charset="0"/>
              </a:rPr>
              <a:t>Reef lagoon</a:t>
            </a:r>
          </a:p>
          <a:p>
            <a:pPr marL="342900" indent="-342900">
              <a:lnSpc>
                <a:spcPct val="100000"/>
              </a:lnSpc>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Have participants try and estimate the % cover of each of the 6 benthic categories. </a:t>
            </a:r>
          </a:p>
          <a:p>
            <a:pPr marL="342900" indent="-342900">
              <a:lnSpc>
                <a:spcPct val="100000"/>
              </a:lnSpc>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Discuss the answers and highlight that a difference (+/-) of 5% is ok.</a:t>
            </a:r>
          </a:p>
          <a:p>
            <a:pPr marL="342900" indent="-342900">
              <a:lnSpc>
                <a:spcPct val="100000"/>
              </a:lnSpc>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Remember: the total must add up to 100%</a:t>
            </a:r>
            <a:endParaRPr lang="en-AU"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ACAA8B01-9A69-2BD7-9CDD-501BC2D9E50B}"/>
              </a:ext>
            </a:extLst>
          </p:cNvPr>
          <p:cNvSpPr>
            <a:spLocks noGrp="1"/>
          </p:cNvSpPr>
          <p:nvPr>
            <p:ph type="sldNum" sz="quarter" idx="5"/>
          </p:nvPr>
        </p:nvSpPr>
        <p:spPr/>
        <p:txBody>
          <a:bodyPr/>
          <a:lstStyle/>
          <a:p>
            <a:fld id="{6BFBFB1B-2D10-47F8-B001-90D9908A9EDF}" type="slidenum">
              <a:rPr lang="en-AU" smtClean="0"/>
              <a:t>29</a:t>
            </a:fld>
            <a:endParaRPr lang="en-AU"/>
          </a:p>
        </p:txBody>
      </p:sp>
      <p:sp>
        <p:nvSpPr>
          <p:cNvPr id="5" name="Footer Placeholder 4">
            <a:extLst>
              <a:ext uri="{FF2B5EF4-FFF2-40B4-BE49-F238E27FC236}">
                <a16:creationId xmlns:a16="http://schemas.microsoft.com/office/drawing/2014/main" id="{4E3D73C6-E635-83CD-4631-975BF21D13AB}"/>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C5D292A-2E92-C5F1-59CE-A94922FE5892}"/>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2119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5138"/>
            <a:ext cx="5486400" cy="3086100"/>
          </a:xfrm>
        </p:spPr>
        <p:txBody>
          <a:bodyPr/>
          <a:lstStyle/>
          <a:p>
            <a:endParaRPr lang="en-AU"/>
          </a:p>
        </p:txBody>
      </p:sp>
      <p:sp>
        <p:nvSpPr>
          <p:cNvPr id="3" name="Notes Placeholder 2"/>
          <p:cNvSpPr>
            <a:spLocks noGrp="1"/>
          </p:cNvSpPr>
          <p:nvPr>
            <p:ph type="body" idx="1"/>
          </p:nvPr>
        </p:nvSpPr>
        <p:spPr/>
        <p:txBody>
          <a:bodyPr/>
          <a:lstStyle/>
          <a:p>
            <a:r>
              <a:rPr lang="en-GB" sz="1200" b="0" dirty="0">
                <a:solidFill>
                  <a:schemeClr val="tx1"/>
                </a:solidFill>
                <a:latin typeface="Arial" panose="020B0604020202020204" pitchFamily="34" charset="0"/>
                <a:cs typeface="Arial" panose="020B0604020202020204" pitchFamily="34" charset="0"/>
              </a:rPr>
              <a:t>Eye on the Reef – Citizen Science</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The Reef Authority’s Eye on the Reef program enables anyone visiting the Great Barrier Reef to collect data that helps inform Reef management.</a:t>
            </a:r>
          </a:p>
          <a:p>
            <a:br>
              <a:rPr lang="en-GB" sz="1200" b="0" dirty="0">
                <a:solidFill>
                  <a:schemeClr val="tx1"/>
                </a:solidFill>
                <a:latin typeface="Arial" panose="020B0604020202020204" pitchFamily="34" charset="0"/>
                <a:cs typeface="Arial" panose="020B0604020202020204" pitchFamily="34" charset="0"/>
              </a:rPr>
            </a:br>
            <a:r>
              <a:rPr lang="en-GB" sz="1200" b="0" dirty="0">
                <a:solidFill>
                  <a:schemeClr val="tx1"/>
                </a:solidFill>
                <a:latin typeface="Arial" panose="020B0604020202020204" pitchFamily="34" charset="0"/>
                <a:cs typeface="Arial" panose="020B0604020202020204" pitchFamily="34" charset="0"/>
              </a:rPr>
              <a:t>Download the free Eye on the Reef App to:</a:t>
            </a:r>
          </a:p>
          <a:p>
            <a:pPr marL="742882" lvl="1"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Record reef health observations</a:t>
            </a:r>
          </a:p>
          <a:p>
            <a:pPr marL="742882" lvl="1"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Submit animal sightings</a:t>
            </a:r>
          </a:p>
          <a:p>
            <a:pPr marL="742882" lvl="1"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Report incidents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Visitors can also contribute through the Rapid Monitoring survey, designed for anyone to participate.</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Survey data can also be submitted through the Eye on the Reef App.</a:t>
            </a: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3</a:t>
            </a:fld>
            <a:endParaRPr lang="en-AU"/>
          </a:p>
        </p:txBody>
      </p:sp>
      <p:sp>
        <p:nvSpPr>
          <p:cNvPr id="5" name="Footer Placeholder 4">
            <a:extLst>
              <a:ext uri="{FF2B5EF4-FFF2-40B4-BE49-F238E27FC236}">
                <a16:creationId xmlns:a16="http://schemas.microsoft.com/office/drawing/2014/main" id="{BA7C3075-8A19-2A42-F409-E6ED0D79F87D}"/>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2AC5F90-8C81-8103-AB29-93668CC2C54D}"/>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797926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3EC2D-D51A-C591-C12F-F34F1DBE5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FBE37-03A3-FF7D-4585-DEEB3CE9EC3C}"/>
              </a:ext>
            </a:extLst>
          </p:cNvPr>
          <p:cNvSpPr>
            <a:spLocks noGrp="1" noRot="1" noChangeAspect="1"/>
          </p:cNvSpPr>
          <p:nvPr>
            <p:ph type="sldImg"/>
          </p:nvPr>
        </p:nvSpPr>
        <p:spPr>
          <a:xfrm>
            <a:off x="685800" y="444500"/>
            <a:ext cx="5494338" cy="3090863"/>
          </a:xfrm>
        </p:spPr>
        <p:txBody>
          <a:bodyPr/>
          <a:lstStyle/>
          <a:p>
            <a:endParaRPr lang="en-AU"/>
          </a:p>
        </p:txBody>
      </p:sp>
      <p:sp>
        <p:nvSpPr>
          <p:cNvPr id="3" name="Notes Placeholder 2">
            <a:extLst>
              <a:ext uri="{FF2B5EF4-FFF2-40B4-BE49-F238E27FC236}">
                <a16:creationId xmlns:a16="http://schemas.microsoft.com/office/drawing/2014/main" id="{E0ABAB95-8B98-C10A-EB20-9EE78F152C05}"/>
              </a:ext>
            </a:extLst>
          </p:cNvPr>
          <p:cNvSpPr>
            <a:spLocks noGrp="1"/>
          </p:cNvSpPr>
          <p:nvPr>
            <p:ph type="body" idx="1"/>
          </p:nvPr>
        </p:nvSpPr>
        <p:spPr/>
        <p:txBody>
          <a:bodyPr/>
          <a:lstStyle/>
          <a:p>
            <a:r>
              <a:rPr lang="en-GB" sz="1200" b="0" dirty="0">
                <a:solidFill>
                  <a:schemeClr val="tx1"/>
                </a:solidFill>
                <a:latin typeface="Arial" panose="020B0604020202020204" pitchFamily="34" charset="0"/>
                <a:cs typeface="Arial" panose="020B0604020202020204" pitchFamily="34" charset="0"/>
              </a:rPr>
              <a:t>Coral Impacts: </a:t>
            </a:r>
            <a:endParaRPr lang="en-US" sz="1200" b="0" dirty="0">
              <a:solidFill>
                <a:schemeClr val="tx1"/>
              </a:solidFill>
              <a:latin typeface="Arial" panose="020B0604020202020204" pitchFamily="34" charset="0"/>
              <a:cs typeface="Arial" panose="020B0604020202020204" pitchFamily="34" charset="0"/>
            </a:endParaRPr>
          </a:p>
          <a:p>
            <a:pPr marL="0" indent="0">
              <a:buFont typeface="Arial,Sans-Serif"/>
              <a:buNone/>
            </a:pPr>
            <a:r>
              <a:rPr lang="en-US" sz="1200" b="0" dirty="0">
                <a:solidFill>
                  <a:schemeClr val="tx1"/>
                </a:solidFill>
                <a:latin typeface="Arial" panose="020B0604020202020204" pitchFamily="34" charset="0"/>
                <a:cs typeface="Arial" panose="020B0604020202020204" pitchFamily="34" charset="0"/>
              </a:rPr>
              <a:t>NOTE: This section is recommended for Year 12 students, adults, and professionals.</a:t>
            </a:r>
          </a:p>
          <a:p>
            <a:pPr marL="285750" indent="-285750">
              <a:buFont typeface="Arial,Sans-Serif"/>
              <a:buChar char="•"/>
            </a:pPr>
            <a:r>
              <a:rPr lang="en-US" sz="1200" b="0" dirty="0">
                <a:solidFill>
                  <a:schemeClr val="tx1"/>
                </a:solidFill>
                <a:latin typeface="Arial" panose="020B0604020202020204" pitchFamily="34" charset="0"/>
                <a:cs typeface="Arial" panose="020B0604020202020204" pitchFamily="34" charset="0"/>
              </a:rPr>
              <a:t>The coral impacts can be completed during the </a:t>
            </a:r>
            <a:r>
              <a:rPr lang="en-US" sz="1200" b="0" baseline="0" dirty="0">
                <a:solidFill>
                  <a:schemeClr val="tx1"/>
                </a:solidFill>
                <a:latin typeface="Arial" panose="020B0604020202020204" pitchFamily="34" charset="0"/>
                <a:cs typeface="Arial" panose="020B0604020202020204" pitchFamily="34" charset="0"/>
              </a:rPr>
              <a:t>360</a:t>
            </a:r>
            <a:r>
              <a:rPr lang="en-US" sz="1200" b="0" baseline="30000" dirty="0">
                <a:solidFill>
                  <a:schemeClr val="tx1"/>
                </a:solidFill>
                <a:latin typeface="Arial" panose="020B0604020202020204" pitchFamily="34" charset="0"/>
                <a:cs typeface="Arial" panose="020B0604020202020204" pitchFamily="34" charset="0"/>
              </a:rPr>
              <a:t>0</a:t>
            </a:r>
            <a:r>
              <a:rPr lang="en-US" sz="1200" b="0" dirty="0">
                <a:solidFill>
                  <a:schemeClr val="tx1"/>
                </a:solidFill>
                <a:latin typeface="Arial" panose="020B0604020202020204" pitchFamily="34" charset="0"/>
                <a:cs typeface="Arial" panose="020B0604020202020204" pitchFamily="34" charset="0"/>
              </a:rPr>
              <a:t> benthic survey and can be done as a group.</a:t>
            </a:r>
          </a:p>
          <a:p>
            <a:pPr marL="285750" indent="-285750">
              <a:buFont typeface="Arial,Sans-Serif"/>
              <a:buChar char="•"/>
            </a:pPr>
            <a:r>
              <a:rPr lang="en-US" sz="1200" b="0" i="1" dirty="0">
                <a:solidFill>
                  <a:schemeClr val="tx1"/>
                </a:solidFill>
                <a:latin typeface="Arial" panose="020B0604020202020204" pitchFamily="34" charset="0"/>
                <a:cs typeface="Arial" panose="020B0604020202020204" pitchFamily="34" charset="0"/>
              </a:rPr>
              <a:t>Extension</a:t>
            </a:r>
            <a:r>
              <a:rPr lang="en-US" sz="1200" b="0" dirty="0">
                <a:solidFill>
                  <a:schemeClr val="tx1"/>
                </a:solidFill>
                <a:latin typeface="Arial" panose="020B0604020202020204" pitchFamily="34" charset="0"/>
                <a:cs typeface="Arial" panose="020B0604020202020204" pitchFamily="34" charset="0"/>
              </a:rPr>
              <a:t>: you can download a </a:t>
            </a:r>
            <a:r>
              <a:rPr lang="en-US" sz="1200" b="0" i="1" dirty="0">
                <a:solidFill>
                  <a:schemeClr val="tx1"/>
                </a:solidFill>
                <a:latin typeface="Arial" panose="020B0604020202020204" pitchFamily="34" charset="0"/>
                <a:cs typeface="Arial" panose="020B0604020202020204" pitchFamily="34" charset="0"/>
              </a:rPr>
              <a:t>Coral Impact Training Manual </a:t>
            </a:r>
            <a:r>
              <a:rPr lang="en-US" sz="1200" b="0" dirty="0">
                <a:solidFill>
                  <a:schemeClr val="tx1"/>
                </a:solidFill>
                <a:latin typeface="Arial" panose="020B0604020202020204" pitchFamily="34" charset="0"/>
                <a:cs typeface="Arial" panose="020B0604020202020204" pitchFamily="34" charset="0"/>
              </a:rPr>
              <a:t>for advanced training or participants from the Reef Guardian School portal: </a:t>
            </a:r>
            <a:r>
              <a:rPr lang="en-GB" sz="1200" b="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Public Resources | Reef Guardian School</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04C82EF-DC47-9115-4D75-E89D5FFF99ED}"/>
              </a:ext>
            </a:extLst>
          </p:cNvPr>
          <p:cNvSpPr>
            <a:spLocks noGrp="1"/>
          </p:cNvSpPr>
          <p:nvPr>
            <p:ph type="sldNum" sz="quarter" idx="5"/>
          </p:nvPr>
        </p:nvSpPr>
        <p:spPr/>
        <p:txBody>
          <a:bodyPr/>
          <a:lstStyle/>
          <a:p>
            <a:fld id="{6F3C7F03-7C3E-2F4C-9E6B-DF81B8AB10C4}" type="slidenum">
              <a:rPr lang="en-US" smtClean="0"/>
              <a:t>30</a:t>
            </a:fld>
            <a:endParaRPr lang="en-US"/>
          </a:p>
        </p:txBody>
      </p:sp>
      <p:sp>
        <p:nvSpPr>
          <p:cNvPr id="5" name="Footer Placeholder 4">
            <a:extLst>
              <a:ext uri="{FF2B5EF4-FFF2-40B4-BE49-F238E27FC236}">
                <a16:creationId xmlns:a16="http://schemas.microsoft.com/office/drawing/2014/main" id="{9035F009-8479-FF6C-6412-0B4F8F876B1A}"/>
              </a:ext>
            </a:extLst>
          </p:cNvPr>
          <p:cNvSpPr>
            <a:spLocks noGrp="1"/>
          </p:cNvSpPr>
          <p:nvPr>
            <p:ph type="ftr" sz="quarter" idx="4"/>
          </p:nvPr>
        </p:nvSpPr>
        <p:spPr>
          <a:xfrm>
            <a:off x="8442034" y="12723155"/>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1237E5D-2E52-CDAD-DA5E-C1D720AF7BF6}"/>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783540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72FCE-764A-04C6-87D6-63D291245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A5F20-D291-F340-42CD-567B62929B8E}"/>
              </a:ext>
            </a:extLst>
          </p:cNvPr>
          <p:cNvSpPr>
            <a:spLocks noGrp="1" noRot="1" noChangeAspect="1"/>
          </p:cNvSpPr>
          <p:nvPr>
            <p:ph type="sldImg"/>
          </p:nvPr>
        </p:nvSpPr>
        <p:spPr>
          <a:xfrm>
            <a:off x="685800" y="1143000"/>
            <a:ext cx="5486400" cy="3086100"/>
          </a:xfrm>
        </p:spPr>
        <p:txBody>
          <a:bodyPr/>
          <a:lstStyle/>
          <a:p>
            <a:endParaRPr lang="en-AU"/>
          </a:p>
        </p:txBody>
      </p:sp>
      <p:sp>
        <p:nvSpPr>
          <p:cNvPr id="3" name="Notes Placeholder 2">
            <a:extLst>
              <a:ext uri="{FF2B5EF4-FFF2-40B4-BE49-F238E27FC236}">
                <a16:creationId xmlns:a16="http://schemas.microsoft.com/office/drawing/2014/main" id="{99DF40EC-567A-6147-FE8A-566B5164348D}"/>
              </a:ext>
            </a:extLst>
          </p:cNvPr>
          <p:cNvSpPr>
            <a:spLocks noGrp="1"/>
          </p:cNvSpPr>
          <p:nvPr>
            <p:ph type="body" idx="1"/>
          </p:nvPr>
        </p:nvSpPr>
        <p:spPr/>
        <p:txBody>
          <a:bodyPr/>
          <a:lstStyle/>
          <a:p>
            <a:r>
              <a:rPr lang="en-US" sz="1200" b="0" dirty="0">
                <a:solidFill>
                  <a:schemeClr val="tx1"/>
                </a:solidFill>
                <a:latin typeface="Arial" panose="020B0604020202020204" pitchFamily="34" charset="0"/>
                <a:cs typeface="Arial" panose="020B0604020202020204" pitchFamily="34" charset="0"/>
              </a:rPr>
              <a:t>Bleaching: </a:t>
            </a:r>
          </a:p>
          <a:p>
            <a:pPr marL="285750" indent="-285750">
              <a:buFont typeface="Arial" panose="020B0604020202020204" pitchFamily="34" charset="0"/>
              <a:buChar char="•"/>
            </a:pPr>
            <a:r>
              <a:rPr lang="en-GB" sz="1200" b="0" dirty="0">
                <a:solidFill>
                  <a:schemeClr val="tx1"/>
                </a:solidFill>
                <a:latin typeface="Arial"/>
                <a:ea typeface="+mn-lt"/>
                <a:cs typeface="Arial"/>
              </a:rPr>
              <a:t>Coral appears white or very pale, but living tissue remains</a:t>
            </a:r>
          </a:p>
          <a:p>
            <a:pPr marL="285743" indent="-285743">
              <a:buFont typeface="Arial"/>
              <a:buChar char="•"/>
            </a:pPr>
            <a:r>
              <a:rPr lang="en-US" sz="1200" b="0" dirty="0">
                <a:solidFill>
                  <a:schemeClr val="tx1"/>
                </a:solidFill>
                <a:latin typeface="Arial" panose="020B0604020202020204" pitchFamily="34" charset="0"/>
                <a:ea typeface="+mn-lt"/>
                <a:cs typeface="Arial" panose="020B0604020202020204" pitchFamily="34" charset="0"/>
              </a:rPr>
              <a:t>Often affects whole colonies or large sections, not small patches.</a:t>
            </a:r>
          </a:p>
          <a:p>
            <a:pPr marL="285743" indent="-285743">
              <a:buFont typeface="Arial"/>
              <a:buChar char="•"/>
            </a:pPr>
            <a:r>
              <a:rPr lang="en-US" sz="1200" b="0" dirty="0">
                <a:solidFill>
                  <a:schemeClr val="tx1"/>
                </a:solidFill>
                <a:latin typeface="Arial" panose="020B0604020202020204" pitchFamily="34" charset="0"/>
                <a:ea typeface="+mn-lt"/>
                <a:cs typeface="Arial" panose="020B0604020202020204" pitchFamily="34" charset="0"/>
              </a:rPr>
              <a:t>Polyps are still present - coral is alive but stressed.</a:t>
            </a:r>
          </a:p>
          <a:p>
            <a:pPr marL="285743" indent="-285743">
              <a:buFont typeface="Arial"/>
              <a:buChar char="•"/>
            </a:pPr>
            <a:r>
              <a:rPr lang="en-GB" sz="1200" b="0" dirty="0">
                <a:solidFill>
                  <a:schemeClr val="tx1"/>
                </a:solidFill>
                <a:latin typeface="Arial" panose="020B0604020202020204" pitchFamily="34" charset="0"/>
                <a:ea typeface="+mn-lt"/>
                <a:cs typeface="Arial" panose="020B0604020202020204" pitchFamily="34" charset="0"/>
              </a:rPr>
              <a:t>May show fluorescent blue, pink or yellow before turning white.</a:t>
            </a:r>
          </a:p>
          <a:p>
            <a:pPr marL="285743" indent="-285743">
              <a:buFont typeface="Arial"/>
              <a:buChar char="•"/>
            </a:pPr>
            <a:r>
              <a:rPr lang="en-US" sz="1200" b="0" dirty="0">
                <a:solidFill>
                  <a:schemeClr val="tx1"/>
                </a:solidFill>
                <a:latin typeface="Arial" panose="020B0604020202020204" pitchFamily="34" charset="0"/>
                <a:ea typeface="+mn-lt"/>
                <a:cs typeface="Arial" panose="020B0604020202020204" pitchFamily="34" charset="0"/>
              </a:rPr>
              <a:t>Not predation: no clean feeding scars or missing tissue.</a:t>
            </a:r>
            <a:endParaRPr lang="en-US" sz="1200" b="0" dirty="0">
              <a:solidFill>
                <a:schemeClr val="tx1"/>
              </a:solidFill>
              <a:latin typeface="Arial" panose="020B0604020202020204" pitchFamily="34" charset="0"/>
              <a:cs typeface="Arial" panose="020B0604020202020204" pitchFamily="34" charset="0"/>
            </a:endParaRPr>
          </a:p>
          <a:p>
            <a:pPr marL="285115" indent="-285115">
              <a:buFont typeface="Arial"/>
              <a:buChar char="•"/>
            </a:pPr>
            <a:r>
              <a:rPr lang="en-US" sz="1200" b="0" dirty="0">
                <a:solidFill>
                  <a:schemeClr val="tx1"/>
                </a:solidFill>
                <a:latin typeface="Arial" panose="020B0604020202020204" pitchFamily="34" charset="0"/>
                <a:ea typeface="+mn-lt"/>
                <a:cs typeface="Arial" panose="020B0604020202020204" pitchFamily="34" charset="0"/>
              </a:rPr>
              <a:t>Not disease: no </a:t>
            </a:r>
            <a:r>
              <a:rPr lang="en-US" sz="1200" b="0" dirty="0" err="1">
                <a:solidFill>
                  <a:schemeClr val="tx1"/>
                </a:solidFill>
                <a:latin typeface="Arial" panose="020B0604020202020204" pitchFamily="34" charset="0"/>
                <a:ea typeface="+mn-lt"/>
                <a:cs typeface="Arial" panose="020B0604020202020204" pitchFamily="34" charset="0"/>
              </a:rPr>
              <a:t>discoloured</a:t>
            </a:r>
            <a:r>
              <a:rPr lang="en-US" sz="1200" b="0" dirty="0">
                <a:solidFill>
                  <a:schemeClr val="tx1"/>
                </a:solidFill>
                <a:latin typeface="Arial" panose="020B0604020202020204" pitchFamily="34" charset="0"/>
                <a:ea typeface="+mn-lt"/>
                <a:cs typeface="Arial" panose="020B0604020202020204" pitchFamily="34" charset="0"/>
              </a:rPr>
              <a:t> edges, mucus, or patchy tissue loss.</a:t>
            </a:r>
            <a:endParaRPr lang="en-US" sz="1200" b="0" dirty="0">
              <a:solidFill>
                <a:schemeClr val="tx1"/>
              </a:solidFill>
              <a:latin typeface="Arial" panose="020B0604020202020204" pitchFamily="34" charset="0"/>
              <a:cs typeface="Arial" panose="020B0604020202020204" pitchFamily="34" charset="0"/>
            </a:endParaRPr>
          </a:p>
          <a:p>
            <a:pPr>
              <a:lnSpc>
                <a:spcPct val="100000"/>
              </a:lnSpc>
            </a:pPr>
            <a:endParaRPr lang="en-US" sz="1400" b="1" dirty="0">
              <a:solidFill>
                <a:srgbClr val="00629A"/>
              </a:solidFill>
              <a:latin typeface="Arial" panose="020B0604020202020204" pitchFamily="34" charset="0"/>
              <a:ea typeface="+mj-lt"/>
              <a:cs typeface="Arial" panose="020B0604020202020204" pitchFamily="34" charset="0"/>
            </a:endParaRPr>
          </a:p>
        </p:txBody>
      </p:sp>
      <p:sp>
        <p:nvSpPr>
          <p:cNvPr id="4" name="Slide Number Placeholder 3">
            <a:extLst>
              <a:ext uri="{FF2B5EF4-FFF2-40B4-BE49-F238E27FC236}">
                <a16:creationId xmlns:a16="http://schemas.microsoft.com/office/drawing/2014/main" id="{5EE71B3A-92CF-C740-FA37-9DB3BF6C0F7B}"/>
              </a:ext>
            </a:extLst>
          </p:cNvPr>
          <p:cNvSpPr>
            <a:spLocks noGrp="1"/>
          </p:cNvSpPr>
          <p:nvPr>
            <p:ph type="sldNum" sz="quarter" idx="5"/>
          </p:nvPr>
        </p:nvSpPr>
        <p:spPr/>
        <p:txBody>
          <a:bodyPr/>
          <a:lstStyle/>
          <a:p>
            <a:fld id="{6BFBFB1B-2D10-47F8-B001-90D9908A9EDF}" type="slidenum">
              <a:rPr lang="en-AU" smtClean="0"/>
              <a:t>31</a:t>
            </a:fld>
            <a:endParaRPr lang="en-AU"/>
          </a:p>
        </p:txBody>
      </p:sp>
      <p:sp>
        <p:nvSpPr>
          <p:cNvPr id="5" name="Footer Placeholder 4">
            <a:extLst>
              <a:ext uri="{FF2B5EF4-FFF2-40B4-BE49-F238E27FC236}">
                <a16:creationId xmlns:a16="http://schemas.microsoft.com/office/drawing/2014/main" id="{7D07AE16-D0B1-A64F-A8C9-D39173FC369A}"/>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BE3643B-A497-8CEB-CBFE-FB4CE9AF4BDE}"/>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945501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07E4-77A5-5450-EC16-A006C8F5A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5F9D7-0EB4-5F97-2F70-1881FE0DDC21}"/>
              </a:ext>
            </a:extLst>
          </p:cNvPr>
          <p:cNvSpPr>
            <a:spLocks noGrp="1" noRot="1" noChangeAspect="1"/>
          </p:cNvSpPr>
          <p:nvPr>
            <p:ph type="sldImg"/>
          </p:nvPr>
        </p:nvSpPr>
        <p:spPr>
          <a:xfrm>
            <a:off x="685800" y="460375"/>
            <a:ext cx="5486400" cy="3086100"/>
          </a:xfrm>
        </p:spPr>
        <p:txBody>
          <a:bodyPr/>
          <a:lstStyle/>
          <a:p>
            <a:endParaRPr lang="en-AU"/>
          </a:p>
        </p:txBody>
      </p:sp>
      <p:sp>
        <p:nvSpPr>
          <p:cNvPr id="3" name="Notes Placeholder 2">
            <a:extLst>
              <a:ext uri="{FF2B5EF4-FFF2-40B4-BE49-F238E27FC236}">
                <a16:creationId xmlns:a16="http://schemas.microsoft.com/office/drawing/2014/main" id="{C5B69354-DF00-99C8-1500-B4B064B312EF}"/>
              </a:ext>
            </a:extLst>
          </p:cNvPr>
          <p:cNvSpPr>
            <a:spLocks noGrp="1"/>
          </p:cNvSpPr>
          <p:nvPr>
            <p:ph type="body" idx="1"/>
          </p:nvPr>
        </p:nvSpPr>
        <p:spPr>
          <a:xfrm>
            <a:off x="685800" y="3671345"/>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The two coral predators we monitor are Crown-of-thorns starfish (COTS) and Drupella snails.</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Crown-of-thorns starfish (COTS) </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Large starfish, up to 60 cm, with venomous spines.</a:t>
            </a:r>
          </a:p>
          <a:p>
            <a:pPr marL="285750" indent="-285750">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They feed by pushing their stomach out of their mouth to digest living coral tissue. </a:t>
            </a:r>
          </a:p>
          <a:p>
            <a:pPr marL="285750" indent="-285750">
              <a:buFont typeface="Arial" panose="020B0604020202020204" pitchFamily="34" charset="0"/>
              <a:buChar char="•"/>
            </a:pPr>
            <a:r>
              <a:rPr lang="en-US" sz="1200" b="0" dirty="0">
                <a:solidFill>
                  <a:schemeClr val="tx1"/>
                </a:solidFill>
                <a:latin typeface="Arial" panose="020B0604020202020204" pitchFamily="34" charset="0"/>
                <a:ea typeface="+mn-lt"/>
                <a:cs typeface="Arial" panose="020B0604020202020204" pitchFamily="34" charset="0"/>
              </a:rPr>
              <a:t>Record juveniles and adults separately.</a:t>
            </a:r>
          </a:p>
          <a:p>
            <a:r>
              <a:rPr lang="en-US" sz="1200" b="0" dirty="0">
                <a:solidFill>
                  <a:schemeClr val="tx1"/>
                </a:solidFill>
                <a:latin typeface="Arial" panose="020B0604020202020204" pitchFamily="34" charset="0"/>
                <a:cs typeface="Arial" panose="020B0604020202020204" pitchFamily="34" charset="0"/>
              </a:rPr>
              <a:t>Predation indicators:</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Look for white feeding scars where coral tissue has been removed.</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Scars often have scalloped edges.</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Scars are spread across large coral areas, not small clusters.</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COTS are often found near fresh scars, especially on branching or plate corals.</a:t>
            </a:r>
          </a:p>
          <a:p>
            <a:pPr marL="285750" indent="-285750">
              <a:buFont typeface="Arial" panose="020B0604020202020204" pitchFamily="34" charset="0"/>
              <a:buChar char="•"/>
            </a:pPr>
            <a:r>
              <a:rPr lang="en-GB" sz="1200" b="0" dirty="0">
                <a:solidFill>
                  <a:schemeClr val="tx1"/>
                </a:solidFill>
                <a:latin typeface="Arial" panose="020B0604020202020204" pitchFamily="34" charset="0"/>
                <a:ea typeface="+mn-lt"/>
                <a:cs typeface="Arial" panose="020B0604020202020204" pitchFamily="34" charset="0"/>
              </a:rPr>
              <a:t>Seeing an adult COTS may indicate an outbreak; juveniles may signal a potential outbreak.</a:t>
            </a: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Drupella snails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Small, nobbily, spiral-shaped snails 1-5cm in length.</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covered in pink encrusting coralline algae.</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feed on coral tissue using a rasp-like tongue. </a:t>
            </a:r>
          </a:p>
          <a:p>
            <a:r>
              <a:rPr lang="en-US" sz="1200" b="0" dirty="0">
                <a:solidFill>
                  <a:schemeClr val="tx1"/>
                </a:solidFill>
                <a:latin typeface="Arial" panose="020B0604020202020204" pitchFamily="34" charset="0"/>
                <a:cs typeface="Arial" panose="020B0604020202020204" pitchFamily="34" charset="0"/>
              </a:rPr>
              <a:t>Predation indicators: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Look for fresh white patches of exposed skeleton with clean edges (recent tissue loss).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multiple clustered scars, not large uniform areas like bleaching.</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Typically feed on coral tissue from the base upwards.</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often hide in crevices or between coral branches.</a:t>
            </a:r>
          </a:p>
          <a:p>
            <a:endParaRPr lang="en-AU" dirty="0"/>
          </a:p>
        </p:txBody>
      </p:sp>
      <p:sp>
        <p:nvSpPr>
          <p:cNvPr id="4" name="Slide Number Placeholder 3">
            <a:extLst>
              <a:ext uri="{FF2B5EF4-FFF2-40B4-BE49-F238E27FC236}">
                <a16:creationId xmlns:a16="http://schemas.microsoft.com/office/drawing/2014/main" id="{2F8D8004-3B54-6B46-CE5F-C46F7B71C44D}"/>
              </a:ext>
            </a:extLst>
          </p:cNvPr>
          <p:cNvSpPr>
            <a:spLocks noGrp="1"/>
          </p:cNvSpPr>
          <p:nvPr>
            <p:ph type="sldNum" sz="quarter" idx="5"/>
          </p:nvPr>
        </p:nvSpPr>
        <p:spPr/>
        <p:txBody>
          <a:bodyPr/>
          <a:lstStyle/>
          <a:p>
            <a:fld id="{6BFBFB1B-2D10-47F8-B001-90D9908A9EDF}" type="slidenum">
              <a:rPr lang="en-AU" smtClean="0"/>
              <a:t>32</a:t>
            </a:fld>
            <a:endParaRPr lang="en-AU"/>
          </a:p>
        </p:txBody>
      </p:sp>
      <p:sp>
        <p:nvSpPr>
          <p:cNvPr id="5" name="Footer Placeholder 4">
            <a:extLst>
              <a:ext uri="{FF2B5EF4-FFF2-40B4-BE49-F238E27FC236}">
                <a16:creationId xmlns:a16="http://schemas.microsoft.com/office/drawing/2014/main" id="{A03F2DB7-B2F7-ED9F-AC64-91B05D98DA15}"/>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0D50894-DCC7-773F-7CD3-A4C5D6D3B763}"/>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819281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E1337-29FD-11A5-B37A-E447C74CE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E238F-CBE8-D80E-6A90-B65625CA15FC}"/>
              </a:ext>
            </a:extLst>
          </p:cNvPr>
          <p:cNvSpPr>
            <a:spLocks noGrp="1" noRot="1" noChangeAspect="1"/>
          </p:cNvSpPr>
          <p:nvPr>
            <p:ph type="sldImg"/>
          </p:nvPr>
        </p:nvSpPr>
        <p:spPr>
          <a:xfrm>
            <a:off x="685800" y="431800"/>
            <a:ext cx="5486400" cy="3086100"/>
          </a:xfrm>
        </p:spPr>
        <p:txBody>
          <a:bodyPr/>
          <a:lstStyle/>
          <a:p>
            <a:endParaRPr lang="en-AU"/>
          </a:p>
        </p:txBody>
      </p:sp>
      <p:sp>
        <p:nvSpPr>
          <p:cNvPr id="3" name="Notes Placeholder 2">
            <a:extLst>
              <a:ext uri="{FF2B5EF4-FFF2-40B4-BE49-F238E27FC236}">
                <a16:creationId xmlns:a16="http://schemas.microsoft.com/office/drawing/2014/main" id="{40A45AD9-2F36-1009-7B92-817CBE3B3985}"/>
              </a:ext>
            </a:extLst>
          </p:cNvPr>
          <p:cNvSpPr>
            <a:spLocks noGrp="1"/>
          </p:cNvSpPr>
          <p:nvPr>
            <p:ph type="body" idx="1"/>
          </p:nvPr>
        </p:nvSpPr>
        <p:spPr>
          <a:xfrm>
            <a:off x="399327" y="3677132"/>
            <a:ext cx="6076708" cy="3539683"/>
          </a:xfrm>
        </p:spPr>
        <p:txBody>
          <a:bodyPr/>
          <a:lstStyle/>
          <a:p>
            <a:pPr>
              <a:spcBef>
                <a:spcPts val="0"/>
              </a:spcBef>
            </a:pPr>
            <a:r>
              <a:rPr lang="en-GB" sz="1000" b="0" dirty="0">
                <a:solidFill>
                  <a:schemeClr val="tx1"/>
                </a:solidFill>
                <a:latin typeface="Arial" panose="020B0604020202020204" pitchFamily="34" charset="0"/>
                <a:cs typeface="Arial" panose="020B0604020202020204" pitchFamily="34" charset="0"/>
              </a:rPr>
              <a:t>CORAL IMPACTS - DISEASE</a:t>
            </a:r>
          </a:p>
          <a:p>
            <a:pPr marL="285750" indent="-285750">
              <a:spcBef>
                <a:spcPts val="0"/>
              </a:spcBef>
              <a:buFont typeface="Arial" panose="020B0604020202020204" pitchFamily="34" charset="0"/>
              <a:buChar char="•"/>
            </a:pPr>
            <a:r>
              <a:rPr lang="en-US" sz="1000" b="0" dirty="0">
                <a:solidFill>
                  <a:schemeClr val="tx1"/>
                </a:solidFill>
                <a:latin typeface="Arial" panose="020B0604020202020204" pitchFamily="34" charset="0"/>
                <a:ea typeface="Arial"/>
                <a:cs typeface="Arial" panose="020B0604020202020204" pitchFamily="34" charset="0"/>
              </a:rPr>
              <a:t>If the white coral shows tissue loss and  no coral predators are visible, this may indicate the presence of a disease. ​ </a:t>
            </a:r>
          </a:p>
          <a:p>
            <a:pPr marL="285750" indent="-285750">
              <a:spcBef>
                <a:spcPts val="0"/>
              </a:spcBef>
              <a:buFont typeface="Arial" panose="020B0604020202020204" pitchFamily="34" charset="0"/>
              <a:buChar char="•"/>
            </a:pPr>
            <a:r>
              <a:rPr lang="en-US" sz="1000" b="0" dirty="0">
                <a:solidFill>
                  <a:schemeClr val="tx1"/>
                </a:solidFill>
                <a:latin typeface="Arial" panose="020B0604020202020204" pitchFamily="34" charset="0"/>
                <a:ea typeface="Arial"/>
                <a:cs typeface="Arial" panose="020B0604020202020204" pitchFamily="34" charset="0"/>
              </a:rPr>
              <a:t>You don’t need to identify the specific disease, just distinguish it from bleaching or predation.</a:t>
            </a:r>
          </a:p>
          <a:p>
            <a:pPr marL="285750" indent="-285750">
              <a:spcBef>
                <a:spcPts val="0"/>
              </a:spcBef>
              <a:buFont typeface="Arial" panose="020B0604020202020204" pitchFamily="34" charset="0"/>
              <a:buChar char="•"/>
            </a:pPr>
            <a:endParaRPr lang="en-US" sz="1000" b="0" dirty="0">
              <a:solidFill>
                <a:schemeClr val="tx1"/>
              </a:solidFill>
              <a:latin typeface="Arial" panose="020B0604020202020204" pitchFamily="34" charset="0"/>
              <a:ea typeface="Arial"/>
              <a:cs typeface="Arial" panose="020B0604020202020204" pitchFamily="34" charset="0"/>
            </a:endParaRPr>
          </a:p>
          <a:p>
            <a:pPr>
              <a:spcBef>
                <a:spcPts val="0"/>
              </a:spcBef>
            </a:pPr>
            <a:r>
              <a:rPr lang="en-GB" sz="1000" b="0" dirty="0">
                <a:solidFill>
                  <a:schemeClr val="tx1"/>
                </a:solidFill>
                <a:latin typeface="Arial" panose="020B0604020202020204" pitchFamily="34" charset="0"/>
                <a:cs typeface="Arial" panose="020B0604020202020204" pitchFamily="34" charset="0"/>
              </a:rPr>
              <a:t>Black Band Disease</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Cause: A microbial infection dominated by cyanobacteria.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Key visual sign: Dark black or reddish-black toxic band that separates healthy coral tissue from exposed white skeleton.</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Location: Often begins on the upper surface of coral colonies.</a:t>
            </a:r>
          </a:p>
          <a:p>
            <a:pPr>
              <a:spcBef>
                <a:spcPts val="0"/>
              </a:spcBef>
            </a:pPr>
            <a:r>
              <a:rPr lang="en-GB" sz="1000" b="0" dirty="0">
                <a:solidFill>
                  <a:schemeClr val="tx1"/>
                </a:solidFill>
                <a:latin typeface="Arial" panose="020B0604020202020204" pitchFamily="34" charset="0"/>
                <a:cs typeface="Arial" panose="020B0604020202020204" pitchFamily="34" charset="0"/>
              </a:rPr>
              <a:t>Impacts on the Reef: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Significant tissue loss and colony mortality.</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Slows reef recovery and reduces coral cover.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Creates bare substrate, enabling algae takeover and altering reef structure.</a:t>
            </a:r>
          </a:p>
          <a:p>
            <a:pPr>
              <a:spcBef>
                <a:spcPts val="0"/>
              </a:spcBef>
            </a:pPr>
            <a:endParaRPr lang="en-AU" sz="1000" b="0" dirty="0">
              <a:solidFill>
                <a:schemeClr val="tx1"/>
              </a:solidFill>
              <a:latin typeface="Arial" panose="020B0604020202020204" pitchFamily="34" charset="0"/>
              <a:cs typeface="Arial" panose="020B0604020202020204" pitchFamily="34" charset="0"/>
            </a:endParaRPr>
          </a:p>
          <a:p>
            <a:pPr>
              <a:spcBef>
                <a:spcPts val="0"/>
              </a:spcBef>
            </a:pPr>
            <a:r>
              <a:rPr lang="en-GB" sz="1000" b="0" dirty="0">
                <a:solidFill>
                  <a:schemeClr val="tx1"/>
                </a:solidFill>
                <a:latin typeface="Arial" panose="020B0604020202020204" pitchFamily="34" charset="0"/>
                <a:cs typeface="Arial" panose="020B0604020202020204" pitchFamily="34" charset="0"/>
              </a:rPr>
              <a:t>Brown Band Disease</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What it is: Coral disease caused by ciliates feeding on living coral tissue.</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Key visual sign: A distinct brown band (often slimy) that moves slowly across healthy tissue, leaving white skeleton behind.</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Location: Usually starts at the base or edge of a coral colony.</a:t>
            </a:r>
          </a:p>
          <a:p>
            <a:pPr>
              <a:spcBef>
                <a:spcPts val="0"/>
              </a:spcBef>
            </a:pPr>
            <a:r>
              <a:rPr lang="en-GB" sz="1000" b="0" dirty="0">
                <a:solidFill>
                  <a:schemeClr val="tx1"/>
                </a:solidFill>
                <a:latin typeface="Arial" panose="020B0604020202020204" pitchFamily="34" charset="0"/>
                <a:cs typeface="Arial" panose="020B0604020202020204" pitchFamily="34" charset="0"/>
              </a:rPr>
              <a:t>Impacts on the Reef: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Reduced coral cover and structure.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Slows reef recovery and reduces biodiversity.</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Increased vulnerability to secondary infections.</a:t>
            </a:r>
          </a:p>
          <a:p>
            <a:pPr>
              <a:spcBef>
                <a:spcPts val="0"/>
              </a:spcBef>
            </a:pPr>
            <a:endParaRPr lang="en-GB" sz="1000" b="0" dirty="0">
              <a:solidFill>
                <a:schemeClr val="tx1"/>
              </a:solidFill>
              <a:latin typeface="Arial" panose="020B0604020202020204" pitchFamily="34" charset="0"/>
              <a:cs typeface="Arial" panose="020B0604020202020204" pitchFamily="34" charset="0"/>
            </a:endParaRPr>
          </a:p>
          <a:p>
            <a:pPr>
              <a:spcBef>
                <a:spcPts val="0"/>
              </a:spcBef>
            </a:pPr>
            <a:r>
              <a:rPr lang="en-GB" sz="1000" b="0" dirty="0">
                <a:solidFill>
                  <a:schemeClr val="tx1"/>
                </a:solidFill>
                <a:latin typeface="Arial" panose="020B0604020202020204" pitchFamily="34" charset="0"/>
                <a:cs typeface="Arial" panose="020B0604020202020204" pitchFamily="34" charset="0"/>
              </a:rPr>
              <a:t>White Syndrome</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What it is: A group of coral diseases causing rapid tissue loss, often linked to bacteria and heat stress.</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Key visual sign: Sharp boundary between healthy tissue and bright white, freshly exposed skeleton.</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Location: Can start at the base, edge, or centre of a colony depending on the species.</a:t>
            </a:r>
          </a:p>
          <a:p>
            <a:pPr>
              <a:spcBef>
                <a:spcPts val="0"/>
              </a:spcBef>
            </a:pPr>
            <a:r>
              <a:rPr lang="en-GB" sz="1000" b="0" dirty="0">
                <a:solidFill>
                  <a:schemeClr val="tx1"/>
                </a:solidFill>
                <a:latin typeface="Arial" panose="020B0604020202020204" pitchFamily="34" charset="0"/>
                <a:cs typeface="Arial" panose="020B0604020202020204" pitchFamily="34" charset="0"/>
              </a:rPr>
              <a:t>Impacts on the Reef: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Major driver of coral decline during warm-water events. </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Reduces colony resilience and growth.</a:t>
            </a:r>
          </a:p>
          <a:p>
            <a:pPr marL="285750" indent="-285750">
              <a:spcBef>
                <a:spcPts val="0"/>
              </a:spcBef>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Increases susceptibility to secondary stressors and slows reef recovery.</a:t>
            </a:r>
          </a:p>
          <a:p>
            <a:pPr marL="285750" indent="-285750">
              <a:spcBef>
                <a:spcPts val="600"/>
              </a:spcBef>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1E84FB72-AD61-5DC5-2301-5B5A8578EA8A}"/>
              </a:ext>
            </a:extLst>
          </p:cNvPr>
          <p:cNvSpPr>
            <a:spLocks noGrp="1"/>
          </p:cNvSpPr>
          <p:nvPr>
            <p:ph type="sldNum" sz="quarter" idx="5"/>
          </p:nvPr>
        </p:nvSpPr>
        <p:spPr/>
        <p:txBody>
          <a:bodyPr/>
          <a:lstStyle/>
          <a:p>
            <a:fld id="{6BFBFB1B-2D10-47F8-B001-90D9908A9EDF}" type="slidenum">
              <a:rPr lang="en-AU" smtClean="0"/>
              <a:t>33</a:t>
            </a:fld>
            <a:endParaRPr lang="en-AU"/>
          </a:p>
        </p:txBody>
      </p:sp>
      <p:sp>
        <p:nvSpPr>
          <p:cNvPr id="5" name="Footer Placeholder 4">
            <a:extLst>
              <a:ext uri="{FF2B5EF4-FFF2-40B4-BE49-F238E27FC236}">
                <a16:creationId xmlns:a16="http://schemas.microsoft.com/office/drawing/2014/main" id="{762CB5F6-EAA6-478B-FF9F-C56206B817F5}"/>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8B373CB-85CB-64A4-9C50-B39F89B05C9A}"/>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309475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55F0-9A55-35DE-A80F-22C594F78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62A37-AFA8-4034-9269-08843B55B31F}"/>
              </a:ext>
            </a:extLst>
          </p:cNvPr>
          <p:cNvSpPr>
            <a:spLocks noGrp="1" noRot="1" noChangeAspect="1"/>
          </p:cNvSpPr>
          <p:nvPr>
            <p:ph type="sldImg"/>
          </p:nvPr>
        </p:nvSpPr>
        <p:spPr>
          <a:xfrm>
            <a:off x="685800" y="454025"/>
            <a:ext cx="5486400" cy="3086100"/>
          </a:xfrm>
        </p:spPr>
        <p:txBody>
          <a:bodyPr/>
          <a:lstStyle/>
          <a:p>
            <a:endParaRPr lang="en-AU"/>
          </a:p>
        </p:txBody>
      </p:sp>
      <p:sp>
        <p:nvSpPr>
          <p:cNvPr id="3" name="Notes Placeholder 2">
            <a:extLst>
              <a:ext uri="{FF2B5EF4-FFF2-40B4-BE49-F238E27FC236}">
                <a16:creationId xmlns:a16="http://schemas.microsoft.com/office/drawing/2014/main" id="{171E183E-23B5-BCF3-8A7A-66B2E4B72C8E}"/>
              </a:ext>
            </a:extLst>
          </p:cNvPr>
          <p:cNvSpPr>
            <a:spLocks noGrp="1"/>
          </p:cNvSpPr>
          <p:nvPr>
            <p:ph type="body" idx="1"/>
          </p:nvPr>
        </p:nvSpPr>
        <p:spPr>
          <a:xfrm>
            <a:off x="685800" y="3711856"/>
            <a:ext cx="5486400" cy="3600450"/>
          </a:xfrm>
        </p:spPr>
        <p:txBody>
          <a:bodyPr/>
          <a:lstStyle/>
          <a:p>
            <a:pPr>
              <a:spcBef>
                <a:spcPts val="0"/>
              </a:spcBef>
            </a:pPr>
            <a:r>
              <a:rPr lang="en-GB" sz="1200" b="0" dirty="0">
                <a:solidFill>
                  <a:schemeClr val="tx1"/>
                </a:solidFill>
                <a:latin typeface="Arial"/>
                <a:cs typeface="Arial"/>
              </a:rPr>
              <a:t>CORAL IMPACTS - COMPETITION</a:t>
            </a:r>
            <a:endParaRPr lang="en-GB" sz="1200" b="0" dirty="0">
              <a:solidFill>
                <a:schemeClr val="tx1"/>
              </a:solidFill>
              <a:latin typeface="Arial" panose="020B0604020202020204" pitchFamily="34" charset="0"/>
              <a:cs typeface="Arial" panose="020B0604020202020204" pitchFamily="34" charset="0"/>
            </a:endParaRP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Corals compete with other corals, algae, sponges and invertebrates for space, light, and nutrients.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Competition is most noticeable in fast-growing species.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Often seen as a coloured band between two coral colonies.</a:t>
            </a:r>
          </a:p>
          <a:p>
            <a:pPr>
              <a:spcBef>
                <a:spcPts val="0"/>
              </a:spcBef>
            </a:pPr>
            <a:r>
              <a:rPr lang="en-GB" sz="1200" b="0" dirty="0">
                <a:solidFill>
                  <a:schemeClr val="tx1"/>
                </a:solidFill>
                <a:latin typeface="Arial" panose="020B0604020202020204" pitchFamily="34" charset="0"/>
                <a:cs typeface="Arial" panose="020B0604020202020204" pitchFamily="34" charset="0"/>
              </a:rPr>
              <a:t>Key visual sign: Clear interaction zones where two organisms </a:t>
            </a:r>
          </a:p>
          <a:p>
            <a:pPr>
              <a:spcBef>
                <a:spcPts val="0"/>
              </a:spcBef>
            </a:pPr>
            <a:r>
              <a:rPr lang="en-GB" sz="1200" b="0" dirty="0">
                <a:solidFill>
                  <a:schemeClr val="tx1"/>
                </a:solidFill>
                <a:latin typeface="Arial" panose="020B0604020202020204" pitchFamily="34" charset="0"/>
                <a:cs typeface="Arial" panose="020B0604020202020204" pitchFamily="34" charset="0"/>
              </a:rPr>
              <a:t>meet - may show tissue recession, sweeper tentacles, or overgrowth.</a:t>
            </a:r>
          </a:p>
          <a:p>
            <a:pPr>
              <a:spcBef>
                <a:spcPts val="0"/>
              </a:spcBef>
            </a:pPr>
            <a:r>
              <a:rPr lang="en-GB" sz="1200" b="0" dirty="0">
                <a:solidFill>
                  <a:schemeClr val="tx1"/>
                </a:solidFill>
                <a:latin typeface="Arial" panose="020B0604020202020204" pitchFamily="34" charset="0"/>
                <a:cs typeface="Arial" panose="020B0604020202020204" pitchFamily="34" charset="0"/>
              </a:rPr>
              <a:t>Common interactions: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vs. coral: Margins touching, dead patches where one outcompetes another.</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vs. algae: Algae overgrowing or shading coral.</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Coral vs. invertebrates: Sponges or tunicates encroaching on coral tissue.</a:t>
            </a:r>
          </a:p>
          <a:p>
            <a:pPr>
              <a:spcBef>
                <a:spcPts val="0"/>
              </a:spcBef>
            </a:pPr>
            <a:r>
              <a:rPr lang="en-GB" sz="1200" b="0" dirty="0">
                <a:solidFill>
                  <a:schemeClr val="tx1"/>
                </a:solidFill>
                <a:latin typeface="Arial" panose="020B0604020202020204" pitchFamily="34" charset="0"/>
                <a:cs typeface="Arial" panose="020B0604020202020204" pitchFamily="34" charset="0"/>
              </a:rPr>
              <a:t>Impacts on reefs: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Reduced growth and colony health.</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Increased risk of tissue loss and disease entry points.</a:t>
            </a:r>
          </a:p>
          <a:p>
            <a:pPr marL="285750" lvl="1" indent="-285750">
              <a:spcBef>
                <a:spcPts val="0"/>
              </a:spcBef>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Limits space for coral recruitment and slows reef recovery.</a:t>
            </a:r>
          </a:p>
          <a:p>
            <a:endParaRPr lang="en-AU" dirty="0"/>
          </a:p>
        </p:txBody>
      </p:sp>
      <p:sp>
        <p:nvSpPr>
          <p:cNvPr id="4" name="Slide Number Placeholder 3">
            <a:extLst>
              <a:ext uri="{FF2B5EF4-FFF2-40B4-BE49-F238E27FC236}">
                <a16:creationId xmlns:a16="http://schemas.microsoft.com/office/drawing/2014/main" id="{FB8A0F94-4869-0592-6ED7-2589034A480A}"/>
              </a:ext>
            </a:extLst>
          </p:cNvPr>
          <p:cNvSpPr>
            <a:spLocks noGrp="1"/>
          </p:cNvSpPr>
          <p:nvPr>
            <p:ph type="sldNum" sz="quarter" idx="5"/>
          </p:nvPr>
        </p:nvSpPr>
        <p:spPr/>
        <p:txBody>
          <a:bodyPr/>
          <a:lstStyle/>
          <a:p>
            <a:fld id="{6BFBFB1B-2D10-47F8-B001-90D9908A9EDF}" type="slidenum">
              <a:rPr lang="en-AU" smtClean="0"/>
              <a:t>34</a:t>
            </a:fld>
            <a:endParaRPr lang="en-AU"/>
          </a:p>
        </p:txBody>
      </p:sp>
      <p:sp>
        <p:nvSpPr>
          <p:cNvPr id="5" name="Footer Placeholder 4">
            <a:extLst>
              <a:ext uri="{FF2B5EF4-FFF2-40B4-BE49-F238E27FC236}">
                <a16:creationId xmlns:a16="http://schemas.microsoft.com/office/drawing/2014/main" id="{B67099B3-CC4E-C623-2819-E38A768DE053}"/>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D014595-E65C-AD9D-6954-7051C8B9EFA9}"/>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858792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0D201-4CFE-104D-1CE8-C11904B73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FED45-8780-E46D-6C3B-A5E74C293520}"/>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D3E0176C-13D6-583A-0681-D02FB1AA9FC7}"/>
              </a:ext>
            </a:extLst>
          </p:cNvPr>
          <p:cNvSpPr>
            <a:spLocks noGrp="1"/>
          </p:cNvSpPr>
          <p:nvPr>
            <p:ph type="body" idx="1"/>
          </p:nvPr>
        </p:nvSpPr>
        <p:spPr>
          <a:xfrm>
            <a:off x="685800" y="3723431"/>
            <a:ext cx="5486400" cy="3600450"/>
          </a:xfrm>
        </p:spPr>
        <p:txBody>
          <a:bodyPr/>
          <a:lstStyle/>
          <a:p>
            <a:r>
              <a:rPr lang="en-GB" sz="1200" b="0" dirty="0">
                <a:solidFill>
                  <a:schemeClr val="tx1"/>
                </a:solidFill>
                <a:latin typeface="Arial"/>
                <a:cs typeface="Arial"/>
              </a:rPr>
              <a:t>CORAL IMPACTS - DAMAGE</a:t>
            </a:r>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What it is: Breakage or injury to coral from human activity, animals,  or natural events.</a:t>
            </a:r>
          </a:p>
          <a:p>
            <a:r>
              <a:rPr lang="en-GB" sz="1200" b="0" dirty="0">
                <a:solidFill>
                  <a:schemeClr val="tx1"/>
                </a:solidFill>
                <a:latin typeface="Arial" panose="020B0604020202020204" pitchFamily="34" charset="0"/>
                <a:cs typeface="Arial" panose="020B0604020202020204" pitchFamily="34" charset="0"/>
              </a:rPr>
              <a:t>Key visual signs:</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Fresh, white break points on branches or plates.</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Scarring or scraped tissue.</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Dislodged or overturned colonies.</a:t>
            </a:r>
          </a:p>
          <a:p>
            <a:r>
              <a:rPr lang="en-GB" sz="1200" b="0" dirty="0">
                <a:solidFill>
                  <a:schemeClr val="tx1"/>
                </a:solidFill>
                <a:latin typeface="Arial" panose="020B0604020202020204" pitchFamily="34" charset="0"/>
                <a:cs typeface="Arial" panose="020B0604020202020204" pitchFamily="34" charset="0"/>
              </a:rPr>
              <a:t>Common sources:</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Divers/snorkellers: Fin kicks, touching, standing on coral.</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Anchors/boats: Large breakage, crushed areas, sediment plumes.</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Storms: Fragmentation, sand abrasion, overturned corals.</a:t>
            </a:r>
          </a:p>
          <a:p>
            <a:r>
              <a:rPr lang="en-GB" sz="1200" b="0" dirty="0">
                <a:solidFill>
                  <a:schemeClr val="tx1"/>
                </a:solidFill>
                <a:latin typeface="Arial" panose="020B0604020202020204" pitchFamily="34" charset="0"/>
                <a:cs typeface="Arial" panose="020B0604020202020204" pitchFamily="34" charset="0"/>
              </a:rPr>
              <a:t>Impacts to reef: </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Reduced structural integrity and colony survival.</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Increased vulnerability to disease and algae overgrowth.</a:t>
            </a:r>
          </a:p>
          <a:p>
            <a:pPr marL="285743" indent="-285743">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Slower reef recovery and loss of habitat complexity.</a:t>
            </a:r>
          </a:p>
          <a:p>
            <a:endParaRPr lang="en-AU" dirty="0"/>
          </a:p>
        </p:txBody>
      </p:sp>
      <p:sp>
        <p:nvSpPr>
          <p:cNvPr id="4" name="Slide Number Placeholder 3">
            <a:extLst>
              <a:ext uri="{FF2B5EF4-FFF2-40B4-BE49-F238E27FC236}">
                <a16:creationId xmlns:a16="http://schemas.microsoft.com/office/drawing/2014/main" id="{C274198A-0A50-3751-BC3C-8C850D71BE49}"/>
              </a:ext>
            </a:extLst>
          </p:cNvPr>
          <p:cNvSpPr>
            <a:spLocks noGrp="1"/>
          </p:cNvSpPr>
          <p:nvPr>
            <p:ph type="sldNum" sz="quarter" idx="5"/>
          </p:nvPr>
        </p:nvSpPr>
        <p:spPr/>
        <p:txBody>
          <a:bodyPr/>
          <a:lstStyle/>
          <a:p>
            <a:fld id="{6BFBFB1B-2D10-47F8-B001-90D9908A9EDF}" type="slidenum">
              <a:rPr lang="en-AU" smtClean="0"/>
              <a:t>35</a:t>
            </a:fld>
            <a:endParaRPr lang="en-AU"/>
          </a:p>
        </p:txBody>
      </p:sp>
      <p:sp>
        <p:nvSpPr>
          <p:cNvPr id="5" name="Footer Placeholder 4">
            <a:extLst>
              <a:ext uri="{FF2B5EF4-FFF2-40B4-BE49-F238E27FC236}">
                <a16:creationId xmlns:a16="http://schemas.microsoft.com/office/drawing/2014/main" id="{5188A40F-B2DB-2F10-A889-ACBD7E04898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228A1F4-EEB8-2FEC-3762-006611312BA7}"/>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466916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AA579-999E-C2D7-8C62-D96A0F266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7C5F8-8EAB-311B-6EEE-45B17102B00A}"/>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232B8404-8934-4EBC-FC6D-ECD054CC3F40}"/>
              </a:ext>
            </a:extLst>
          </p:cNvPr>
          <p:cNvSpPr>
            <a:spLocks noGrp="1"/>
          </p:cNvSpPr>
          <p:nvPr>
            <p:ph type="body" idx="1"/>
          </p:nvPr>
        </p:nvSpPr>
        <p:spPr>
          <a:xfrm>
            <a:off x="685800" y="3723431"/>
            <a:ext cx="5486400" cy="3600450"/>
          </a:xfrm>
        </p:spPr>
        <p:txBody>
          <a:bodyPr/>
          <a:lstStyle/>
          <a:p>
            <a:pPr>
              <a:spcBef>
                <a:spcPts val="0"/>
              </a:spcBef>
              <a:spcAft>
                <a:spcPts val="0"/>
              </a:spcAft>
            </a:pPr>
            <a:r>
              <a:rPr lang="en-GB" sz="1200" b="0" dirty="0">
                <a:solidFill>
                  <a:schemeClr val="tx1"/>
                </a:solidFill>
                <a:latin typeface="Arial"/>
                <a:cs typeface="Arial"/>
              </a:rPr>
              <a:t>CORAL IMPACTS- RUBBISH (MARINE DEBRIS)</a:t>
            </a:r>
            <a:endParaRPr lang="en-GB" sz="1200" b="0" dirty="0">
              <a:solidFill>
                <a:schemeClr val="tx1"/>
              </a:solidFill>
              <a:latin typeface="Arial" panose="020B0604020202020204" pitchFamily="34" charset="0"/>
              <a:cs typeface="Arial" panose="020B0604020202020204" pitchFamily="34" charset="0"/>
            </a:endParaRPr>
          </a:p>
          <a:p>
            <a:pPr lvl="0" eaLnBrk="0" fontAlgn="base" hangingPunct="0">
              <a:spcBef>
                <a:spcPts val="0"/>
              </a:spcBef>
              <a:spcAft>
                <a:spcPts val="0"/>
              </a:spcAft>
            </a:pPr>
            <a:r>
              <a:rPr lang="en-US" altLang="en-US" sz="1200" b="0" dirty="0">
                <a:solidFill>
                  <a:schemeClr val="tx1"/>
                </a:solidFill>
                <a:latin typeface="Arial" panose="020B0604020202020204" pitchFamily="34" charset="0"/>
                <a:cs typeface="Arial" panose="020B0604020202020204" pitchFamily="34" charset="0"/>
              </a:rPr>
              <a:t>What it is: Plastics, fishing line, nets, and other debris that become entangled on coral colonies.</a:t>
            </a:r>
          </a:p>
          <a:p>
            <a:pPr lvl="0" eaLnBrk="0" fontAlgn="base" hangingPunct="0">
              <a:spcBef>
                <a:spcPts val="0"/>
              </a:spcBef>
              <a:spcAft>
                <a:spcPts val="0"/>
              </a:spcAft>
            </a:pPr>
            <a:r>
              <a:rPr lang="en-US" altLang="en-US" sz="1200" b="0" dirty="0">
                <a:solidFill>
                  <a:schemeClr val="tx1"/>
                </a:solidFill>
                <a:latin typeface="Arial" panose="020B0604020202020204" pitchFamily="34" charset="0"/>
                <a:cs typeface="Arial" panose="020B0604020202020204" pitchFamily="34" charset="0"/>
              </a:rPr>
              <a:t>Key visual sign: Foreign objects resting on or caught within coral branches or surfaces.</a:t>
            </a:r>
          </a:p>
          <a:p>
            <a:pPr lvl="0" eaLnBrk="0" fontAlgn="base" hangingPunct="0">
              <a:spcBef>
                <a:spcPts val="0"/>
              </a:spcBef>
              <a:spcAft>
                <a:spcPts val="0"/>
              </a:spcAft>
            </a:pPr>
            <a:r>
              <a:rPr lang="en-US" altLang="en-US" sz="1200" b="0" dirty="0">
                <a:solidFill>
                  <a:schemeClr val="tx1"/>
                </a:solidFill>
                <a:latin typeface="Arial" panose="020B0604020202020204" pitchFamily="34" charset="0"/>
                <a:cs typeface="Arial" panose="020B0604020202020204" pitchFamily="34" charset="0"/>
              </a:rPr>
              <a:t>Common signs of impact:</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Tissue abrasion where debris rubs against coral.</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Breakage of delicate branches.</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Shading that limits light for photosynthesis.</a:t>
            </a:r>
          </a:p>
          <a:p>
            <a:pPr lvl="0" eaLnBrk="0" fontAlgn="base" hangingPunct="0">
              <a:spcBef>
                <a:spcPts val="0"/>
              </a:spcBef>
              <a:spcAft>
                <a:spcPts val="0"/>
              </a:spcAft>
            </a:pPr>
            <a:r>
              <a:rPr lang="en-US" altLang="en-US" sz="1200" b="0" dirty="0">
                <a:solidFill>
                  <a:schemeClr val="tx1"/>
                </a:solidFill>
                <a:latin typeface="Arial" panose="020B0604020202020204" pitchFamily="34" charset="0"/>
                <a:cs typeface="Arial" panose="020B0604020202020204" pitchFamily="34" charset="0"/>
              </a:rPr>
              <a:t>Impacts on the Reef:</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Slower growth and reduced health.</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Higher risk of infection at damaged sites.</a:t>
            </a:r>
          </a:p>
          <a:p>
            <a:pPr marL="285743" indent="-285743" eaLnBrk="0" fontAlgn="base" hangingPunct="0">
              <a:spcBef>
                <a:spcPts val="0"/>
              </a:spcBef>
              <a:spcAft>
                <a:spcPts val="0"/>
              </a:spcAft>
              <a:buFont typeface="Arial" panose="020B0604020202020204" pitchFamily="34" charset="0"/>
              <a:buChar char="•"/>
            </a:pPr>
            <a:r>
              <a:rPr lang="en-US" altLang="en-US" sz="1200" b="0" dirty="0">
                <a:solidFill>
                  <a:schemeClr val="tx1"/>
                </a:solidFill>
                <a:latin typeface="Arial" panose="020B0604020202020204" pitchFamily="34" charset="0"/>
                <a:cs typeface="Arial" panose="020B0604020202020204" pitchFamily="34" charset="0"/>
              </a:rPr>
              <a:t>It can cause colony mortality if not removed.</a:t>
            </a:r>
            <a:endParaRPr lang="en-AU" sz="1200" b="0" dirty="0">
              <a:solidFill>
                <a:schemeClr val="tx1"/>
              </a:solidFill>
            </a:endParaRPr>
          </a:p>
        </p:txBody>
      </p:sp>
      <p:sp>
        <p:nvSpPr>
          <p:cNvPr id="4" name="Slide Number Placeholder 3">
            <a:extLst>
              <a:ext uri="{FF2B5EF4-FFF2-40B4-BE49-F238E27FC236}">
                <a16:creationId xmlns:a16="http://schemas.microsoft.com/office/drawing/2014/main" id="{45BEC63E-7F1D-1786-F399-D903F137C679}"/>
              </a:ext>
            </a:extLst>
          </p:cNvPr>
          <p:cNvSpPr>
            <a:spLocks noGrp="1"/>
          </p:cNvSpPr>
          <p:nvPr>
            <p:ph type="sldNum" sz="quarter" idx="5"/>
          </p:nvPr>
        </p:nvSpPr>
        <p:spPr/>
        <p:txBody>
          <a:bodyPr/>
          <a:lstStyle/>
          <a:p>
            <a:fld id="{6BFBFB1B-2D10-47F8-B001-90D9908A9EDF}" type="slidenum">
              <a:rPr lang="en-AU" smtClean="0"/>
              <a:t>36</a:t>
            </a:fld>
            <a:endParaRPr lang="en-AU"/>
          </a:p>
        </p:txBody>
      </p:sp>
      <p:sp>
        <p:nvSpPr>
          <p:cNvPr id="5" name="Footer Placeholder 4">
            <a:extLst>
              <a:ext uri="{FF2B5EF4-FFF2-40B4-BE49-F238E27FC236}">
                <a16:creationId xmlns:a16="http://schemas.microsoft.com/office/drawing/2014/main" id="{8F86BFCD-BC7B-34B9-084E-2DAD534CA7FC}"/>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ADC85E35-C2A2-48CD-DB24-0CCB361F1E2F}"/>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909336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C8CA-3C61-66BD-AF88-6332FDC1D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290B2-5884-B6A4-7949-189E9ABC5209}"/>
              </a:ext>
            </a:extLst>
          </p:cNvPr>
          <p:cNvSpPr>
            <a:spLocks noGrp="1" noRot="1" noChangeAspect="1"/>
          </p:cNvSpPr>
          <p:nvPr>
            <p:ph type="sldImg"/>
          </p:nvPr>
        </p:nvSpPr>
        <p:spPr>
          <a:xfrm>
            <a:off x="685800" y="449263"/>
            <a:ext cx="5486400" cy="3086100"/>
          </a:xfrm>
        </p:spPr>
        <p:txBody>
          <a:bodyPr/>
          <a:lstStyle/>
          <a:p>
            <a:endParaRPr lang="en-AU"/>
          </a:p>
        </p:txBody>
      </p:sp>
      <p:sp>
        <p:nvSpPr>
          <p:cNvPr id="3" name="Notes Placeholder 2">
            <a:extLst>
              <a:ext uri="{FF2B5EF4-FFF2-40B4-BE49-F238E27FC236}">
                <a16:creationId xmlns:a16="http://schemas.microsoft.com/office/drawing/2014/main" id="{BEC4E9CE-0AB1-1515-C04C-45F57DE8604E}"/>
              </a:ext>
            </a:extLst>
          </p:cNvPr>
          <p:cNvSpPr>
            <a:spLocks noGrp="1"/>
          </p:cNvSpPr>
          <p:nvPr>
            <p:ph type="body" idx="1"/>
          </p:nvPr>
        </p:nvSpPr>
        <p:spPr>
          <a:xfrm>
            <a:off x="685800" y="3706069"/>
            <a:ext cx="5486400" cy="3600450"/>
          </a:xfrm>
        </p:spPr>
        <p:txBody>
          <a:bodyPr/>
          <a:lstStyle/>
          <a:p>
            <a:pPr lvl="0">
              <a:defRPr/>
            </a:pPr>
            <a:r>
              <a:rPr lang="en-US" sz="1200" b="0" dirty="0">
                <a:solidFill>
                  <a:schemeClr val="tx1"/>
                </a:solidFill>
                <a:latin typeface="Arial" panose="020B0604020202020204" pitchFamily="34" charset="0"/>
                <a:cs typeface="Arial" panose="020B0604020202020204" pitchFamily="34" charset="0"/>
              </a:rPr>
              <a:t>Impact Details and Other things of intertest:</a:t>
            </a:r>
          </a:p>
          <a:p>
            <a:pPr lvl="0">
              <a:defRPr/>
            </a:pPr>
            <a:r>
              <a:rPr lang="en-US" sz="1200" b="0" dirty="0">
                <a:solidFill>
                  <a:schemeClr val="tx1"/>
                </a:solidFill>
                <a:latin typeface="Arial" panose="020B0604020202020204" pitchFamily="34" charset="0"/>
                <a:cs typeface="Arial" panose="020B0604020202020204" pitchFamily="34" charset="0"/>
              </a:rPr>
              <a:t>Impact details: Record of impacts for example</a:t>
            </a:r>
          </a:p>
          <a:p>
            <a:pPr marL="285750" indent="-285750">
              <a:buFont typeface="Arial" panose="020B0604020202020204" pitchFamily="34" charset="0"/>
              <a:buChar char="•"/>
              <a:defRPr/>
            </a:pPr>
            <a:r>
              <a:rPr lang="en-US" sz="1200" b="0" dirty="0">
                <a:solidFill>
                  <a:schemeClr val="tx1"/>
                </a:solidFill>
                <a:latin typeface="Arial" panose="020B0604020202020204" pitchFamily="34" charset="0"/>
                <a:cs typeface="Arial" panose="020B0604020202020204" pitchFamily="34" charset="0"/>
              </a:rPr>
              <a:t>Half the area was affected by bleaching.</a:t>
            </a:r>
          </a:p>
          <a:p>
            <a:pPr marL="285750" indent="-285750">
              <a:buFont typeface="Arial" panose="020B0604020202020204" pitchFamily="34" charset="0"/>
              <a:buChar char="•"/>
              <a:defRPr/>
            </a:pPr>
            <a:r>
              <a:rPr lang="en-US" sz="1200" b="0" dirty="0">
                <a:solidFill>
                  <a:schemeClr val="tx1"/>
                </a:solidFill>
                <a:latin typeface="Arial" panose="020B0604020202020204" pitchFamily="34" charset="0"/>
                <a:cs typeface="Arial" panose="020B0604020202020204" pitchFamily="34" charset="0"/>
              </a:rPr>
              <a:t>The whole area was affected by COTS.</a:t>
            </a:r>
          </a:p>
          <a:p>
            <a:pPr lvl="0">
              <a:defRPr/>
            </a:pPr>
            <a:r>
              <a:rPr lang="en-US" sz="1200" b="0" dirty="0">
                <a:solidFill>
                  <a:schemeClr val="tx1"/>
                </a:solidFill>
                <a:latin typeface="Arial" panose="020B0604020202020204" pitchFamily="34" charset="0"/>
                <a:cs typeface="Arial" panose="020B0604020202020204" pitchFamily="34" charset="0"/>
              </a:rPr>
              <a:t>Other things of interest: Relevant site information</a:t>
            </a:r>
          </a:p>
          <a:p>
            <a:pPr marL="285750" indent="-285750">
              <a:buFont typeface="Arial" panose="020B0604020202020204" pitchFamily="34" charset="0"/>
              <a:buChar char="•"/>
              <a:defRPr/>
            </a:pPr>
            <a:r>
              <a:rPr lang="en-US" sz="1200" b="0" dirty="0">
                <a:solidFill>
                  <a:schemeClr val="tx1"/>
                </a:solidFill>
                <a:latin typeface="Arial" panose="020B0604020202020204" pitchFamily="34" charset="0"/>
                <a:cs typeface="Arial" panose="020B0604020202020204" pitchFamily="34" charset="0"/>
              </a:rPr>
              <a:t> Site conditions, storms, sightings of protected species, mating or spawning </a:t>
            </a:r>
            <a:r>
              <a:rPr lang="en-US" sz="1200" b="0" dirty="0" err="1">
                <a:solidFill>
                  <a:schemeClr val="tx1"/>
                </a:solidFill>
                <a:latin typeface="Arial" panose="020B0604020202020204" pitchFamily="34" charset="0"/>
                <a:cs typeface="Arial" panose="020B0604020202020204" pitchFamily="34" charset="0"/>
              </a:rPr>
              <a:t>behaviour</a:t>
            </a:r>
            <a:r>
              <a:rPr lang="en-US" sz="1200" b="0" dirty="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r>
              <a:rPr lang="en-GB" sz="1200" b="0" dirty="0">
                <a:solidFill>
                  <a:schemeClr val="tx1"/>
                </a:solidFill>
                <a:latin typeface="Arial" panose="020B0604020202020204" pitchFamily="34" charset="0"/>
                <a:cs typeface="Arial" panose="020B0604020202020204" pitchFamily="34" charset="0"/>
              </a:rPr>
              <a:t>Reminder: Submit the data from your survey into Eye on the Reef </a:t>
            </a:r>
          </a:p>
          <a:p>
            <a:endParaRPr lang="en-AU" dirty="0"/>
          </a:p>
        </p:txBody>
      </p:sp>
      <p:sp>
        <p:nvSpPr>
          <p:cNvPr id="4" name="Slide Number Placeholder 3">
            <a:extLst>
              <a:ext uri="{FF2B5EF4-FFF2-40B4-BE49-F238E27FC236}">
                <a16:creationId xmlns:a16="http://schemas.microsoft.com/office/drawing/2014/main" id="{8DB696E0-9169-A1BF-25BF-29490B8B4A7D}"/>
              </a:ext>
            </a:extLst>
          </p:cNvPr>
          <p:cNvSpPr>
            <a:spLocks noGrp="1"/>
          </p:cNvSpPr>
          <p:nvPr>
            <p:ph type="sldNum" sz="quarter" idx="5"/>
          </p:nvPr>
        </p:nvSpPr>
        <p:spPr/>
        <p:txBody>
          <a:bodyPr/>
          <a:lstStyle/>
          <a:p>
            <a:fld id="{6BFBFB1B-2D10-47F8-B001-90D9908A9EDF}" type="slidenum">
              <a:rPr lang="en-AU" smtClean="0"/>
              <a:t>37</a:t>
            </a:fld>
            <a:endParaRPr lang="en-AU"/>
          </a:p>
        </p:txBody>
      </p:sp>
      <p:sp>
        <p:nvSpPr>
          <p:cNvPr id="5" name="Footer Placeholder 4">
            <a:extLst>
              <a:ext uri="{FF2B5EF4-FFF2-40B4-BE49-F238E27FC236}">
                <a16:creationId xmlns:a16="http://schemas.microsoft.com/office/drawing/2014/main" id="{2649449A-AE9E-AF7C-FD39-42B1F24021D6}"/>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B02C84AB-60DA-837A-B8F1-0D59E0C5E102}"/>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273197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36DA-376A-8FB0-9F10-2AD7C558C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18E15-7B94-2B7E-1666-EFC71B9AC8E2}"/>
              </a:ext>
            </a:extLst>
          </p:cNvPr>
          <p:cNvSpPr>
            <a:spLocks noGrp="1" noRot="1" noChangeAspect="1"/>
          </p:cNvSpPr>
          <p:nvPr>
            <p:ph type="sldImg"/>
          </p:nvPr>
        </p:nvSpPr>
        <p:spPr>
          <a:xfrm>
            <a:off x="685800" y="465138"/>
            <a:ext cx="5486400" cy="3086100"/>
          </a:xfrm>
        </p:spPr>
        <p:txBody>
          <a:bodyPr/>
          <a:lstStyle/>
          <a:p>
            <a:endParaRPr lang="en-AU"/>
          </a:p>
        </p:txBody>
      </p:sp>
      <p:sp>
        <p:nvSpPr>
          <p:cNvPr id="3" name="Notes Placeholder 2">
            <a:extLst>
              <a:ext uri="{FF2B5EF4-FFF2-40B4-BE49-F238E27FC236}">
                <a16:creationId xmlns:a16="http://schemas.microsoft.com/office/drawing/2014/main" id="{65DB50D1-FBB5-C455-71F9-DBD12850707F}"/>
              </a:ext>
            </a:extLst>
          </p:cNvPr>
          <p:cNvSpPr>
            <a:spLocks noGrp="1"/>
          </p:cNvSpPr>
          <p:nvPr>
            <p:ph type="body" idx="1"/>
          </p:nvPr>
        </p:nvSpPr>
        <p:spPr>
          <a:xfrm>
            <a:off x="685800" y="3723431"/>
            <a:ext cx="5486400" cy="3600450"/>
          </a:xfrm>
        </p:spPr>
        <p:txBody>
          <a:bodyPr/>
          <a:lstStyle/>
          <a:p>
            <a:r>
              <a:rPr lang="en-GB" sz="1200" b="0" dirty="0">
                <a:solidFill>
                  <a:schemeClr val="tx1"/>
                </a:solidFill>
                <a:latin typeface="Arial" panose="020B0604020202020204" pitchFamily="34" charset="0"/>
                <a:cs typeface="Arial" panose="020B0604020202020204" pitchFamily="34" charset="0"/>
              </a:rPr>
              <a:t>ENTER DATA INTO EYE ON THE REEF</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Enter your data via the QR Code</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New users will need to register for an account.</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From home toggle across to Surveys then add Survey on top right corner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Add Rapid Monitoring Survey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Sign into your account.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Eye on the Reef is also available on desktop (preferred way of submitting your data). </a:t>
            </a:r>
          </a:p>
          <a:p>
            <a:r>
              <a:rPr lang="en-GB" sz="1200" b="0" dirty="0">
                <a:solidFill>
                  <a:schemeClr val="tx1"/>
                </a:solidFill>
                <a:latin typeface="Arial" panose="020B0604020202020204" pitchFamily="34" charset="0"/>
                <a:cs typeface="Arial" panose="020B0604020202020204" pitchFamily="34" charset="0"/>
              </a:rPr>
              <a:t>Additional information:</a:t>
            </a:r>
            <a:endParaRPr lang="en-AU"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This is arguably the most important component.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 data you collect and contribute can be used to inform how the Great Barrier Reef is managed. </a:t>
            </a:r>
          </a:p>
          <a:p>
            <a:pPr marL="285750" indent="-285750">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 data goes into the Eye on the Reef system, the official Reef management system for the Great Barrier Reef Marine Park Authority, the Australian Government’s lead agency for managing the Great Barrier Reef.</a:t>
            </a:r>
          </a:p>
          <a:p>
            <a:pPr marL="285750" indent="-285750">
              <a:buFont typeface="Arial" panose="020B0604020202020204" pitchFamily="34" charset="0"/>
              <a:buChar char="•"/>
            </a:pPr>
            <a:r>
              <a:rPr lang="en-GB" sz="1200" b="0" i="1" dirty="0">
                <a:solidFill>
                  <a:schemeClr val="tx1"/>
                </a:solidFill>
                <a:latin typeface="Arial" panose="020B0604020202020204" pitchFamily="34" charset="0"/>
                <a:cs typeface="Arial" panose="020B0604020202020204" pitchFamily="34" charset="0"/>
              </a:rPr>
              <a:t>Based on reviews, data entry scores high for value, well-being, and sense of contribution.</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i="1" dirty="0">
                <a:solidFill>
                  <a:schemeClr val="tx1"/>
                </a:solidFill>
                <a:latin typeface="Arial" panose="020B0604020202020204" pitchFamily="34" charset="0"/>
                <a:cs typeface="Arial" panose="020B0604020202020204" pitchFamily="34" charset="0"/>
              </a:rPr>
              <a:t>The difference between Primary and Citizen Science data is how it is shared. </a:t>
            </a:r>
            <a:endParaRPr lang="en-GB" sz="12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0" i="1" dirty="0">
                <a:solidFill>
                  <a:schemeClr val="tx1"/>
                </a:solidFill>
                <a:latin typeface="Arial" panose="020B0604020202020204" pitchFamily="34" charset="0"/>
                <a:cs typeface="Arial" panose="020B0604020202020204" pitchFamily="34" charset="0"/>
              </a:rPr>
              <a:t>Citizen Science data is entered into a collective dashboard, whilst Primary data is not.</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61D74A0-02AB-09DD-4F89-A11B5C105A50}"/>
              </a:ext>
            </a:extLst>
          </p:cNvPr>
          <p:cNvSpPr>
            <a:spLocks noGrp="1"/>
          </p:cNvSpPr>
          <p:nvPr>
            <p:ph type="sldNum" sz="quarter" idx="5"/>
          </p:nvPr>
        </p:nvSpPr>
        <p:spPr/>
        <p:txBody>
          <a:bodyPr/>
          <a:lstStyle/>
          <a:p>
            <a:fld id="{6BFBFB1B-2D10-47F8-B001-90D9908A9EDF}" type="slidenum">
              <a:rPr lang="en-AU" smtClean="0"/>
              <a:t>38</a:t>
            </a:fld>
            <a:endParaRPr lang="en-AU"/>
          </a:p>
        </p:txBody>
      </p:sp>
      <p:sp>
        <p:nvSpPr>
          <p:cNvPr id="5" name="Footer Placeholder 4">
            <a:extLst>
              <a:ext uri="{FF2B5EF4-FFF2-40B4-BE49-F238E27FC236}">
                <a16:creationId xmlns:a16="http://schemas.microsoft.com/office/drawing/2014/main" id="{AB2E341C-360B-099E-B57A-95FD8637F20F}"/>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53515E3-9D5A-5969-5B9F-29F02EB06BD6}"/>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007880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1380-7109-2DEA-5FDC-5983BAB06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035F6-A294-9048-F60D-72F572C5E165}"/>
              </a:ext>
            </a:extLst>
          </p:cNvPr>
          <p:cNvSpPr>
            <a:spLocks noGrp="1" noRot="1" noChangeAspect="1"/>
          </p:cNvSpPr>
          <p:nvPr>
            <p:ph type="sldImg"/>
          </p:nvPr>
        </p:nvSpPr>
        <p:spPr>
          <a:xfrm>
            <a:off x="685800" y="1143000"/>
            <a:ext cx="5486400" cy="3086100"/>
          </a:xfrm>
        </p:spPr>
        <p:txBody>
          <a:bodyPr/>
          <a:lstStyle/>
          <a:p>
            <a:endParaRPr lang="en-AU"/>
          </a:p>
        </p:txBody>
      </p:sp>
      <p:sp>
        <p:nvSpPr>
          <p:cNvPr id="3" name="Notes Placeholder 2">
            <a:extLst>
              <a:ext uri="{FF2B5EF4-FFF2-40B4-BE49-F238E27FC236}">
                <a16:creationId xmlns:a16="http://schemas.microsoft.com/office/drawing/2014/main" id="{2EE9237D-DD9B-03C7-09E5-393DF1B88A6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7B6BF57-2E3C-A5D3-7091-A573E2EBD9AB}"/>
              </a:ext>
            </a:extLst>
          </p:cNvPr>
          <p:cNvSpPr>
            <a:spLocks noGrp="1"/>
          </p:cNvSpPr>
          <p:nvPr>
            <p:ph type="sldNum" sz="quarter" idx="5"/>
          </p:nvPr>
        </p:nvSpPr>
        <p:spPr/>
        <p:txBody>
          <a:bodyPr/>
          <a:lstStyle/>
          <a:p>
            <a:fld id="{6BFBFB1B-2D10-47F8-B001-90D9908A9EDF}" type="slidenum">
              <a:rPr lang="en-AU" smtClean="0"/>
              <a:t>39</a:t>
            </a:fld>
            <a:endParaRPr lang="en-AU"/>
          </a:p>
        </p:txBody>
      </p:sp>
      <p:sp>
        <p:nvSpPr>
          <p:cNvPr id="5" name="Footer Placeholder 4">
            <a:extLst>
              <a:ext uri="{FF2B5EF4-FFF2-40B4-BE49-F238E27FC236}">
                <a16:creationId xmlns:a16="http://schemas.microsoft.com/office/drawing/2014/main" id="{2C4F5A6A-DA59-B46A-97A1-8F33B504EFA2}"/>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AB28303-ED39-44F6-5C5C-6D400B22A8AE}"/>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83209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AU"/>
          </a:p>
        </p:txBody>
      </p:sp>
      <p:sp>
        <p:nvSpPr>
          <p:cNvPr id="3" name="Notes Placeholder 2"/>
          <p:cNvSpPr>
            <a:spLocks noGrp="1"/>
          </p:cNvSpPr>
          <p:nvPr>
            <p:ph type="body" idx="1"/>
          </p:nvPr>
        </p:nvSpPr>
        <p:spPr/>
        <p:txBody>
          <a:bodyPr/>
          <a:lstStyle/>
          <a:p>
            <a:r>
              <a:rPr lang="en-AU" sz="1200" dirty="0">
                <a:solidFill>
                  <a:schemeClr val="tx1"/>
                </a:solidFill>
                <a:latin typeface="Arial" panose="020B0604020202020204" pitchFamily="34" charset="0"/>
                <a:cs typeface="Arial" panose="020B0604020202020204" pitchFamily="34" charset="0"/>
              </a:rPr>
              <a:t>The purpose of the Rapid Monitoring survey is to collect information about:</a:t>
            </a:r>
          </a:p>
          <a:p>
            <a:endParaRPr lang="en-AU" sz="1200" dirty="0">
              <a:solidFill>
                <a:schemeClr val="tx1"/>
              </a:solidFill>
              <a:latin typeface="Arial" panose="020B0604020202020204" pitchFamily="34" charset="0"/>
              <a:cs typeface="Arial" panose="020B0604020202020204" pitchFamily="34" charset="0"/>
            </a:endParaRPr>
          </a:p>
          <a:p>
            <a:pPr marL="342906" indent="-342906">
              <a:buFont typeface="Arial"/>
              <a:buChar char="•"/>
            </a:pPr>
            <a:r>
              <a:rPr lang="en-AU" sz="1200" dirty="0">
                <a:solidFill>
                  <a:schemeClr val="tx1"/>
                </a:solidFill>
                <a:latin typeface="Arial" panose="020B0604020202020204" pitchFamily="34" charset="0"/>
                <a:cs typeface="Arial" panose="020B0604020202020204" pitchFamily="34" charset="0"/>
              </a:rPr>
              <a:t>reef health indicators,</a:t>
            </a:r>
          </a:p>
          <a:p>
            <a:pPr marL="342906" indent="-342906">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protected and iconic species,</a:t>
            </a:r>
          </a:p>
          <a:p>
            <a:pPr marL="342906" indent="-342906">
              <a:buFont typeface="Arial" panose="020B0604020202020204" pitchFamily="34" charset="0"/>
              <a:buChar char="•"/>
            </a:pPr>
            <a:r>
              <a:rPr lang="en-AU" sz="1200" dirty="0">
                <a:solidFill>
                  <a:schemeClr val="tx1"/>
                </a:solidFill>
                <a:latin typeface="Arial" panose="020B0604020202020204" pitchFamily="34" charset="0"/>
                <a:cs typeface="Arial" panose="020B0604020202020204" pitchFamily="34" charset="0"/>
              </a:rPr>
              <a:t>emerging reef health issues. </a:t>
            </a:r>
          </a:p>
          <a:p>
            <a:endParaRPr lang="en-AU" sz="1200" dirty="0">
              <a:solidFill>
                <a:schemeClr val="tx1"/>
              </a:solidFill>
              <a:latin typeface="Arial" panose="020B0604020202020204" pitchFamily="34" charset="0"/>
              <a:cs typeface="Arial" panose="020B0604020202020204" pitchFamily="34" charset="0"/>
            </a:endParaRPr>
          </a:p>
          <a:p>
            <a:r>
              <a:rPr lang="en-AU" sz="1200" dirty="0">
                <a:solidFill>
                  <a:schemeClr val="tx1"/>
                </a:solidFill>
                <a:latin typeface="Arial" panose="020B0604020202020204" pitchFamily="34" charset="0"/>
                <a:cs typeface="Arial" panose="020B0604020202020204" pitchFamily="34" charset="0"/>
              </a:rPr>
              <a:t>It can be used to monitor the same site regularly and get an idea of trends or changes to that site over time.</a:t>
            </a:r>
          </a:p>
          <a:p>
            <a:endParaRPr lang="en-AU" sz="1200" dirty="0">
              <a:solidFill>
                <a:schemeClr val="tx1"/>
              </a:solidFill>
              <a:latin typeface="Arial" panose="020B0604020202020204" pitchFamily="34" charset="0"/>
              <a:cs typeface="Arial" panose="020B0604020202020204" pitchFamily="34" charset="0"/>
            </a:endParaRPr>
          </a:p>
          <a:p>
            <a:r>
              <a:rPr lang="en-AU" sz="1200" dirty="0">
                <a:solidFill>
                  <a:schemeClr val="tx1"/>
                </a:solidFill>
                <a:latin typeface="Arial" panose="020B0604020202020204" pitchFamily="34" charset="0"/>
                <a:cs typeface="Arial" panose="020B0604020202020204" pitchFamily="34" charset="0"/>
              </a:rPr>
              <a:t>Or it can be used to get a basic snapshot of reef health at less frequently visited sites.</a:t>
            </a: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4</a:t>
            </a:fld>
            <a:endParaRPr lang="en-AU"/>
          </a:p>
        </p:txBody>
      </p:sp>
      <p:sp>
        <p:nvSpPr>
          <p:cNvPr id="5" name="Footer Placeholder 4">
            <a:extLst>
              <a:ext uri="{FF2B5EF4-FFF2-40B4-BE49-F238E27FC236}">
                <a16:creationId xmlns:a16="http://schemas.microsoft.com/office/drawing/2014/main" id="{D9827F1B-B0C4-E332-7F92-A83824143D4B}"/>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4D0FDD1-283D-689B-169A-9A85B50B5C14}"/>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53568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D3154-A3E9-A531-8509-6CEF0C215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5C3F6-7273-2E6B-5D99-02008DE5AD3A}"/>
              </a:ext>
            </a:extLst>
          </p:cNvPr>
          <p:cNvSpPr>
            <a:spLocks noGrp="1" noRot="1" noChangeAspect="1"/>
          </p:cNvSpPr>
          <p:nvPr>
            <p:ph type="sldImg"/>
          </p:nvPr>
        </p:nvSpPr>
        <p:spPr>
          <a:xfrm>
            <a:off x="685800" y="444500"/>
            <a:ext cx="5494338" cy="3090863"/>
          </a:xfrm>
        </p:spPr>
        <p:txBody>
          <a:bodyPr/>
          <a:lstStyle/>
          <a:p>
            <a:endParaRPr lang="en-AU"/>
          </a:p>
        </p:txBody>
      </p:sp>
      <p:sp>
        <p:nvSpPr>
          <p:cNvPr id="3" name="Notes Placeholder 2">
            <a:extLst>
              <a:ext uri="{FF2B5EF4-FFF2-40B4-BE49-F238E27FC236}">
                <a16:creationId xmlns:a16="http://schemas.microsoft.com/office/drawing/2014/main" id="{D86696BE-FE3F-FE96-6671-8ABCE6973367}"/>
              </a:ext>
            </a:extLst>
          </p:cNvPr>
          <p:cNvSpPr>
            <a:spLocks noGrp="1"/>
          </p:cNvSpPr>
          <p:nvPr>
            <p:ph type="body" idx="1"/>
          </p:nvPr>
        </p:nvSpPr>
        <p:spPr/>
        <p:txBody>
          <a:bodyPr/>
          <a:lstStyle/>
          <a:p>
            <a:pPr marL="0" indent="0">
              <a:buFont typeface="Arial" panose="020B0604020202020204" pitchFamily="34" charset="0"/>
              <a:buNone/>
            </a:pPr>
            <a:endParaRPr lang="en-GB" sz="1400" b="1"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67D7955C-6C26-5C67-3C4E-C23D5A3CFE88}"/>
              </a:ext>
            </a:extLst>
          </p:cNvPr>
          <p:cNvSpPr>
            <a:spLocks noGrp="1"/>
          </p:cNvSpPr>
          <p:nvPr>
            <p:ph type="sldNum" sz="quarter" idx="5"/>
          </p:nvPr>
        </p:nvSpPr>
        <p:spPr/>
        <p:txBody>
          <a:bodyPr/>
          <a:lstStyle/>
          <a:p>
            <a:fld id="{6F3C7F03-7C3E-2F4C-9E6B-DF81B8AB10C4}" type="slidenum">
              <a:rPr lang="en-US" smtClean="0"/>
              <a:t>40</a:t>
            </a:fld>
            <a:endParaRPr lang="en-US"/>
          </a:p>
        </p:txBody>
      </p:sp>
      <p:sp>
        <p:nvSpPr>
          <p:cNvPr id="5" name="Footer Placeholder 4">
            <a:extLst>
              <a:ext uri="{FF2B5EF4-FFF2-40B4-BE49-F238E27FC236}">
                <a16:creationId xmlns:a16="http://schemas.microsoft.com/office/drawing/2014/main" id="{E2F106C3-D671-DB62-E278-428E17C72ADE}"/>
              </a:ext>
            </a:extLst>
          </p:cNvPr>
          <p:cNvSpPr>
            <a:spLocks noGrp="1"/>
          </p:cNvSpPr>
          <p:nvPr>
            <p:ph type="ftr" sz="quarter" idx="4"/>
          </p:nvPr>
        </p:nvSpPr>
        <p:spPr>
          <a:xfrm>
            <a:off x="8442034" y="12723155"/>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3298C45-4710-B402-C0E3-893CE9AAB930}"/>
              </a:ext>
            </a:extLst>
          </p:cNvPr>
          <p:cNvSpPr>
            <a:spLocks noGrp="1"/>
          </p:cNvSpPr>
          <p:nvPr>
            <p:ph type="hdr" sz="quarter"/>
          </p:nvPr>
        </p:nvSpPr>
        <p:spPr>
          <a:xfrm>
            <a:off x="84420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722711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77838"/>
            <a:ext cx="5486400" cy="3086100"/>
          </a:xfrm>
        </p:spPr>
        <p:txBody>
          <a:bodyPr/>
          <a:lstStyle/>
          <a:p>
            <a:endParaRPr lang="en-AU"/>
          </a:p>
        </p:txBody>
      </p:sp>
      <p:sp>
        <p:nvSpPr>
          <p:cNvPr id="3" name="Notes Placeholder 2"/>
          <p:cNvSpPr>
            <a:spLocks noGrp="1"/>
          </p:cNvSpPr>
          <p:nvPr>
            <p:ph type="body" idx="1"/>
          </p:nvPr>
        </p:nvSpPr>
        <p:spPr>
          <a:xfrm>
            <a:off x="685800" y="3902839"/>
            <a:ext cx="5486400" cy="3600450"/>
          </a:xfrm>
        </p:spPr>
        <p:txBody>
          <a:bodyPr/>
          <a:lstStyle/>
          <a:p>
            <a:pPr>
              <a:lnSpc>
                <a:spcPct val="150000"/>
              </a:lnSpc>
            </a:pPr>
            <a:r>
              <a:rPr lang="en-AU" sz="1200" b="0" dirty="0">
                <a:solidFill>
                  <a:schemeClr val="tx1"/>
                </a:solidFill>
                <a:latin typeface="Arial" panose="020B0604020202020204" pitchFamily="34" charset="0"/>
                <a:cs typeface="Arial" panose="020B0604020202020204" pitchFamily="34" charset="0"/>
              </a:rPr>
              <a:t>RAPID MONITORING SURVEY </a:t>
            </a:r>
          </a:p>
          <a:p>
            <a:pPr>
              <a:lnSpc>
                <a:spcPct val="150000"/>
              </a:lnSpc>
            </a:pPr>
            <a:r>
              <a:rPr lang="en-GB" sz="1200" b="0" dirty="0">
                <a:solidFill>
                  <a:schemeClr val="tx1"/>
                </a:solidFill>
                <a:latin typeface="Arial" panose="020B0604020202020204" pitchFamily="34" charset="0"/>
                <a:cs typeface="Arial" panose="020B0604020202020204" pitchFamily="34" charset="0"/>
              </a:rPr>
              <a:t>The Rapid Monitoring survey includes several sections:</a:t>
            </a:r>
            <a:endParaRPr lang="en-AU" sz="1200" b="0" dirty="0">
              <a:solidFill>
                <a:schemeClr val="tx1"/>
              </a:solidFill>
              <a:latin typeface="Arial" panose="020B0604020202020204" pitchFamily="34" charset="0"/>
              <a:cs typeface="Arial" panose="020B0604020202020204" pitchFamily="34" charset="0"/>
            </a:endParaRPr>
          </a:p>
          <a:p>
            <a:pPr marL="342914" indent="-342914">
              <a:lnSpc>
                <a:spcPct val="150000"/>
              </a:lnSpc>
              <a:buFont typeface="+mj-lt"/>
              <a:buAutoNum type="arabicPeriod"/>
            </a:pPr>
            <a:r>
              <a:rPr lang="en-GB" sz="1200" b="0" dirty="0">
                <a:solidFill>
                  <a:schemeClr val="tx1"/>
                </a:solidFill>
                <a:latin typeface="Arial" panose="020B0604020202020204" pitchFamily="34" charset="0"/>
                <a:cs typeface="Arial" panose="020B0604020202020204" pitchFamily="34" charset="0"/>
              </a:rPr>
              <a:t>Surveyor and site information.</a:t>
            </a:r>
          </a:p>
          <a:p>
            <a:pPr marL="342914" indent="-342914">
              <a:lnSpc>
                <a:spcPct val="150000"/>
              </a:lnSpc>
              <a:buFont typeface="+mj-lt"/>
              <a:buAutoNum type="arabicPeriod"/>
            </a:pPr>
            <a:r>
              <a:rPr lang="en-GB" sz="1200" b="0" dirty="0">
                <a:solidFill>
                  <a:schemeClr val="tx1"/>
                </a:solidFill>
                <a:latin typeface="Arial" panose="020B0604020202020204" pitchFamily="34" charset="0"/>
                <a:cs typeface="Arial" panose="020B0604020202020204" pitchFamily="34" charset="0"/>
              </a:rPr>
              <a:t>A 10-minute timed swim.</a:t>
            </a:r>
          </a:p>
          <a:p>
            <a:pPr marL="342914" indent="-342914">
              <a:lnSpc>
                <a:spcPct val="150000"/>
              </a:lnSpc>
              <a:buFont typeface="+mj-lt"/>
              <a:buAutoNum type="arabicPeriod"/>
            </a:pPr>
            <a:r>
              <a:rPr lang="en-GB" sz="1200" b="0" dirty="0">
                <a:solidFill>
                  <a:schemeClr val="tx1"/>
                </a:solidFill>
                <a:latin typeface="Arial" panose="020B0604020202020204" pitchFamily="34" charset="0"/>
                <a:cs typeface="Arial" panose="020B0604020202020204" pitchFamily="34" charset="0"/>
              </a:rPr>
              <a:t>A 360</a:t>
            </a:r>
            <a:r>
              <a:rPr lang="en-GB" sz="1200" b="0" baseline="30000" dirty="0">
                <a:solidFill>
                  <a:schemeClr val="tx1"/>
                </a:solidFill>
                <a:latin typeface="Arial" panose="020B0604020202020204" pitchFamily="34" charset="0"/>
                <a:cs typeface="Arial" panose="020B0604020202020204" pitchFamily="34" charset="0"/>
              </a:rPr>
              <a:t>O</a:t>
            </a:r>
            <a:r>
              <a:rPr lang="en-GB" sz="1200" b="0" dirty="0">
                <a:solidFill>
                  <a:schemeClr val="tx1"/>
                </a:solidFill>
                <a:latin typeface="Arial" panose="020B0604020202020204" pitchFamily="34" charset="0"/>
                <a:cs typeface="Arial" panose="020B0604020202020204" pitchFamily="34" charset="0"/>
              </a:rPr>
              <a:t> benthic survey.</a:t>
            </a:r>
          </a:p>
          <a:p>
            <a:pPr marL="342914" indent="-342914">
              <a:lnSpc>
                <a:spcPct val="150000"/>
              </a:lnSpc>
              <a:buFont typeface="+mj-lt"/>
              <a:buAutoNum type="arabicPeriod"/>
            </a:pPr>
            <a:r>
              <a:rPr lang="en-GB" sz="1200" b="0" dirty="0">
                <a:solidFill>
                  <a:schemeClr val="tx1"/>
                </a:solidFill>
                <a:latin typeface="Arial" panose="020B0604020202020204" pitchFamily="34" charset="0"/>
                <a:cs typeface="Arial" panose="020B0604020202020204" pitchFamily="34" charset="0"/>
              </a:rPr>
              <a:t>Coral impacts and other items of interest.</a:t>
            </a:r>
            <a:endParaRPr lang="en-AU" sz="1200" b="0" dirty="0">
              <a:solidFill>
                <a:schemeClr val="tx1"/>
              </a:solidFill>
              <a:latin typeface="Arial" panose="020B0604020202020204" pitchFamily="34" charset="0"/>
              <a:cs typeface="Arial" panose="020B0604020202020204" pitchFamily="34" charset="0"/>
            </a:endParaRPr>
          </a:p>
          <a:p>
            <a:endParaRPr lang="en-AU" sz="1200" b="0" dirty="0">
              <a:solidFill>
                <a:schemeClr val="tx1"/>
              </a:solidFill>
              <a:latin typeface="Arial" panose="020B0604020202020204" pitchFamily="34" charset="0"/>
              <a:cs typeface="Arial" panose="020B0604020202020204" pitchFamily="34" charset="0"/>
            </a:endParaRPr>
          </a:p>
          <a:p>
            <a:pPr>
              <a:spcBef>
                <a:spcPts val="600"/>
              </a:spcBef>
              <a:spcAft>
                <a:spcPts val="600"/>
              </a:spcAft>
            </a:pPr>
            <a:r>
              <a:rPr lang="en-AU" sz="1200" b="0" dirty="0">
                <a:solidFill>
                  <a:schemeClr val="tx1"/>
                </a:solidFill>
                <a:latin typeface="Arial" panose="020B0604020202020204" pitchFamily="34" charset="0"/>
                <a:cs typeface="Arial" panose="020B0604020202020204" pitchFamily="34" charset="0"/>
              </a:rPr>
              <a:t>Be a Marine Biologist for a Day program (BAMBFAD):</a:t>
            </a:r>
          </a:p>
          <a:p>
            <a:pPr marL="342900" indent="-342900">
              <a:spcBef>
                <a:spcPts val="600"/>
              </a:spcBef>
              <a:spcAft>
                <a:spcPts val="600"/>
              </a:spcAft>
              <a:buFont typeface="Arial" panose="020B0604020202020204" pitchFamily="34" charset="0"/>
              <a:buChar char="•"/>
            </a:pPr>
            <a:r>
              <a:rPr lang="en-GB" sz="1200" b="0">
                <a:solidFill>
                  <a:schemeClr val="tx1"/>
                </a:solidFill>
                <a:latin typeface="Arial"/>
                <a:cs typeface="Arial"/>
              </a:rPr>
              <a:t>Primary school students usually complete only the 10-minute timed swim.</a:t>
            </a:r>
          </a:p>
          <a:p>
            <a:pPr marL="342914" indent="-342914">
              <a:spcBef>
                <a:spcPts val="600"/>
              </a:spcBef>
              <a:spcAft>
                <a:spcPts val="600"/>
              </a:spcAf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This introduces target species identification and how to record observations.</a:t>
            </a:r>
          </a:p>
          <a:p>
            <a:pPr marL="342900" indent="-342900">
              <a:spcBef>
                <a:spcPts val="600"/>
              </a:spcBef>
              <a:spcAft>
                <a:spcPts val="600"/>
              </a:spcAft>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If only doing the timed swim, skip ahead to </a:t>
            </a:r>
            <a:br>
              <a:rPr lang="en-GB" sz="1200" b="0" dirty="0">
                <a:solidFill>
                  <a:schemeClr val="tx1"/>
                </a:solidFill>
                <a:latin typeface="Arial" panose="020B0604020202020204" pitchFamily="34" charset="0"/>
                <a:cs typeface="Arial" panose="020B0604020202020204" pitchFamily="34" charset="0"/>
              </a:rPr>
            </a:br>
            <a:r>
              <a:rPr lang="en-GB" sz="1200" b="0" dirty="0">
                <a:solidFill>
                  <a:schemeClr val="tx1"/>
                </a:solidFill>
                <a:latin typeface="Arial" panose="020B0604020202020204" pitchFamily="34" charset="0"/>
                <a:cs typeface="Arial" panose="020B0604020202020204" pitchFamily="34" charset="0"/>
              </a:rPr>
              <a:t>Part 2: 10-minute Timed Swim.</a:t>
            </a: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5</a:t>
            </a:fld>
            <a:endParaRPr lang="en-AU"/>
          </a:p>
        </p:txBody>
      </p:sp>
      <p:sp>
        <p:nvSpPr>
          <p:cNvPr id="5" name="Footer Placeholder 4">
            <a:extLst>
              <a:ext uri="{FF2B5EF4-FFF2-40B4-BE49-F238E27FC236}">
                <a16:creationId xmlns:a16="http://schemas.microsoft.com/office/drawing/2014/main" id="{7649AEC5-DA14-7230-D731-6C1DCF85ED4B}"/>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A4FBFC6-C8FA-97EA-0D42-04BC1DA03E09}"/>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9702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0063"/>
            <a:ext cx="5486400" cy="3086100"/>
          </a:xfrm>
        </p:spPr>
        <p:txBody>
          <a:bodyPr/>
          <a:lstStyle/>
          <a:p>
            <a:endParaRPr lang="en-AU"/>
          </a:p>
        </p:txBody>
      </p:sp>
      <p:sp>
        <p:nvSpPr>
          <p:cNvPr id="3" name="Notes Placeholder 2"/>
          <p:cNvSpPr>
            <a:spLocks noGrp="1"/>
          </p:cNvSpPr>
          <p:nvPr>
            <p:ph type="body" idx="1"/>
          </p:nvPr>
        </p:nvSpPr>
        <p:spPr>
          <a:xfrm>
            <a:off x="726311" y="3757613"/>
            <a:ext cx="5486400" cy="3600450"/>
          </a:xfrm>
        </p:spPr>
        <p:txBody>
          <a:bodyPr/>
          <a:lstStyle/>
          <a:p>
            <a:r>
              <a:rPr lang="en-GB" sz="1000" b="0" dirty="0">
                <a:solidFill>
                  <a:schemeClr val="tx1"/>
                </a:solidFill>
                <a:latin typeface="Arial" panose="020B0604020202020204" pitchFamily="34" charset="0"/>
                <a:cs typeface="Arial" panose="020B0604020202020204" pitchFamily="34" charset="0"/>
              </a:rPr>
              <a:t>PART ONE: OBSERVER AND SITE INFORMATION </a:t>
            </a:r>
          </a:p>
          <a:p>
            <a:r>
              <a:rPr lang="en-GB" sz="1000" b="0" dirty="0">
                <a:solidFill>
                  <a:schemeClr val="tx1"/>
                </a:solidFill>
                <a:latin typeface="Arial" panose="020B0604020202020204" pitchFamily="34" charset="0"/>
                <a:cs typeface="Arial" panose="020B0604020202020204" pitchFamily="34" charset="0"/>
              </a:rPr>
              <a:t>The first part to complete is the observer and site information.</a:t>
            </a:r>
            <a:r>
              <a:rPr lang="en-GB" sz="1000" b="0" i="1" dirty="0">
                <a:solidFill>
                  <a:schemeClr val="tx1"/>
                </a:solidFill>
                <a:latin typeface="Arial" panose="020B0604020202020204" pitchFamily="34" charset="0"/>
                <a:cs typeface="Arial" panose="020B0604020202020204" pitchFamily="34" charset="0"/>
              </a:rPr>
              <a:t> </a:t>
            </a:r>
            <a:r>
              <a:rPr lang="en-GB" sz="1000" b="0" dirty="0">
                <a:solidFill>
                  <a:schemeClr val="tx1"/>
                </a:solidFill>
                <a:latin typeface="Arial" panose="020B0604020202020204" pitchFamily="34" charset="0"/>
                <a:cs typeface="Arial" panose="020B0604020202020204" pitchFamily="34" charset="0"/>
              </a:rPr>
              <a:t>Fill out information about:</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Observer (yourself), organisation (if applicable) and your survey experience.</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The reef and site you are surveying, and the environmental conditions at the site.</a:t>
            </a:r>
          </a:p>
          <a:p>
            <a:r>
              <a:rPr lang="en-GB" sz="1000" b="0" dirty="0">
                <a:solidFill>
                  <a:schemeClr val="tx1"/>
                </a:solidFill>
                <a:latin typeface="Arial" panose="020B0604020202020204" pitchFamily="34" charset="0"/>
                <a:cs typeface="Arial" panose="020B0604020202020204" pitchFamily="34" charset="0"/>
              </a:rPr>
              <a:t>PART TWO: </a:t>
            </a:r>
            <a:r>
              <a:rPr lang="en-AU" sz="1000" b="0" dirty="0">
                <a:solidFill>
                  <a:schemeClr val="tx1"/>
                </a:solidFill>
                <a:latin typeface="Arial" panose="020B0604020202020204" pitchFamily="34" charset="0"/>
                <a:cs typeface="Arial" panose="020B0604020202020204" pitchFamily="34" charset="0"/>
              </a:rPr>
              <a:t>10-MINUTE TIME SWIM </a:t>
            </a:r>
          </a:p>
          <a:p>
            <a:pPr marL="285750" indent="-285750">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During the timed swim you will record the presence of target species by tallying how many you see in 10 minutes.</a:t>
            </a:r>
            <a:endParaRPr lang="en-AU" sz="1000" b="0" dirty="0">
              <a:solidFill>
                <a:schemeClr val="tx1"/>
              </a:solidFill>
              <a:latin typeface="Arial" panose="020B0604020202020204" pitchFamily="34" charset="0"/>
              <a:cs typeface="Arial" panose="020B0604020202020204" pitchFamily="34" charset="0"/>
            </a:endParaRPr>
          </a:p>
          <a:p>
            <a:endParaRPr lang="en-AU" sz="1000" b="0" dirty="0">
              <a:solidFill>
                <a:schemeClr val="tx1"/>
              </a:solidFill>
              <a:latin typeface="Arial" panose="020B0604020202020204" pitchFamily="34" charset="0"/>
              <a:cs typeface="Arial" panose="020B0604020202020204" pitchFamily="34" charset="0"/>
            </a:endParaRPr>
          </a:p>
          <a:p>
            <a:r>
              <a:rPr lang="en-AU" sz="1000" b="0" dirty="0">
                <a:solidFill>
                  <a:schemeClr val="tx1"/>
                </a:solidFill>
                <a:latin typeface="Arial" panose="020B0604020202020204" pitchFamily="34" charset="0"/>
                <a:cs typeface="Arial" panose="020B0604020202020204" pitchFamily="34" charset="0"/>
              </a:rPr>
              <a:t>There are simplified survey slates for Be a Marine Biologist for a Day (BAMBFAD). </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Young primary students: record one target species per group using the BAMBFAD single-species slate. Combine class results to capture all indicator species.</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Older primary &amp; middle school: record all target species using the full BAMBFAD slate.</a:t>
            </a:r>
          </a:p>
          <a:p>
            <a:pPr marL="285754" indent="-285754">
              <a:buFont typeface="Arial" panose="020B0604020202020204" pitchFamily="34" charset="0"/>
              <a:buChar char="•"/>
            </a:pPr>
            <a:r>
              <a:rPr lang="en-GB" sz="1000" b="0" dirty="0">
                <a:solidFill>
                  <a:schemeClr val="tx1"/>
                </a:solidFill>
                <a:latin typeface="Arial" panose="020B0604020202020204" pitchFamily="34" charset="0"/>
                <a:cs typeface="Arial" panose="020B0604020202020204" pitchFamily="34" charset="0"/>
              </a:rPr>
              <a:t>Senior students (15+ years): record all target species and complete the 360° benthic survey using the Rapid Monitoring slate.</a:t>
            </a:r>
          </a:p>
          <a:p>
            <a:r>
              <a:rPr lang="en-GB" sz="1000" b="0" dirty="0">
                <a:solidFill>
                  <a:schemeClr val="tx1"/>
                </a:solidFill>
                <a:latin typeface="Arial" panose="020B0604020202020204" pitchFamily="34" charset="0"/>
                <a:cs typeface="Arial" panose="020B0604020202020204" pitchFamily="34" charset="0"/>
              </a:rPr>
              <a:t>Choose an option of slate:</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Rapid Monitoring survey slate. </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BAMBFAD slate – all indicator species. </a:t>
            </a:r>
          </a:p>
          <a:p>
            <a:pPr marL="457207" indent="-457207">
              <a:buFont typeface="+mj-lt"/>
              <a:buAutoNum type="alphaLcPeriod"/>
            </a:pPr>
            <a:r>
              <a:rPr lang="en-GB" sz="1000" b="0" dirty="0">
                <a:solidFill>
                  <a:schemeClr val="tx1"/>
                </a:solidFill>
                <a:latin typeface="Arial" panose="020B0604020202020204" pitchFamily="34" charset="0"/>
                <a:cs typeface="Arial" panose="020B0604020202020204" pitchFamily="34" charset="0"/>
              </a:rPr>
              <a:t>BAMBFAD single species slate.</a:t>
            </a:r>
          </a:p>
          <a:p>
            <a:r>
              <a:rPr lang="en-AU" sz="1000" b="0" dirty="0">
                <a:solidFill>
                  <a:schemeClr val="tx1"/>
                </a:solidFill>
                <a:latin typeface="Arial" panose="020B0604020202020204" pitchFamily="34" charset="0"/>
                <a:cs typeface="Arial" panose="020B0604020202020204" pitchFamily="34" charset="0"/>
              </a:rPr>
              <a:t>Support for Survey Completion:</a:t>
            </a:r>
          </a:p>
          <a:p>
            <a:r>
              <a:rPr lang="en-AU" sz="1000" b="0" dirty="0">
                <a:solidFill>
                  <a:schemeClr val="tx1"/>
                </a:solidFill>
                <a:latin typeface="Arial" panose="020B0604020202020204" pitchFamily="34" charset="0"/>
                <a:cs typeface="Arial" panose="020B0604020202020204" pitchFamily="34" charset="0"/>
              </a:rPr>
              <a:t>*Assist students or guests by providing relevant information where needed. Use available resources to identify survey details, including:</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Great Barrier Reef Marine Park Zoning Map</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Eye on the Reef App</a:t>
            </a:r>
          </a:p>
          <a:p>
            <a:pPr marL="285762" indent="-285762">
              <a:buFont typeface="Arial" panose="020B0604020202020204" pitchFamily="34" charset="0"/>
              <a:buChar char="•"/>
            </a:pPr>
            <a:r>
              <a:rPr lang="en-AU" sz="1000" b="0" dirty="0">
                <a:solidFill>
                  <a:schemeClr val="tx1"/>
                </a:solidFill>
                <a:latin typeface="Arial" panose="020B0604020202020204" pitchFamily="34" charset="0"/>
                <a:cs typeface="Arial" panose="020B0604020202020204" pitchFamily="34" charset="0"/>
              </a:rPr>
              <a:t>Vessel skipper (for Reef ID, Reef name, and Marine Park Zone).</a:t>
            </a: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6</a:t>
            </a:fld>
            <a:endParaRPr lang="en-AU"/>
          </a:p>
        </p:txBody>
      </p:sp>
      <p:sp>
        <p:nvSpPr>
          <p:cNvPr id="5" name="Footer Placeholder 4">
            <a:extLst>
              <a:ext uri="{FF2B5EF4-FFF2-40B4-BE49-F238E27FC236}">
                <a16:creationId xmlns:a16="http://schemas.microsoft.com/office/drawing/2014/main" id="{B58C320E-35AE-69ED-C2D6-761AEBA99117}"/>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52D7AAB1-8D61-05EA-63B4-E92142130298}"/>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78575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0375"/>
            <a:ext cx="5486400" cy="3086100"/>
          </a:xfrm>
        </p:spPr>
        <p:txBody>
          <a:bodyPr/>
          <a:lstStyle/>
          <a:p>
            <a:endParaRPr lang="en-AU"/>
          </a:p>
        </p:txBody>
      </p:sp>
      <p:sp>
        <p:nvSpPr>
          <p:cNvPr id="3" name="Notes Placeholder 2"/>
          <p:cNvSpPr>
            <a:spLocks noGrp="1"/>
          </p:cNvSpPr>
          <p:nvPr>
            <p:ph type="body" idx="1"/>
          </p:nvPr>
        </p:nvSpPr>
        <p:spPr>
          <a:xfrm>
            <a:off x="685799" y="3630833"/>
            <a:ext cx="5772873" cy="3600450"/>
          </a:xfrm>
        </p:spPr>
        <p:txBody>
          <a:bodyPr/>
          <a:lstStyle/>
          <a:p>
            <a:r>
              <a:rPr lang="en-AU" sz="1200" b="0" cap="all" dirty="0">
                <a:solidFill>
                  <a:schemeClr val="tx1"/>
                </a:solidFill>
                <a:latin typeface="Arial" panose="020B0604020202020204" pitchFamily="34" charset="0"/>
                <a:cs typeface="Arial" panose="020B0604020202020204" pitchFamily="34" charset="0"/>
              </a:rPr>
              <a:t>Animals during the 10-minute timed swim</a:t>
            </a:r>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These are the target species that we record during the10-minute timed swim: </a:t>
            </a:r>
          </a:p>
          <a:p>
            <a:endParaRPr lang="en-GB" sz="1200" b="0" dirty="0">
              <a:solidFill>
                <a:schemeClr val="tx1"/>
              </a:solidFill>
              <a:latin typeface="Arial" panose="020B0604020202020204" pitchFamily="34" charset="0"/>
              <a:cs typeface="Arial" panose="020B0604020202020204" pitchFamily="34" charset="0"/>
            </a:endParaRP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Butterflyfish</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Anemonefish</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Cods and groupers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Giant clams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Turtles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Coral trout</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Sea cucumbers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Māori wrasse</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Grazing herbivores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Sharks</a:t>
            </a:r>
          </a:p>
          <a:p>
            <a:pPr marL="514357" indent="-514357">
              <a:buFont typeface="+mj-lt"/>
              <a:buAutoNum type="arabicPeriod"/>
            </a:pPr>
            <a:r>
              <a:rPr lang="en-GB" sz="1200" b="0" dirty="0">
                <a:solidFill>
                  <a:schemeClr val="tx1"/>
                </a:solidFill>
                <a:latin typeface="Arial" panose="020B0604020202020204" pitchFamily="34" charset="0"/>
                <a:cs typeface="Arial" panose="020B0604020202020204" pitchFamily="34" charset="0"/>
              </a:rPr>
              <a:t>Crown-of-thorns starfish</a:t>
            </a:r>
          </a:p>
          <a:p>
            <a:pPr marL="514357" indent="-514357">
              <a:buFont typeface="+mj-lt"/>
              <a:buAutoNum type="arabicPeriod"/>
            </a:pPr>
            <a:endParaRPr lang="en-GB" sz="1200" b="0" dirty="0">
              <a:solidFill>
                <a:schemeClr val="tx1"/>
              </a:solidFill>
              <a:latin typeface="Arial" panose="020B0604020202020204" pitchFamily="34" charset="0"/>
              <a:cs typeface="Arial" panose="020B0604020202020204" pitchFamily="34" charset="0"/>
            </a:endParaRP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You are unlikely to see all 11 target species during the 10-minute timed swim.</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You may only observe a few of the indicator groups.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Do not include animals seen after the timed swim in your count.</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Record these sightings in the “Other Items of Interest” section at the bottom of the survey.</a:t>
            </a:r>
          </a:p>
          <a:p>
            <a:pPr marL="285762" indent="-285762">
              <a:buFont typeface="Arial" panose="020B0604020202020204" pitchFamily="34" charset="0"/>
              <a:buChar char="•"/>
            </a:pPr>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Why do we count these species?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Reef health indicators.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Endangered status.</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Contribute to reef health.</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Iconic species. </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Commercial value.</a:t>
            </a:r>
          </a:p>
          <a:p>
            <a:pPr marL="285762" indent="-285762">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Popular with tourists.</a:t>
            </a:r>
            <a:endParaRPr lang="en-AU" sz="12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BFBFB1B-2D10-47F8-B001-90D9908A9EDF}" type="slidenum">
              <a:rPr lang="en-AU" smtClean="0"/>
              <a:t>7</a:t>
            </a:fld>
            <a:endParaRPr lang="en-AU"/>
          </a:p>
        </p:txBody>
      </p:sp>
      <p:sp>
        <p:nvSpPr>
          <p:cNvPr id="5" name="Footer Placeholder 4">
            <a:extLst>
              <a:ext uri="{FF2B5EF4-FFF2-40B4-BE49-F238E27FC236}">
                <a16:creationId xmlns:a16="http://schemas.microsoft.com/office/drawing/2014/main" id="{94DB195E-2020-3138-AA37-EC7AD21C4058}"/>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944874A9-8374-BD12-D3FB-F2D044348F99}"/>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03234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0375"/>
            <a:ext cx="5486400" cy="3086100"/>
          </a:xfrm>
        </p:spPr>
        <p:txBody>
          <a:bodyPr/>
          <a:lstStyle/>
          <a:p>
            <a:endParaRPr lang="en-AU"/>
          </a:p>
        </p:txBody>
      </p:sp>
      <p:sp>
        <p:nvSpPr>
          <p:cNvPr id="3" name="Notes Placeholder 2"/>
          <p:cNvSpPr>
            <a:spLocks noGrp="1"/>
          </p:cNvSpPr>
          <p:nvPr>
            <p:ph type="body" idx="1"/>
          </p:nvPr>
        </p:nvSpPr>
        <p:spPr>
          <a:xfrm>
            <a:off x="491924" y="3868115"/>
            <a:ext cx="6082496" cy="3600450"/>
          </a:xfrm>
        </p:spPr>
        <p:txBody>
          <a:bodyPr/>
          <a:lstStyle/>
          <a:p>
            <a:r>
              <a:rPr lang="en-GB" sz="1200" b="0" dirty="0">
                <a:solidFill>
                  <a:schemeClr val="tx1"/>
                </a:solidFill>
                <a:latin typeface="Arial" panose="020B0604020202020204" pitchFamily="34" charset="0"/>
                <a:cs typeface="Arial" panose="020B0604020202020204" pitchFamily="34" charset="0"/>
              </a:rPr>
              <a:t>Why do we count them?</a:t>
            </a:r>
          </a:p>
          <a:p>
            <a:pPr marL="285754" indent="-285754">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Sea cucumbers act like the vacuum cleaners of the sea.</a:t>
            </a:r>
          </a:p>
          <a:p>
            <a:pPr marL="285754" indent="-285754">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They digest organic matter from sand, helping remove nutrients and keep the seabed clean.</a:t>
            </a:r>
          </a:p>
          <a:p>
            <a:pPr marL="285754" indent="-285754">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They don't migrate, so if they go missing, it tells us something is wrong.</a:t>
            </a:r>
            <a:endParaRPr lang="en-GB" sz="1200" b="0" dirty="0">
              <a:solidFill>
                <a:schemeClr val="tx1"/>
              </a:solidFill>
              <a:latin typeface="Arial" panose="020B0604020202020204" pitchFamily="34" charset="0"/>
              <a:cs typeface="Arial" panose="020B0604020202020204" pitchFamily="34" charset="0"/>
            </a:endParaRPr>
          </a:p>
          <a:p>
            <a:endParaRPr lang="en-GB" sz="1200" b="0" dirty="0">
              <a:solidFill>
                <a:schemeClr val="tx1"/>
              </a:solidFill>
              <a:latin typeface="Arial" panose="020B0604020202020204" pitchFamily="34" charset="0"/>
              <a:cs typeface="Arial" panose="020B0604020202020204" pitchFamily="34" charset="0"/>
            </a:endParaRPr>
          </a:p>
          <a:p>
            <a:r>
              <a:rPr lang="en-GB" sz="1200" b="0" dirty="0">
                <a:solidFill>
                  <a:schemeClr val="tx1"/>
                </a:solidFill>
                <a:latin typeface="Arial" panose="020B0604020202020204" pitchFamily="34" charset="0"/>
                <a:cs typeface="Arial" panose="020B0604020202020204" pitchFamily="34" charset="0"/>
              </a:rPr>
              <a:t>Where to look:</a:t>
            </a:r>
            <a:endParaRPr lang="en-AU" sz="1200" b="0" dirty="0">
              <a:solidFill>
                <a:schemeClr val="tx1"/>
              </a:solidFill>
              <a:latin typeface="Arial" panose="020B0604020202020204" pitchFamily="34" charset="0"/>
              <a:cs typeface="Arial" panose="020B0604020202020204" pitchFamily="34" charset="0"/>
            </a:endParaRP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Usually found on the sandy seafloor.</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Sometimes on coral rock and coral crevices. </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Some burrow under the sand and are difficult to spot.</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Look for a cylindrical caterpillar-like animal.</a:t>
            </a:r>
          </a:p>
          <a:p>
            <a:pPr marL="342906" indent="-342906">
              <a:buFontTx/>
              <a:buChar char="•"/>
            </a:pPr>
            <a:r>
              <a:rPr lang="en-US" sz="1200" b="0" dirty="0">
                <a:solidFill>
                  <a:schemeClr val="tx1"/>
                </a:solidFill>
                <a:latin typeface="Arial" panose="020B0604020202020204" pitchFamily="34" charset="0"/>
                <a:cs typeface="Arial" panose="020B0604020202020204" pitchFamily="34" charset="0"/>
              </a:rPr>
              <a:t>If there is little or no sand at your site, you might not see many.</a:t>
            </a:r>
          </a:p>
          <a:p>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Additional information:  </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They come in a variety of colours and sizes.</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Some species can grow over 1 metre, but most are around 50-60 cm in length.</a:t>
            </a:r>
          </a:p>
          <a:p>
            <a:pPr marL="342906" indent="-342906">
              <a:buFont typeface="Arial"/>
              <a:buChar char="•"/>
            </a:pPr>
            <a:r>
              <a:rPr lang="en-US" sz="1200" b="0" dirty="0">
                <a:solidFill>
                  <a:schemeClr val="tx1"/>
                </a:solidFill>
                <a:latin typeface="Arial" panose="020B0604020202020204" pitchFamily="34" charset="0"/>
                <a:cs typeface="Arial" panose="020B0604020202020204" pitchFamily="34" charset="0"/>
              </a:rPr>
              <a:t>Record all that you see.</a:t>
            </a:r>
          </a:p>
          <a:p>
            <a:endParaRPr lang="en-AU"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Sea cucumbers are echinoderms, related to sea stars and sea urchins.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They occupy an ecological niche like earthworms on land, helping to recycle nutrients.</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They breathe by drawing water in and out of their anus using an organ called a respiratory tree.</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For defence, they can eject sticky tubules or internal organs to deter predators.</a:t>
            </a:r>
            <a:endParaRPr lang="en-US" sz="1200" b="0" dirty="0">
              <a:solidFill>
                <a:schemeClr val="tx1"/>
              </a:solidFill>
              <a:latin typeface="Arial" panose="020B0604020202020204" pitchFamily="34" charset="0"/>
              <a:cs typeface="Arial" panose="020B0604020202020204" pitchFamily="34" charset="0"/>
            </a:endParaRP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Some species are commercially harvested for food (trepang or bêche-de-</a:t>
            </a:r>
            <a:r>
              <a:rPr lang="en-GB" sz="1200" b="0" dirty="0" err="1">
                <a:solidFill>
                  <a:schemeClr val="tx1"/>
                </a:solidFill>
                <a:latin typeface="Arial" panose="020B0604020202020204" pitchFamily="34" charset="0"/>
                <a:cs typeface="Arial" panose="020B0604020202020204" pitchFamily="34" charset="0"/>
              </a:rPr>
              <a:t>mer</a:t>
            </a:r>
            <a:r>
              <a:rPr lang="en-GB" sz="1200" b="0" dirty="0">
                <a:solidFill>
                  <a:schemeClr val="tx1"/>
                </a:solidFill>
                <a:latin typeface="Arial" panose="020B0604020202020204" pitchFamily="34" charset="0"/>
                <a:cs typeface="Arial" panose="020B0604020202020204" pitchFamily="34" charset="0"/>
              </a:rPr>
              <a:t>).</a:t>
            </a:r>
            <a:endParaRPr lang="en-US" sz="1200" b="0" dirty="0">
              <a:solidFill>
                <a:schemeClr val="tx1"/>
              </a:solidFill>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6BFBFB1B-2D10-47F8-B001-90D9908A9EDF}" type="slidenum">
              <a:rPr lang="en-AU" smtClean="0"/>
              <a:t>8</a:t>
            </a:fld>
            <a:endParaRPr lang="en-AU"/>
          </a:p>
        </p:txBody>
      </p:sp>
      <p:sp>
        <p:nvSpPr>
          <p:cNvPr id="5" name="Footer Placeholder 4">
            <a:extLst>
              <a:ext uri="{FF2B5EF4-FFF2-40B4-BE49-F238E27FC236}">
                <a16:creationId xmlns:a16="http://schemas.microsoft.com/office/drawing/2014/main" id="{8B54D8B8-A9A5-332F-832F-44043040EF2F}"/>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23BBAE14-8482-6205-A401-F2B59A5E3225}"/>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37962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7B114-2D01-0828-493E-AE263AFD8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D4DAC-F0B3-E5F2-6DD5-AEB0C7CA8332}"/>
              </a:ext>
            </a:extLst>
          </p:cNvPr>
          <p:cNvSpPr>
            <a:spLocks noGrp="1" noRot="1" noChangeAspect="1"/>
          </p:cNvSpPr>
          <p:nvPr>
            <p:ph type="sldImg"/>
          </p:nvPr>
        </p:nvSpPr>
        <p:spPr>
          <a:xfrm>
            <a:off x="685800" y="466725"/>
            <a:ext cx="5486400" cy="3086100"/>
          </a:xfrm>
        </p:spPr>
        <p:txBody>
          <a:bodyPr/>
          <a:lstStyle/>
          <a:p>
            <a:endParaRPr lang="en-AU"/>
          </a:p>
        </p:txBody>
      </p:sp>
      <p:sp>
        <p:nvSpPr>
          <p:cNvPr id="3" name="Notes Placeholder 2">
            <a:extLst>
              <a:ext uri="{FF2B5EF4-FFF2-40B4-BE49-F238E27FC236}">
                <a16:creationId xmlns:a16="http://schemas.microsoft.com/office/drawing/2014/main" id="{7C8C7A2C-C980-8ED1-6875-DC2D49C6C45A}"/>
              </a:ext>
            </a:extLst>
          </p:cNvPr>
          <p:cNvSpPr>
            <a:spLocks noGrp="1"/>
          </p:cNvSpPr>
          <p:nvPr>
            <p:ph type="body" idx="1"/>
          </p:nvPr>
        </p:nvSpPr>
        <p:spPr>
          <a:xfrm>
            <a:off x="486137" y="3703328"/>
            <a:ext cx="5937812" cy="3600450"/>
          </a:xfrm>
        </p:spPr>
        <p:txBody>
          <a:bodyPr/>
          <a:lstStyle/>
          <a:p>
            <a:r>
              <a:rPr lang="en-US" sz="1200" b="0" dirty="0">
                <a:solidFill>
                  <a:schemeClr val="tx1"/>
                </a:solidFill>
                <a:latin typeface="Arial" panose="020B0604020202020204" pitchFamily="34" charset="0"/>
                <a:cs typeface="Arial" panose="020B0604020202020204" pitchFamily="34" charset="0"/>
              </a:rPr>
              <a:t>Why do we count them? </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Giant clams are protected and iconic reef species.</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They filter water and remove excess nutrients, helping limit algal growth.</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Giant </a:t>
            </a:r>
            <a:r>
              <a:rPr lang="en-GB" sz="1200" b="0" dirty="0">
                <a:solidFill>
                  <a:schemeClr val="tx1"/>
                </a:solidFill>
                <a:latin typeface="Arial" panose="020B0604020202020204" pitchFamily="34" charset="0"/>
                <a:cs typeface="Arial" panose="020B0604020202020204" pitchFamily="34" charset="0"/>
              </a:rPr>
              <a:t>Clams can bleach when stressed.</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Because they are long-lived and don’t move, declines may indicate reef health issues.</a:t>
            </a:r>
          </a:p>
          <a:p>
            <a:pPr marL="285754" indent="-285754">
              <a:buFont typeface="Arial"/>
              <a:buChar char="•"/>
            </a:pPr>
            <a:r>
              <a:rPr lang="en-GB" sz="1200" b="0" dirty="0">
                <a:solidFill>
                  <a:schemeClr val="tx1"/>
                </a:solidFill>
                <a:latin typeface="Arial" panose="020B0604020202020204" pitchFamily="34" charset="0"/>
                <a:cs typeface="Arial" panose="020B0604020202020204" pitchFamily="34" charset="0"/>
              </a:rPr>
              <a:t>Empty shells can signal past stress events such as bleaching, flood plumes or extreme weather.</a:t>
            </a:r>
          </a:p>
          <a:p>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Where to look: </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Found on the hard reef or sandy seafloor to a depth of up to </a:t>
            </a:r>
            <a:br>
              <a:rPr lang="en-US" sz="1200" b="0" dirty="0">
                <a:solidFill>
                  <a:schemeClr val="tx1"/>
                </a:solidFill>
                <a:latin typeface="Arial" panose="020B0604020202020204" pitchFamily="34" charset="0"/>
                <a:cs typeface="Arial" panose="020B0604020202020204" pitchFamily="34" charset="0"/>
              </a:rPr>
            </a:br>
            <a:r>
              <a:rPr lang="en-US" sz="1200" b="0" dirty="0">
                <a:solidFill>
                  <a:schemeClr val="tx1"/>
                </a:solidFill>
                <a:latin typeface="Arial" panose="020B0604020202020204" pitchFamily="34" charset="0"/>
                <a:cs typeface="Arial" panose="020B0604020202020204" pitchFamily="34" charset="0"/>
              </a:rPr>
              <a:t>20 </a:t>
            </a:r>
            <a:r>
              <a:rPr lang="en-US" sz="1200" b="0" dirty="0" err="1">
                <a:solidFill>
                  <a:schemeClr val="tx1"/>
                </a:solidFill>
                <a:latin typeface="Arial" panose="020B0604020202020204" pitchFamily="34" charset="0"/>
                <a:cs typeface="Arial" panose="020B0604020202020204" pitchFamily="34" charset="0"/>
              </a:rPr>
              <a:t>metres</a:t>
            </a:r>
            <a:r>
              <a:rPr lang="en-US" sz="1200" b="0" dirty="0">
                <a:solidFill>
                  <a:schemeClr val="tx1"/>
                </a:solidFill>
                <a:latin typeface="Arial" panose="020B0604020202020204" pitchFamily="34" charset="0"/>
                <a:cs typeface="Arial" panose="020B0604020202020204" pitchFamily="34" charset="0"/>
              </a:rPr>
              <a:t>. </a:t>
            </a:r>
          </a:p>
          <a:p>
            <a:endParaRPr lang="en-US"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Additional information: </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Reminder: only count giant clams larger than your hand.</a:t>
            </a:r>
          </a:p>
          <a:p>
            <a:pPr marL="285754" indent="-285754">
              <a:buFont typeface="Arial"/>
              <a:buChar char="•"/>
            </a:pPr>
            <a:r>
              <a:rPr lang="en-US" sz="1200" b="0" dirty="0">
                <a:solidFill>
                  <a:schemeClr val="tx1"/>
                </a:solidFill>
                <a:latin typeface="Arial" panose="020B0604020202020204" pitchFamily="34" charset="0"/>
                <a:cs typeface="Arial" panose="020B0604020202020204" pitchFamily="34" charset="0"/>
              </a:rPr>
              <a:t>Don’t count the burrowing clams in coral or coral rock. They are much smaller than giant clams and only grow to around 20 cm.</a:t>
            </a:r>
          </a:p>
          <a:p>
            <a:endParaRPr lang="en-AU" sz="1200" b="0" dirty="0">
              <a:solidFill>
                <a:schemeClr val="tx1"/>
              </a:solidFill>
              <a:latin typeface="Arial" panose="020B0604020202020204" pitchFamily="34" charset="0"/>
              <a:cs typeface="Arial" panose="020B0604020202020204" pitchFamily="34" charset="0"/>
            </a:endParaRPr>
          </a:p>
          <a:p>
            <a:r>
              <a:rPr lang="en-US" sz="1200" b="0" dirty="0">
                <a:solidFill>
                  <a:schemeClr val="tx1"/>
                </a:solidFill>
                <a:latin typeface="Arial" panose="020B0604020202020204" pitchFamily="34" charset="0"/>
                <a:cs typeface="Arial" panose="020B0604020202020204" pitchFamily="34" charset="0"/>
              </a:rPr>
              <a:t>Fun Facts:</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Giant clams are molluscs, related to sea snails, octopus and squid.</a:t>
            </a:r>
          </a:p>
          <a:p>
            <a:pPr marL="180007" indent="-180007">
              <a:buFont typeface="Arial"/>
              <a:buChar char="•"/>
            </a:pPr>
            <a:r>
              <a:rPr lang="en-US" sz="1200" b="0" dirty="0">
                <a:solidFill>
                  <a:schemeClr val="tx1"/>
                </a:solidFill>
                <a:latin typeface="Arial" panose="020B0604020202020204" pitchFamily="34" charset="0"/>
                <a:cs typeface="Arial" panose="020B0604020202020204" pitchFamily="34" charset="0"/>
              </a:rPr>
              <a:t>They are the largest species of bivalve (meaning “two-doors” shells). </a:t>
            </a: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Most of their energy comes from symbiotic algae </a:t>
            </a:r>
            <a:r>
              <a:rPr lang="en-US" sz="1200" b="0" dirty="0">
                <a:solidFill>
                  <a:schemeClr val="tx1"/>
                </a:solidFill>
                <a:latin typeface="Arial" panose="020B0604020202020204" pitchFamily="34" charset="0"/>
                <a:cs typeface="Arial" panose="020B0604020202020204" pitchFamily="34" charset="0"/>
              </a:rPr>
              <a:t>(</a:t>
            </a:r>
            <a:r>
              <a:rPr lang="en-US" sz="1200" b="0" dirty="0" err="1">
                <a:solidFill>
                  <a:schemeClr val="tx1"/>
                </a:solidFill>
                <a:latin typeface="Arial" panose="020B0604020202020204" pitchFamily="34" charset="0"/>
                <a:cs typeface="Arial" panose="020B0604020202020204" pitchFamily="34" charset="0"/>
              </a:rPr>
              <a:t>Symbiodinaceae</a:t>
            </a:r>
            <a:r>
              <a:rPr lang="en-US" sz="1200" b="0" dirty="0">
                <a:solidFill>
                  <a:schemeClr val="tx1"/>
                </a:solidFill>
                <a:latin typeface="Arial" panose="020B0604020202020204" pitchFamily="34" charset="0"/>
                <a:cs typeface="Arial" panose="020B0604020202020204" pitchFamily="34" charset="0"/>
              </a:rPr>
              <a:t>) </a:t>
            </a:r>
            <a:r>
              <a:rPr lang="en-GB" sz="1200" b="0" dirty="0">
                <a:solidFill>
                  <a:schemeClr val="tx1"/>
                </a:solidFill>
                <a:latin typeface="Arial" panose="020B0604020202020204" pitchFamily="34" charset="0"/>
                <a:cs typeface="Arial" panose="020B0604020202020204" pitchFamily="34" charset="0"/>
              </a:rPr>
              <a:t>in their tissues that produce sugars through photosynthesis.</a:t>
            </a:r>
            <a:endParaRPr lang="en-US" sz="1200" b="0" dirty="0">
              <a:solidFill>
                <a:schemeClr val="tx1"/>
              </a:solidFill>
              <a:latin typeface="Arial" panose="020B0604020202020204" pitchFamily="34" charset="0"/>
              <a:cs typeface="Arial" panose="020B0604020202020204" pitchFamily="34" charset="0"/>
            </a:endParaRP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They also filter feed, drawing water in through an inhalant siphon and expelling it through an exhalant siphon.</a:t>
            </a:r>
            <a:endParaRPr lang="en-US" sz="1200" b="0" dirty="0">
              <a:solidFill>
                <a:schemeClr val="tx1"/>
              </a:solidFill>
              <a:latin typeface="Arial" panose="020B0604020202020204" pitchFamily="34" charset="0"/>
              <a:cs typeface="Arial" panose="020B0604020202020204" pitchFamily="34" charset="0"/>
            </a:endParaRPr>
          </a:p>
          <a:p>
            <a:pPr marL="180007" indent="-180007">
              <a:buFont typeface="Arial"/>
              <a:buChar char="•"/>
            </a:pPr>
            <a:r>
              <a:rPr lang="en-GB" sz="1200" b="0" dirty="0">
                <a:solidFill>
                  <a:schemeClr val="tx1"/>
                </a:solidFill>
                <a:latin typeface="Arial" panose="020B0604020202020204" pitchFamily="34" charset="0"/>
                <a:cs typeface="Arial" panose="020B0604020202020204" pitchFamily="34" charset="0"/>
              </a:rPr>
              <a:t>A single giant clam can filter hundreds of litres of water each day.</a:t>
            </a:r>
          </a:p>
          <a:p>
            <a:endParaRPr lang="en-AU" dirty="0"/>
          </a:p>
        </p:txBody>
      </p:sp>
      <p:sp>
        <p:nvSpPr>
          <p:cNvPr id="4" name="Slide Number Placeholder 3">
            <a:extLst>
              <a:ext uri="{FF2B5EF4-FFF2-40B4-BE49-F238E27FC236}">
                <a16:creationId xmlns:a16="http://schemas.microsoft.com/office/drawing/2014/main" id="{10885E70-6597-29E7-CBC9-EBF8DC95CD2E}"/>
              </a:ext>
            </a:extLst>
          </p:cNvPr>
          <p:cNvSpPr>
            <a:spLocks noGrp="1"/>
          </p:cNvSpPr>
          <p:nvPr>
            <p:ph type="sldNum" sz="quarter" idx="5"/>
          </p:nvPr>
        </p:nvSpPr>
        <p:spPr/>
        <p:txBody>
          <a:bodyPr/>
          <a:lstStyle/>
          <a:p>
            <a:fld id="{6BFBFB1B-2D10-47F8-B001-90D9908A9EDF}" type="slidenum">
              <a:rPr lang="en-AU" smtClean="0"/>
              <a:t>9</a:t>
            </a:fld>
            <a:endParaRPr lang="en-AU"/>
          </a:p>
        </p:txBody>
      </p:sp>
      <p:sp>
        <p:nvSpPr>
          <p:cNvPr id="5" name="Footer Placeholder 4">
            <a:extLst>
              <a:ext uri="{FF2B5EF4-FFF2-40B4-BE49-F238E27FC236}">
                <a16:creationId xmlns:a16="http://schemas.microsoft.com/office/drawing/2014/main" id="{5B9B5A84-D2C4-27F8-A2BF-A08CC0F8179E}"/>
              </a:ext>
            </a:extLst>
          </p:cNvPr>
          <p:cNvSpPr>
            <a:spLocks noGrp="1"/>
          </p:cNvSpPr>
          <p:nvPr>
            <p:ph type="ftr" sz="quarter" idx="4"/>
          </p:nvPr>
        </p:nvSpPr>
        <p:spPr>
          <a:xfrm>
            <a:off x="84420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38E24FCA-462B-9F74-B60B-8BDD07D58826}"/>
              </a:ext>
            </a:extLst>
          </p:cNvPr>
          <p:cNvSpPr>
            <a:spLocks noGrp="1"/>
          </p:cNvSpPr>
          <p:nvPr>
            <p:ph type="hdr" sz="quarter"/>
          </p:nvPr>
        </p:nvSpPr>
        <p:spPr>
          <a:xfrm>
            <a:off x="84420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22653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571308"/>
            <a:ext cx="12801600" cy="3342640"/>
          </a:xfrm>
        </p:spPr>
        <p:txBody>
          <a:bodyPr anchor="b"/>
          <a:lstStyle>
            <a:lvl1pPr algn="ctr">
              <a:defRPr sz="8400"/>
            </a:lvl1pPr>
          </a:lstStyle>
          <a:p>
            <a:r>
              <a:rPr lang="en-GB"/>
              <a:t>Click to edit Master title style</a:t>
            </a:r>
            <a:endParaRPr lang="en-US" dirty="0"/>
          </a:p>
        </p:txBody>
      </p:sp>
      <p:sp>
        <p:nvSpPr>
          <p:cNvPr id="3" name="Subtitle 2"/>
          <p:cNvSpPr>
            <a:spLocks noGrp="1"/>
          </p:cNvSpPr>
          <p:nvPr>
            <p:ph type="subTitle" idx="1"/>
          </p:nvPr>
        </p:nvSpPr>
        <p:spPr>
          <a:xfrm>
            <a:off x="2133600" y="5042853"/>
            <a:ext cx="128016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8B8A752-AE52-42CB-84BD-D5C1820F3ABF}" type="datetimeFigureOut">
              <a:rPr lang="en-AU" smtClean="0"/>
              <a:t>31/03/2026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343536217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B8A752-AE52-42CB-84BD-D5C1820F3ABF}" type="datetimeFigureOut">
              <a:rPr lang="en-AU" smtClean="0"/>
              <a:t>31/03/2026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335161626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14860" y="511175"/>
            <a:ext cx="3680460" cy="8136573"/>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73480" y="511175"/>
            <a:ext cx="10828020" cy="813657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B8A752-AE52-42CB-84BD-D5C1820F3ABF}" type="datetimeFigureOut">
              <a:rPr lang="en-AU" smtClean="0"/>
              <a:t>31/03/2026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63032146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 Content only">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5C179B3-4D41-27E0-B9C9-15D63A4B6719}"/>
              </a:ext>
            </a:extLst>
          </p:cNvPr>
          <p:cNvSpPr>
            <a:spLocks noGrp="1"/>
          </p:cNvSpPr>
          <p:nvPr>
            <p:ph sz="quarter" idx="10"/>
          </p:nvPr>
        </p:nvSpPr>
        <p:spPr>
          <a:xfrm>
            <a:off x="1131749" y="514852"/>
            <a:ext cx="14870264" cy="812623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E67EFAA9-EB73-9A18-01B4-ABF791F66097}"/>
              </a:ext>
            </a:extLst>
          </p:cNvPr>
          <p:cNvSpPr>
            <a:spLocks noGrp="1"/>
          </p:cNvSpPr>
          <p:nvPr>
            <p:ph type="ftr" sz="quarter" idx="3"/>
          </p:nvPr>
        </p:nvSpPr>
        <p:spPr>
          <a:xfrm>
            <a:off x="1897054" y="8898903"/>
            <a:ext cx="14104949" cy="511175"/>
          </a:xfrm>
          <a:prstGeom prst="rect">
            <a:avLst/>
          </a:prstGeom>
        </p:spPr>
        <p:txBody>
          <a:bodyPr vert="horz" lIns="91440" tIns="45720" rIns="91440" bIns="45720" rtlCol="0" anchor="ctr"/>
          <a:lstStyle>
            <a:lvl1pPr algn="ctr">
              <a:defRPr sz="1260" b="1" i="0" u="none">
                <a:solidFill>
                  <a:srgbClr val="FF0000"/>
                </a:solidFill>
                <a:latin typeface="Arial" panose="020B0604020202020204" pitchFamily="34" charset="0"/>
                <a:cs typeface="Arial" panose="020B0604020202020204" pitchFamily="34" charset="0"/>
              </a:defRPr>
            </a:lvl1pPr>
          </a:lstStyle>
          <a:p>
            <a:r>
              <a:rPr lang="en-GB"/>
              <a:t>Reef Guardian School – Presentation Title                                                                                                                                                                                                                                                                                                                                                                                                                                                                                                                                                                                                                                                                                                                                                                                                                                                                                                                                                                                                                                                                                                                                                                                                                  </a:t>
            </a:r>
            <a:endParaRPr lang="en-AU" dirty="0"/>
          </a:p>
        </p:txBody>
      </p:sp>
      <p:sp>
        <p:nvSpPr>
          <p:cNvPr id="12" name="Slide Number Placeholder 5">
            <a:extLst>
              <a:ext uri="{FF2B5EF4-FFF2-40B4-BE49-F238E27FC236}">
                <a16:creationId xmlns:a16="http://schemas.microsoft.com/office/drawing/2014/main" id="{8F71B690-CBFF-8C3B-00B9-8757C2ABAC0B}"/>
              </a:ext>
            </a:extLst>
          </p:cNvPr>
          <p:cNvSpPr>
            <a:spLocks noGrp="1"/>
          </p:cNvSpPr>
          <p:nvPr>
            <p:ph type="sldNum" sz="quarter" idx="4"/>
          </p:nvPr>
        </p:nvSpPr>
        <p:spPr>
          <a:xfrm>
            <a:off x="1131743" y="8898903"/>
            <a:ext cx="593696" cy="511175"/>
          </a:xfrm>
          <a:prstGeom prst="rect">
            <a:avLst/>
          </a:prstGeom>
        </p:spPr>
        <p:txBody>
          <a:bodyPr vert="horz" lIns="91440" tIns="45720" rIns="91440" bIns="45720" rtlCol="0" anchor="ctr"/>
          <a:lstStyle>
            <a:lvl1pPr algn="l">
              <a:defRPr sz="1155">
                <a:solidFill>
                  <a:schemeClr val="tx1"/>
                </a:solidFill>
                <a:latin typeface="Arial" panose="020B0604020202020204" pitchFamily="34" charset="0"/>
                <a:cs typeface="Arial" panose="020B0604020202020204" pitchFamily="34" charset="0"/>
              </a:defRPr>
            </a:lvl1pPr>
          </a:lstStyle>
          <a:p>
            <a:fld id="{519795C9-6870-B84A-9C9C-F83EB03125A5}" type="slidenum">
              <a:rPr lang="en-US" smtClean="0"/>
              <a:pPr/>
              <a:t>‹#›</a:t>
            </a:fld>
            <a:endParaRPr lang="en-US"/>
          </a:p>
        </p:txBody>
      </p:sp>
    </p:spTree>
    <p:extLst>
      <p:ext uri="{BB962C8B-B14F-4D97-AF65-F5344CB8AC3E}">
        <p14:creationId xmlns:p14="http://schemas.microsoft.com/office/powerpoint/2010/main" val="253368858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8B8A752-AE52-42CB-84BD-D5C1820F3ABF}" type="datetimeFigureOut">
              <a:rPr lang="en-AU" smtClean="0"/>
              <a:t>31/03/2026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23593707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4590" y="2393634"/>
            <a:ext cx="14721840" cy="3993832"/>
          </a:xfrm>
        </p:spPr>
        <p:txBody>
          <a:bodyPr anchor="b"/>
          <a:lstStyle>
            <a:lvl1pPr>
              <a:defRPr sz="8400"/>
            </a:lvl1pPr>
          </a:lstStyle>
          <a:p>
            <a:r>
              <a:rPr lang="en-GB" dirty="0"/>
              <a:t>Click to edit Master title style</a:t>
            </a:r>
            <a:endParaRPr lang="en-US" dirty="0"/>
          </a:p>
        </p:txBody>
      </p:sp>
      <p:sp>
        <p:nvSpPr>
          <p:cNvPr id="3" name="Text Placeholder 2"/>
          <p:cNvSpPr>
            <a:spLocks noGrp="1"/>
          </p:cNvSpPr>
          <p:nvPr>
            <p:ph type="body" idx="1"/>
          </p:nvPr>
        </p:nvSpPr>
        <p:spPr>
          <a:xfrm>
            <a:off x="1164590" y="6425249"/>
            <a:ext cx="14721840" cy="2100262"/>
          </a:xfrm>
        </p:spPr>
        <p:txBody>
          <a:bodyPr/>
          <a:lstStyle>
            <a:lvl1pPr marL="0" indent="0">
              <a:buNone/>
              <a:defRPr sz="3360">
                <a:solidFill>
                  <a:schemeClr val="tx1">
                    <a:tint val="82000"/>
                  </a:schemeClr>
                </a:solidFill>
              </a:defRPr>
            </a:lvl1pPr>
            <a:lvl2pPr marL="640080" indent="0">
              <a:buNone/>
              <a:defRPr sz="2800">
                <a:solidFill>
                  <a:schemeClr val="tx1">
                    <a:tint val="82000"/>
                  </a:schemeClr>
                </a:solidFill>
              </a:defRPr>
            </a:lvl2pPr>
            <a:lvl3pPr marL="1280160" indent="0">
              <a:buNone/>
              <a:defRPr sz="2520">
                <a:solidFill>
                  <a:schemeClr val="tx1">
                    <a:tint val="82000"/>
                  </a:schemeClr>
                </a:solidFill>
              </a:defRPr>
            </a:lvl3pPr>
            <a:lvl4pPr marL="1920240" indent="0">
              <a:buNone/>
              <a:defRPr sz="2240">
                <a:solidFill>
                  <a:schemeClr val="tx1">
                    <a:tint val="82000"/>
                  </a:schemeClr>
                </a:solidFill>
              </a:defRPr>
            </a:lvl4pPr>
            <a:lvl5pPr marL="2560320" indent="0">
              <a:buNone/>
              <a:defRPr sz="2240">
                <a:solidFill>
                  <a:schemeClr val="tx1">
                    <a:tint val="82000"/>
                  </a:schemeClr>
                </a:solidFill>
              </a:defRPr>
            </a:lvl5pPr>
            <a:lvl6pPr marL="3200400" indent="0">
              <a:buNone/>
              <a:defRPr sz="2240">
                <a:solidFill>
                  <a:schemeClr val="tx1">
                    <a:tint val="82000"/>
                  </a:schemeClr>
                </a:solidFill>
              </a:defRPr>
            </a:lvl6pPr>
            <a:lvl7pPr marL="3840480" indent="0">
              <a:buNone/>
              <a:defRPr sz="2240">
                <a:solidFill>
                  <a:schemeClr val="tx1">
                    <a:tint val="82000"/>
                  </a:schemeClr>
                </a:solidFill>
              </a:defRPr>
            </a:lvl7pPr>
            <a:lvl8pPr marL="4480560" indent="0">
              <a:buNone/>
              <a:defRPr sz="2240">
                <a:solidFill>
                  <a:schemeClr val="tx1">
                    <a:tint val="82000"/>
                  </a:schemeClr>
                </a:solidFill>
              </a:defRPr>
            </a:lvl8pPr>
            <a:lvl9pPr marL="5120640" indent="0">
              <a:buNone/>
              <a:defRPr sz="224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8B8A752-AE52-42CB-84BD-D5C1820F3ABF}" type="datetimeFigureOut">
              <a:rPr lang="en-AU" smtClean="0"/>
              <a:t>31/03/2026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6765605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1173480" y="2555875"/>
            <a:ext cx="7254240" cy="609187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8641080" y="2555875"/>
            <a:ext cx="7254240" cy="609187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58B8A752-AE52-42CB-84BD-D5C1820F3ABF}" type="datetimeFigureOut">
              <a:rPr lang="en-AU" smtClean="0"/>
              <a:t>31/03/2026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361898316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5703" y="511176"/>
            <a:ext cx="14721840" cy="1855788"/>
          </a:xfrm>
        </p:spPr>
        <p:txBody>
          <a:bodyPr/>
          <a:lstStyle/>
          <a:p>
            <a:r>
              <a:rPr lang="en-GB" dirty="0"/>
              <a:t>Click to edit Master title style</a:t>
            </a:r>
            <a:endParaRPr lang="en-US" dirty="0"/>
          </a:p>
        </p:txBody>
      </p:sp>
      <p:sp>
        <p:nvSpPr>
          <p:cNvPr id="3" name="Text Placeholder 2"/>
          <p:cNvSpPr>
            <a:spLocks noGrp="1"/>
          </p:cNvSpPr>
          <p:nvPr>
            <p:ph type="body" idx="1"/>
          </p:nvPr>
        </p:nvSpPr>
        <p:spPr>
          <a:xfrm>
            <a:off x="1175704" y="2353628"/>
            <a:ext cx="722090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dirty="0"/>
              <a:t>Click to edit Master text styles</a:t>
            </a:r>
          </a:p>
        </p:txBody>
      </p:sp>
      <p:sp>
        <p:nvSpPr>
          <p:cNvPr id="4" name="Content Placeholder 3"/>
          <p:cNvSpPr>
            <a:spLocks noGrp="1"/>
          </p:cNvSpPr>
          <p:nvPr>
            <p:ph sz="half" idx="2"/>
          </p:nvPr>
        </p:nvSpPr>
        <p:spPr>
          <a:xfrm>
            <a:off x="1175704" y="3507105"/>
            <a:ext cx="7220902" cy="51584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8641080" y="2353628"/>
            <a:ext cx="725646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GB"/>
              <a:t>Click to edit Master text styles</a:t>
            </a:r>
          </a:p>
        </p:txBody>
      </p:sp>
      <p:sp>
        <p:nvSpPr>
          <p:cNvPr id="6" name="Content Placeholder 5"/>
          <p:cNvSpPr>
            <a:spLocks noGrp="1"/>
          </p:cNvSpPr>
          <p:nvPr>
            <p:ph sz="quarter" idx="4"/>
          </p:nvPr>
        </p:nvSpPr>
        <p:spPr>
          <a:xfrm>
            <a:off x="8641080" y="3507105"/>
            <a:ext cx="7256463" cy="515842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8B8A752-AE52-42CB-84BD-D5C1820F3ABF}" type="datetimeFigureOut">
              <a:rPr lang="en-AU" smtClean="0"/>
              <a:t>31/03/2026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10078889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58B8A752-AE52-42CB-84BD-D5C1820F3ABF}" type="datetimeFigureOut">
              <a:rPr lang="en-AU" smtClean="0"/>
              <a:t>31/03/2026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421624018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8A752-AE52-42CB-84BD-D5C1820F3ABF}" type="datetimeFigureOut">
              <a:rPr lang="en-AU" smtClean="0"/>
              <a:t>31/03/2026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21538078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en-GB"/>
              <a:t>Click to edit Master title style</a:t>
            </a:r>
            <a:endParaRPr lang="en-US" dirty="0"/>
          </a:p>
        </p:txBody>
      </p:sp>
      <p:sp>
        <p:nvSpPr>
          <p:cNvPr id="3" name="Content Placeholder 2"/>
          <p:cNvSpPr>
            <a:spLocks noGrp="1"/>
          </p:cNvSpPr>
          <p:nvPr>
            <p:ph idx="1"/>
          </p:nvPr>
        </p:nvSpPr>
        <p:spPr>
          <a:xfrm>
            <a:off x="7256463" y="1382396"/>
            <a:ext cx="864108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58B8A752-AE52-42CB-84BD-D5C1820F3ABF}" type="datetimeFigureOut">
              <a:rPr lang="en-AU" smtClean="0"/>
              <a:t>31/03/2026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75414704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en-GB"/>
              <a:t>Click to edit Master title style</a:t>
            </a:r>
            <a:endParaRPr lang="en-US" dirty="0"/>
          </a:p>
        </p:txBody>
      </p:sp>
      <p:sp>
        <p:nvSpPr>
          <p:cNvPr id="3" name="Picture Placeholder 2"/>
          <p:cNvSpPr>
            <a:spLocks noGrp="1" noChangeAspect="1"/>
          </p:cNvSpPr>
          <p:nvPr>
            <p:ph type="pic" idx="1"/>
          </p:nvPr>
        </p:nvSpPr>
        <p:spPr>
          <a:xfrm>
            <a:off x="7256463" y="1382396"/>
            <a:ext cx="864108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GB"/>
              <a:t>Click icon to add picture</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GB"/>
              <a:t>Click to edit Master text styles</a:t>
            </a:r>
          </a:p>
        </p:txBody>
      </p:sp>
      <p:sp>
        <p:nvSpPr>
          <p:cNvPr id="5" name="Date Placeholder 4"/>
          <p:cNvSpPr>
            <a:spLocks noGrp="1"/>
          </p:cNvSpPr>
          <p:nvPr>
            <p:ph type="dt" sz="half" idx="10"/>
          </p:nvPr>
        </p:nvSpPr>
        <p:spPr/>
        <p:txBody>
          <a:bodyPr/>
          <a:lstStyle/>
          <a:p>
            <a:fld id="{58B8A752-AE52-42CB-84BD-D5C1820F3ABF}" type="datetimeFigureOut">
              <a:rPr lang="en-AU" smtClean="0"/>
              <a:t>31/03/2026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4DB3A16-3A66-4A4B-801E-37CEA3955E71}" type="slidenum">
              <a:rPr lang="en-AU" smtClean="0"/>
              <a:t>‹#›</a:t>
            </a:fld>
            <a:endParaRPr lang="en-AU"/>
          </a:p>
        </p:txBody>
      </p:sp>
    </p:spTree>
    <p:extLst>
      <p:ext uri="{BB962C8B-B14F-4D97-AF65-F5344CB8AC3E}">
        <p14:creationId xmlns:p14="http://schemas.microsoft.com/office/powerpoint/2010/main" val="17723745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3480" y="511176"/>
            <a:ext cx="14721840" cy="1855788"/>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173480" y="2555875"/>
            <a:ext cx="14721840" cy="60918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173480" y="8898891"/>
            <a:ext cx="3840480" cy="511175"/>
          </a:xfrm>
          <a:prstGeom prst="rect">
            <a:avLst/>
          </a:prstGeom>
        </p:spPr>
        <p:txBody>
          <a:bodyPr vert="horz" lIns="91440" tIns="45720" rIns="91440" bIns="45720" rtlCol="0" anchor="ctr"/>
          <a:lstStyle>
            <a:lvl1pPr algn="l">
              <a:defRPr sz="1680">
                <a:solidFill>
                  <a:schemeClr val="tx1">
                    <a:tint val="82000"/>
                  </a:schemeClr>
                </a:solidFill>
              </a:defRPr>
            </a:lvl1pPr>
          </a:lstStyle>
          <a:p>
            <a:fld id="{58B8A752-AE52-42CB-84BD-D5C1820F3ABF}" type="datetimeFigureOut">
              <a:rPr lang="en-AU" smtClean="0"/>
              <a:t>31/03/2026</a:t>
            </a:fld>
            <a:endParaRPr lang="en-AU"/>
          </a:p>
        </p:txBody>
      </p:sp>
      <p:sp>
        <p:nvSpPr>
          <p:cNvPr id="5" name="Footer Placeholder 4"/>
          <p:cNvSpPr>
            <a:spLocks noGrp="1"/>
          </p:cNvSpPr>
          <p:nvPr>
            <p:ph type="ftr" sz="quarter" idx="3"/>
          </p:nvPr>
        </p:nvSpPr>
        <p:spPr>
          <a:xfrm>
            <a:off x="5654040" y="8898891"/>
            <a:ext cx="5760720" cy="511175"/>
          </a:xfrm>
          <a:prstGeom prst="rect">
            <a:avLst/>
          </a:prstGeom>
        </p:spPr>
        <p:txBody>
          <a:bodyPr vert="horz" lIns="91440" tIns="45720" rIns="91440" bIns="45720" rtlCol="0" anchor="ctr"/>
          <a:lstStyle>
            <a:lvl1pPr algn="ctr">
              <a:defRPr sz="1680">
                <a:solidFill>
                  <a:schemeClr val="tx1">
                    <a:tint val="82000"/>
                  </a:schemeClr>
                </a:solidFill>
              </a:defRPr>
            </a:lvl1pPr>
          </a:lstStyle>
          <a:p>
            <a:endParaRPr lang="en-AU"/>
          </a:p>
        </p:txBody>
      </p:sp>
      <p:sp>
        <p:nvSpPr>
          <p:cNvPr id="6" name="Slide Number Placeholder 5"/>
          <p:cNvSpPr>
            <a:spLocks noGrp="1"/>
          </p:cNvSpPr>
          <p:nvPr>
            <p:ph type="sldNum" sz="quarter" idx="4"/>
          </p:nvPr>
        </p:nvSpPr>
        <p:spPr>
          <a:xfrm>
            <a:off x="12054840" y="8898891"/>
            <a:ext cx="3840480" cy="511175"/>
          </a:xfrm>
          <a:prstGeom prst="rect">
            <a:avLst/>
          </a:prstGeom>
        </p:spPr>
        <p:txBody>
          <a:bodyPr vert="horz" lIns="91440" tIns="45720" rIns="91440" bIns="45720" rtlCol="0" anchor="ctr"/>
          <a:lstStyle>
            <a:lvl1pPr algn="r">
              <a:defRPr sz="1680">
                <a:solidFill>
                  <a:schemeClr val="tx1">
                    <a:tint val="82000"/>
                  </a:schemeClr>
                </a:solidFill>
              </a:defRPr>
            </a:lvl1pPr>
          </a:lstStyle>
          <a:p>
            <a:fld id="{24DB3A16-3A66-4A4B-801E-37CEA3955E71}" type="slidenum">
              <a:rPr lang="en-AU" smtClean="0"/>
              <a:t>‹#›</a:t>
            </a:fld>
            <a:endParaRPr lang="en-AU"/>
          </a:p>
        </p:txBody>
      </p:sp>
    </p:spTree>
    <p:extLst>
      <p:ext uri="{BB962C8B-B14F-4D97-AF65-F5344CB8AC3E}">
        <p14:creationId xmlns:p14="http://schemas.microsoft.com/office/powerpoint/2010/main" val="18962413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9.png"/><Relationship Id="rId5" Type="http://schemas.openxmlformats.org/officeDocument/2006/relationships/image" Target="../media/image3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8.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0.jpeg"/><Relationship Id="rId5" Type="http://schemas.openxmlformats.org/officeDocument/2006/relationships/image" Target="../media/image55.jpeg"/><Relationship Id="rId15" Type="http://schemas.openxmlformats.org/officeDocument/2006/relationships/image" Target="../media/image64.png"/><Relationship Id="rId10" Type="http://schemas.microsoft.com/office/2007/relationships/hdphoto" Target="../media/hdphoto8.wdp"/><Relationship Id="rId4" Type="http://schemas.openxmlformats.org/officeDocument/2006/relationships/image" Target="../media/image54.jpeg"/><Relationship Id="rId9" Type="http://schemas.openxmlformats.org/officeDocument/2006/relationships/image" Target="../media/image59.png"/><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 Id="rId9" Type="http://schemas.openxmlformats.org/officeDocument/2006/relationships/image" Target="../media/image90.jpeg"/></Relationships>
</file>

<file path=ppt/slides/_rels/slide1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3.jpeg"/><Relationship Id="rId5" Type="http://schemas.microsoft.com/office/2007/relationships/hdphoto" Target="../media/hdphoto10.wdp"/><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7" Type="http://schemas.microsoft.com/office/2007/relationships/hdphoto" Target="../media/hdphoto12.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97.pn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microsoft.com/office/2018/10/relationships/comments" Target="../comments/modernComment_14E_DEEA7FB4.xm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jpeg"/><Relationship Id="rId7" Type="http://schemas.openxmlformats.org/officeDocument/2006/relationships/image" Target="../media/image12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3.png"/><Relationship Id="rId5" Type="http://schemas.microsoft.com/office/2007/relationships/hdphoto" Target="../media/hdphoto13.wdp"/><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1.png"/><Relationship Id="rId7" Type="http://schemas.openxmlformats.org/officeDocument/2006/relationships/image" Target="../media/image13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3.jpeg"/><Relationship Id="rId5" Type="http://schemas.microsoft.com/office/2007/relationships/hdphoto" Target="../media/hdphoto14.wdp"/><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41.jpeg"/><Relationship Id="rId3" Type="http://schemas.microsoft.com/office/2018/10/relationships/comments" Target="../comments/modernComment_147_75C66AB.xml"/><Relationship Id="rId7" Type="http://schemas.openxmlformats.org/officeDocument/2006/relationships/image" Target="../media/image14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png"/><Relationship Id="rId4" Type="http://schemas.openxmlformats.org/officeDocument/2006/relationships/image" Target="../media/image137.png"/></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4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18/10/relationships/comments" Target="../comments/modernComment_10F_DE9D8680.xml"/><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blue background&#10;&#10;AI-generated content may be incorrect.">
            <a:extLst>
              <a:ext uri="{FF2B5EF4-FFF2-40B4-BE49-F238E27FC236}">
                <a16:creationId xmlns:a16="http://schemas.microsoft.com/office/drawing/2014/main" id="{A8CCA102-D981-48F8-1C13-49A923B6D162}"/>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rot="10800000">
            <a:off x="0" y="0"/>
            <a:ext cx="17068800" cy="9720072"/>
          </a:xfrm>
          <a:prstGeom prst="rect">
            <a:avLst/>
          </a:prstGeom>
        </p:spPr>
      </p:pic>
      <p:pic>
        <p:nvPicPr>
          <p:cNvPr id="11" name="Picture 10" descr="A group of people in wet suits on a boat">
            <a:extLst>
              <a:ext uri="{FF2B5EF4-FFF2-40B4-BE49-F238E27FC236}">
                <a16:creationId xmlns:a16="http://schemas.microsoft.com/office/drawing/2014/main" id="{17B87BB3-DF35-1D28-FFA2-D578A470D33E}"/>
              </a:ext>
            </a:extLst>
          </p:cNvPr>
          <p:cNvPicPr>
            <a:picLocks noChangeAspect="1"/>
          </p:cNvPicPr>
          <p:nvPr/>
        </p:nvPicPr>
        <p:blipFill>
          <a:blip r:embed="rId4" cstate="screen">
            <a:extLst>
              <a:ext uri="{28A0092B-C50C-407E-A947-70E740481C1C}">
                <a14:useLocalDpi xmlns:a14="http://schemas.microsoft.com/office/drawing/2010/main"/>
              </a:ext>
            </a:extLst>
          </a:blip>
          <a:srcRect t="-1" b="-815"/>
          <a:stretch>
            <a:fillRect/>
          </a:stretch>
        </p:blipFill>
        <p:spPr>
          <a:xfrm>
            <a:off x="0" y="-861568"/>
            <a:ext cx="17068800" cy="10581641"/>
          </a:xfrm>
          <a:prstGeom prst="rect">
            <a:avLst/>
          </a:prstGeom>
        </p:spPr>
      </p:pic>
      <p:sp>
        <p:nvSpPr>
          <p:cNvPr id="3" name="Title 2">
            <a:extLst>
              <a:ext uri="{FF2B5EF4-FFF2-40B4-BE49-F238E27FC236}">
                <a16:creationId xmlns:a16="http://schemas.microsoft.com/office/drawing/2014/main" id="{4266196B-A546-66BB-F00C-373529DDE934}"/>
              </a:ext>
            </a:extLst>
          </p:cNvPr>
          <p:cNvSpPr txBox="1">
            <a:spLocks/>
          </p:cNvSpPr>
          <p:nvPr/>
        </p:nvSpPr>
        <p:spPr>
          <a:xfrm>
            <a:off x="5890637" y="761999"/>
            <a:ext cx="7871442"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pPr algn="ctr"/>
            <a:r>
              <a:rPr lang="en-US" sz="5400" b="1" dirty="0">
                <a:solidFill>
                  <a:schemeClr val="bg1"/>
                </a:solidFill>
                <a:latin typeface="Arial"/>
                <a:cs typeface="Arial"/>
              </a:rPr>
              <a:t>RAPID MONITORING</a:t>
            </a:r>
          </a:p>
        </p:txBody>
      </p:sp>
      <p:sp>
        <p:nvSpPr>
          <p:cNvPr id="4" name="Subtitle 3">
            <a:extLst>
              <a:ext uri="{FF2B5EF4-FFF2-40B4-BE49-F238E27FC236}">
                <a16:creationId xmlns:a16="http://schemas.microsoft.com/office/drawing/2014/main" id="{F5160C2A-ACDE-FC7D-DB4D-39B6BF64645E}"/>
              </a:ext>
            </a:extLst>
          </p:cNvPr>
          <p:cNvSpPr txBox="1">
            <a:spLocks/>
          </p:cNvSpPr>
          <p:nvPr/>
        </p:nvSpPr>
        <p:spPr>
          <a:xfrm>
            <a:off x="5943519" y="1607331"/>
            <a:ext cx="7765678" cy="65072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larity City"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larity City"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solidFill>
                  <a:schemeClr val="bg1"/>
                </a:solidFill>
                <a:latin typeface="Arial"/>
                <a:cs typeface="Arial"/>
              </a:rPr>
              <a:t>&amp; BE A MARINE BIOLOGIST FOR A DAY</a:t>
            </a:r>
          </a:p>
        </p:txBody>
      </p:sp>
      <p:pic>
        <p:nvPicPr>
          <p:cNvPr id="8" name="Picture 7" descr="A logo with a black background&#10;&#10;Description automatically generated">
            <a:extLst>
              <a:ext uri="{FF2B5EF4-FFF2-40B4-BE49-F238E27FC236}">
                <a16:creationId xmlns:a16="http://schemas.microsoft.com/office/drawing/2014/main" id="{034B4B67-9367-704F-4B5E-0D8680C7AD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600" y="670315"/>
            <a:ext cx="4127984" cy="861535"/>
          </a:xfrm>
          <a:prstGeom prst="rect">
            <a:avLst/>
          </a:prstGeom>
        </p:spPr>
      </p:pic>
    </p:spTree>
    <p:extLst>
      <p:ext uri="{BB962C8B-B14F-4D97-AF65-F5344CB8AC3E}">
        <p14:creationId xmlns:p14="http://schemas.microsoft.com/office/powerpoint/2010/main" val="279627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E54A4-4F59-D1CB-878B-1CE8D20A2DC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650FB5-39E2-32D8-38B6-D3C716C2F6EC}"/>
              </a:ext>
            </a:extLst>
          </p:cNvPr>
          <p:cNvSpPr txBox="1"/>
          <p:nvPr/>
        </p:nvSpPr>
        <p:spPr>
          <a:xfrm>
            <a:off x="6328966" y="823461"/>
            <a:ext cx="4410868" cy="769441"/>
          </a:xfrm>
          <a:prstGeom prst="rect">
            <a:avLst/>
          </a:prstGeom>
          <a:noFill/>
        </p:spPr>
        <p:txBody>
          <a:bodyPr wrap="square" lIns="91440" tIns="45720" rIns="91440" bIns="45720" anchor="t">
            <a:spAutoFit/>
          </a:bodyPr>
          <a:lstStyle/>
          <a:p>
            <a:pPr algn="ctr">
              <a:tabLst>
                <a:tab pos="1885979" algn="l"/>
              </a:tabLst>
            </a:pPr>
            <a:r>
              <a:rPr lang="en-GB" sz="4400" b="1" dirty="0">
                <a:solidFill>
                  <a:srgbClr val="008EA0"/>
                </a:solidFill>
                <a:latin typeface="Arial"/>
                <a:cs typeface="Arial"/>
              </a:rPr>
              <a:t>ANEMONEFISH</a:t>
            </a:r>
            <a:endParaRPr lang="en-AU" sz="4400" b="1" dirty="0">
              <a:solidFill>
                <a:srgbClr val="008EA0"/>
              </a:solidFill>
              <a:latin typeface="Arial"/>
              <a:cs typeface="Arial"/>
            </a:endParaRPr>
          </a:p>
        </p:txBody>
      </p:sp>
      <p:sp>
        <p:nvSpPr>
          <p:cNvPr id="3" name="TextBox 2">
            <a:extLst>
              <a:ext uri="{FF2B5EF4-FFF2-40B4-BE49-F238E27FC236}">
                <a16:creationId xmlns:a16="http://schemas.microsoft.com/office/drawing/2014/main" id="{5611096D-8006-0385-27C5-A0EBF3129C22}"/>
              </a:ext>
            </a:extLst>
          </p:cNvPr>
          <p:cNvSpPr txBox="1"/>
          <p:nvPr/>
        </p:nvSpPr>
        <p:spPr>
          <a:xfrm>
            <a:off x="598229" y="1233776"/>
            <a:ext cx="3281943" cy="1077218"/>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Only live in </a:t>
            </a:r>
          </a:p>
          <a:p>
            <a:r>
              <a:rPr lang="en-GB" sz="3200" dirty="0">
                <a:latin typeface="Arial" panose="020B0604020202020204" pitchFamily="34" charset="0"/>
                <a:cs typeface="Arial" panose="020B0604020202020204" pitchFamily="34" charset="0"/>
              </a:rPr>
              <a:t>sea anemones. </a:t>
            </a:r>
            <a:endParaRPr lang="en-AU"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5267EC0-8F47-F45C-9420-CDC63A71E68A}"/>
              </a:ext>
            </a:extLst>
          </p:cNvPr>
          <p:cNvSpPr txBox="1"/>
          <p:nvPr/>
        </p:nvSpPr>
        <p:spPr>
          <a:xfrm>
            <a:off x="661912" y="7421408"/>
            <a:ext cx="3218260" cy="1077218"/>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The female is the largest fish.  </a:t>
            </a:r>
          </a:p>
        </p:txBody>
      </p:sp>
      <p:sp>
        <p:nvSpPr>
          <p:cNvPr id="6" name="TextBox 5">
            <a:extLst>
              <a:ext uri="{FF2B5EF4-FFF2-40B4-BE49-F238E27FC236}">
                <a16:creationId xmlns:a16="http://schemas.microsoft.com/office/drawing/2014/main" id="{02B49320-8DB5-AD98-DE10-C82AC2584863}"/>
              </a:ext>
            </a:extLst>
          </p:cNvPr>
          <p:cNvSpPr txBox="1"/>
          <p:nvPr/>
        </p:nvSpPr>
        <p:spPr>
          <a:xfrm>
            <a:off x="6950239" y="8464843"/>
            <a:ext cx="7376885" cy="584775"/>
          </a:xfrm>
          <a:prstGeom prst="rect">
            <a:avLst/>
          </a:prstGeom>
          <a:noFill/>
        </p:spPr>
        <p:txBody>
          <a:bodyPr wrap="square" lIns="91440" tIns="45720" rIns="91440" bIns="45720" rtlCol="0" anchor="t">
            <a:spAutoFit/>
          </a:bodyPr>
          <a:lstStyle/>
          <a:p>
            <a:r>
              <a:rPr lang="en-GB" sz="2400" dirty="0">
                <a:cs typeface="Arial" panose="020B0604020202020204" pitchFamily="34" charset="0"/>
              </a:rPr>
              <a:t> </a:t>
            </a:r>
            <a:r>
              <a:rPr lang="en-GB" sz="3200" dirty="0">
                <a:cs typeface="Arial" panose="020B0604020202020204" pitchFamily="34" charset="0"/>
              </a:rPr>
              <a:t>Have one, two, or three, white stripes</a:t>
            </a:r>
            <a:r>
              <a:rPr lang="en-GB" sz="2400" dirty="0">
                <a:cs typeface="Arial" panose="020B0604020202020204" pitchFamily="34" charset="0"/>
              </a:rPr>
              <a:t>.</a:t>
            </a:r>
            <a:r>
              <a:rPr lang="en-GB" sz="2400" dirty="0"/>
              <a:t> </a:t>
            </a:r>
            <a:endParaRPr lang="en-US" sz="2400" dirty="0">
              <a:cs typeface="Arial"/>
            </a:endParaRPr>
          </a:p>
        </p:txBody>
      </p:sp>
      <p:sp>
        <p:nvSpPr>
          <p:cNvPr id="25" name="TextBox 24">
            <a:extLst>
              <a:ext uri="{FF2B5EF4-FFF2-40B4-BE49-F238E27FC236}">
                <a16:creationId xmlns:a16="http://schemas.microsoft.com/office/drawing/2014/main" id="{D13695DC-9A4A-52A5-7AA4-F469FC11DFB6}"/>
              </a:ext>
            </a:extLst>
          </p:cNvPr>
          <p:cNvSpPr txBox="1"/>
          <p:nvPr/>
        </p:nvSpPr>
        <p:spPr>
          <a:xfrm>
            <a:off x="598229" y="5360566"/>
            <a:ext cx="3525683" cy="1569660"/>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Often live in pairs, or with several juveniles. </a:t>
            </a:r>
          </a:p>
        </p:txBody>
      </p:sp>
      <p:sp>
        <p:nvSpPr>
          <p:cNvPr id="26" name="TextBox 25">
            <a:extLst>
              <a:ext uri="{FF2B5EF4-FFF2-40B4-BE49-F238E27FC236}">
                <a16:creationId xmlns:a16="http://schemas.microsoft.com/office/drawing/2014/main" id="{F3B6704C-6CA0-C57B-28E1-3AEDB6CC0248}"/>
              </a:ext>
            </a:extLst>
          </p:cNvPr>
          <p:cNvSpPr txBox="1"/>
          <p:nvPr/>
        </p:nvSpPr>
        <p:spPr>
          <a:xfrm>
            <a:off x="639562" y="2838146"/>
            <a:ext cx="3635448" cy="2062103"/>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Their protective mucus prevents the anemone     from stinging them. </a:t>
            </a:r>
            <a:endParaRPr lang="en-AU" sz="3200"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2F787274-23C5-65CC-61BC-76B375F3B74F}"/>
              </a:ext>
            </a:extLst>
          </p:cNvPr>
          <p:cNvGrpSpPr/>
          <p:nvPr/>
        </p:nvGrpSpPr>
        <p:grpSpPr>
          <a:xfrm>
            <a:off x="4606775" y="1999156"/>
            <a:ext cx="11822466" cy="5802186"/>
            <a:chOff x="4573870" y="3701130"/>
            <a:chExt cx="9505273" cy="4664963"/>
          </a:xfrm>
        </p:grpSpPr>
        <p:grpSp>
          <p:nvGrpSpPr>
            <p:cNvPr id="9" name="Group 8">
              <a:extLst>
                <a:ext uri="{FF2B5EF4-FFF2-40B4-BE49-F238E27FC236}">
                  <a16:creationId xmlns:a16="http://schemas.microsoft.com/office/drawing/2014/main" id="{D6E9B27B-30D7-5912-E0C8-49F1558020A7}"/>
                </a:ext>
              </a:extLst>
            </p:cNvPr>
            <p:cNvGrpSpPr/>
            <p:nvPr/>
          </p:nvGrpSpPr>
          <p:grpSpPr>
            <a:xfrm>
              <a:off x="4631859" y="6111212"/>
              <a:ext cx="2996092" cy="2238186"/>
              <a:chOff x="731329" y="4230014"/>
              <a:chExt cx="2996092" cy="2238186"/>
            </a:xfrm>
          </p:grpSpPr>
          <p:pic>
            <p:nvPicPr>
              <p:cNvPr id="10" name="Picture 9" descr="A yellow fish with a blue stripe&#10;&#10;AI-generated content may be incorrect.">
                <a:extLst>
                  <a:ext uri="{FF2B5EF4-FFF2-40B4-BE49-F238E27FC236}">
                    <a16:creationId xmlns:a16="http://schemas.microsoft.com/office/drawing/2014/main" id="{292E2233-D800-D9B1-E084-D3073A8A9C9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7107" b="93909" l="4762" r="95238">
                            <a14:foregroundMark x1="40952" y1="16497" x2="41587" y2="7360"/>
                            <a14:foregroundMark x1="15714" y1="48985" x2="7937" y2="44670"/>
                            <a14:foregroundMark x1="5397" y1="56345" x2="4762" y2="54822"/>
                            <a14:foregroundMark x1="36667" y1="88832" x2="38413" y2="93401"/>
                            <a14:foregroundMark x1="27302" y1="90863" x2="27143" y2="93909"/>
                            <a14:foregroundMark x1="87460" y1="57107" x2="91587" y2="57107"/>
                            <a14:foregroundMark x1="95238" y1="36802" x2="95238" y2="36802"/>
                            <a14:backgroundMark x1="74127" y1="59645" x2="74127" y2="59645"/>
                            <a14:backgroundMark x1="73651" y1="59645" x2="73651" y2="59645"/>
                            <a14:backgroundMark x1="38254" y1="83503" x2="38254" y2="83503"/>
                            <a14:backgroundMark x1="45397" y1="80457" x2="45397" y2="80457"/>
                            <a14:backgroundMark x1="48730" y1="82995" x2="48730" y2="82995"/>
                            <a14:backgroundMark x1="73651" y1="59137" x2="73651" y2="59137"/>
                          </a14:backgroundRemoval>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731329" y="4230014"/>
                <a:ext cx="2951727" cy="1846001"/>
              </a:xfrm>
              <a:prstGeom prst="rect">
                <a:avLst/>
              </a:prstGeom>
            </p:spPr>
          </p:pic>
          <p:sp>
            <p:nvSpPr>
              <p:cNvPr id="11" name="TextBox 10">
                <a:extLst>
                  <a:ext uri="{FF2B5EF4-FFF2-40B4-BE49-F238E27FC236}">
                    <a16:creationId xmlns:a16="http://schemas.microsoft.com/office/drawing/2014/main" id="{C9D3394D-7C47-15B3-1940-9C0E0091B1FA}"/>
                  </a:ext>
                </a:extLst>
              </p:cNvPr>
              <p:cNvSpPr txBox="1"/>
              <p:nvPr/>
            </p:nvSpPr>
            <p:spPr>
              <a:xfrm>
                <a:off x="2061570" y="5883425"/>
                <a:ext cx="1665851" cy="584775"/>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Red and black anemonefish</a:t>
                </a:r>
                <a:endParaRPr lang="en-AU" sz="200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8EAA7E23-5F1D-5CA6-8ECC-4143007D3AA7}"/>
                </a:ext>
              </a:extLst>
            </p:cNvPr>
            <p:cNvGrpSpPr/>
            <p:nvPr/>
          </p:nvGrpSpPr>
          <p:grpSpPr>
            <a:xfrm>
              <a:off x="4573870" y="4123482"/>
              <a:ext cx="2881544" cy="1629893"/>
              <a:chOff x="2131784" y="2166550"/>
              <a:chExt cx="2881544" cy="1629892"/>
            </a:xfrm>
          </p:grpSpPr>
          <p:pic>
            <p:nvPicPr>
              <p:cNvPr id="13" name="Picture 12" descr="A close up of a fish&#10;&#10;AI-generated content may be incorrect.">
                <a:extLst>
                  <a:ext uri="{FF2B5EF4-FFF2-40B4-BE49-F238E27FC236}">
                    <a16:creationId xmlns:a16="http://schemas.microsoft.com/office/drawing/2014/main" id="{0E9ADECE-0489-9302-4A37-69557BA3D69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6625" b="89590" l="4916" r="95699">
                            <a14:foregroundMark x1="16897" y1="23659" x2="8449" y2="48896"/>
                            <a14:foregroundMark x1="5124" y1="56782" x2="5069" y2="57098"/>
                            <a14:foregroundMark x1="6759" y1="47319" x2="5233" y2="56151"/>
                            <a14:foregroundMark x1="78495" y1="59621" x2="90169" y2="58991"/>
                            <a14:foregroundMark x1="89708" y1="45110" x2="92780" y2="47003"/>
                            <a14:foregroundMark x1="95699" y1="49527" x2="95699" y2="52997"/>
                            <a14:foregroundMark x1="95699" y1="46057" x2="95699" y2="49527"/>
                            <a14:foregroundMark x1="48080" y1="11672" x2="44700" y2="10410"/>
                            <a14:foregroundMark x1="44393" y1="11672" x2="28264" y2="11356"/>
                            <a14:foregroundMark x1="44393" y1="11987" x2="43625" y2="7571"/>
                            <a14:foregroundMark x1="34101" y1="8833" x2="34101" y2="7256"/>
                            <a14:foregroundMark x1="32873" y1="10095" x2="32873" y2="8202"/>
                            <a14:foregroundMark x1="11521" y1="29968" x2="15822" y2="26814"/>
                            <a14:foregroundMark x1="14747" y1="25237" x2="36252" y2="7571"/>
                            <a14:foregroundMark x1="34716" y1="8202" x2="31490" y2="7571"/>
                            <a14:foregroundMark x1="32873" y1="8517" x2="27343" y2="10410"/>
                            <a14:foregroundMark x1="31490" y1="9779" x2="28264" y2="10410"/>
                            <a14:foregroundMark x1="27650" y1="11356" x2="24424" y2="11987"/>
                            <a14:foregroundMark x1="24731" y1="15142" x2="22120" y2="15142"/>
                            <a14:foregroundMark x1="16129" y1="24290" x2="19048" y2="20505"/>
                            <a14:foregroundMark x1="20123" y1="18297" x2="20276" y2="17035"/>
                            <a14:foregroundMark x1="22926" y1="13880" x2="23041" y2="13565"/>
                            <a14:foregroundMark x1="21198" y1="18612" x2="22926" y2="13880"/>
                            <a14:foregroundMark x1="21274" y1="13880" x2="21351" y2="13565"/>
                            <a14:foregroundMark x1="20891" y1="15457" x2="21274" y2="13880"/>
                            <a14:foregroundMark x1="30261" y1="7886" x2="31183" y2="6625"/>
                            <a14:foregroundMark x1="17512" y1="19558" x2="19355" y2="17350"/>
                            <a14:foregroundMark x1="5223" y1="53943" x2="5223" y2="54574"/>
                            <a14:foregroundMark x1="5530" y1="53628" x2="5223" y2="55836"/>
                            <a14:backgroundMark x1="4762" y1="56151" x2="4762" y2="56782"/>
                            <a14:backgroundMark x1="4762" y1="58360" x2="5069" y2="58675"/>
                            <a14:backgroundMark x1="4762" y1="58675" x2="5068" y2="55747"/>
                            <a14:backgroundMark x1="21352" y1="12934" x2="21352" y2="13565"/>
                            <a14:backgroundMark x1="20891" y1="13880" x2="20891" y2="13880"/>
                            <a14:backgroundMark x1="96621" y1="49527" x2="96621" y2="49527"/>
                          </a14:backgroundRemoval>
                        </a14:imgEffect>
                      </a14:imgLayer>
                    </a14:imgProps>
                  </a:ext>
                  <a:ext uri="{28A0092B-C50C-407E-A947-70E740481C1C}">
                    <a14:useLocalDpi xmlns:a14="http://schemas.microsoft.com/office/drawing/2010/main"/>
                  </a:ext>
                </a:extLst>
              </a:blip>
              <a:stretch>
                <a:fillRect/>
              </a:stretch>
            </p:blipFill>
            <p:spPr>
              <a:xfrm>
                <a:off x="2131784" y="2166550"/>
                <a:ext cx="2881544" cy="1403149"/>
              </a:xfrm>
              <a:prstGeom prst="rect">
                <a:avLst/>
              </a:prstGeom>
            </p:spPr>
          </p:pic>
          <p:sp>
            <p:nvSpPr>
              <p:cNvPr id="14" name="TextBox 13">
                <a:extLst>
                  <a:ext uri="{FF2B5EF4-FFF2-40B4-BE49-F238E27FC236}">
                    <a16:creationId xmlns:a16="http://schemas.microsoft.com/office/drawing/2014/main" id="{FAAD6357-75CE-40A3-0907-E1DCFB25192D}"/>
                  </a:ext>
                </a:extLst>
              </p:cNvPr>
              <p:cNvSpPr txBox="1"/>
              <p:nvPr/>
            </p:nvSpPr>
            <p:spPr>
              <a:xfrm>
                <a:off x="2657952" y="3474753"/>
                <a:ext cx="1829207" cy="32168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Pink anemonefish</a:t>
                </a:r>
                <a:endParaRPr lang="en-AU" sz="20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5244ACCC-E036-C33A-FD0C-876C8CD5D744}"/>
                </a:ext>
              </a:extLst>
            </p:cNvPr>
            <p:cNvGrpSpPr/>
            <p:nvPr/>
          </p:nvGrpSpPr>
          <p:grpSpPr>
            <a:xfrm>
              <a:off x="7683686" y="5982187"/>
              <a:ext cx="2888582" cy="2383906"/>
              <a:chOff x="4242557" y="4101702"/>
              <a:chExt cx="2888582" cy="2383906"/>
            </a:xfrm>
          </p:grpSpPr>
          <p:grpSp>
            <p:nvGrpSpPr>
              <p:cNvPr id="18" name="Group 17">
                <a:extLst>
                  <a:ext uri="{FF2B5EF4-FFF2-40B4-BE49-F238E27FC236}">
                    <a16:creationId xmlns:a16="http://schemas.microsoft.com/office/drawing/2014/main" id="{4D4C2CAE-8832-DED6-CE6A-2283378EA60A}"/>
                  </a:ext>
                </a:extLst>
              </p:cNvPr>
              <p:cNvGrpSpPr/>
              <p:nvPr/>
            </p:nvGrpSpPr>
            <p:grpSpPr>
              <a:xfrm>
                <a:off x="4242557" y="4101702"/>
                <a:ext cx="2822178" cy="2147931"/>
                <a:chOff x="2962793" y="4231769"/>
                <a:chExt cx="2485482" cy="1854961"/>
              </a:xfrm>
            </p:grpSpPr>
            <p:pic>
              <p:nvPicPr>
                <p:cNvPr id="20" name="Picture 19" descr="A yellow and black fish&#10;&#10;AI-generated content may be incorrect.">
                  <a:extLst>
                    <a:ext uri="{FF2B5EF4-FFF2-40B4-BE49-F238E27FC236}">
                      <a16:creationId xmlns:a16="http://schemas.microsoft.com/office/drawing/2014/main" id="{B0A3089A-364F-3F39-8382-49B6DC1AA8FA}"/>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8137" b="92077" l="8347" r="93290">
                              <a14:foregroundMark x1="10962" y1="47966" x2="10638" y2="64882"/>
                              <a14:foregroundMark x1="10982" y1="46895" x2="10962" y2="47966"/>
                              <a14:foregroundMark x1="11129" y1="39186" x2="10982" y2="46895"/>
                              <a14:foregroundMark x1="10638" y1="64882" x2="11129" y2="65525"/>
                              <a14:foregroundMark x1="8947" y1="56745" x2="8347" y2="56531"/>
                              <a14:foregroundMark x1="11948" y1="57816" x2="8947" y2="56745"/>
                              <a14:foregroundMark x1="43863" y1="10707" x2="43863" y2="8779"/>
                              <a14:foregroundMark x1="88380" y1="41970" x2="93126" y2="40899"/>
                              <a14:foregroundMark x1="91326" y1="58887" x2="93453" y2="58887"/>
                              <a14:foregroundMark x1="33061" y1="86938" x2="34206" y2="92077"/>
                              <a14:foregroundMark x1="41735" y1="8779" x2="41735" y2="8137"/>
                              <a14:backgroundMark x1="5237" y1="58244" x2="5237" y2="58244"/>
                              <a14:backgroundMark x1="5237" y1="57602" x2="5237" y2="57602"/>
                              <a14:backgroundMark x1="5401" y1="56745" x2="5401" y2="56745"/>
                              <a14:backgroundMark x1="5237" y1="55246" x2="5237" y2="55246"/>
                              <a14:backgroundMark x1="5237" y1="54390" x2="5237" y2="54390"/>
                              <a14:backgroundMark x1="5237" y1="53105" x2="5237" y2="53105"/>
                              <a14:backgroundMark x1="5237" y1="52248" x2="5237" y2="52248"/>
                              <a14:backgroundMark x1="7529" y1="46895" x2="7529" y2="46895"/>
                              <a14:backgroundMark x1="6874" y1="47966" x2="6874" y2="47966"/>
                            </a14:backgroundRemoval>
                          </a14:imgEffect>
                        </a14:imgLayer>
                      </a14:imgProps>
                    </a:ext>
                    <a:ext uri="{28A0092B-C50C-407E-A947-70E740481C1C}">
                      <a14:useLocalDpi xmlns:a14="http://schemas.microsoft.com/office/drawing/2010/main"/>
                    </a:ext>
                  </a:extLst>
                </a:blip>
                <a:stretch>
                  <a:fillRect/>
                </a:stretch>
              </p:blipFill>
              <p:spPr>
                <a:xfrm>
                  <a:off x="2962793" y="4231769"/>
                  <a:ext cx="2485482" cy="1854961"/>
                </a:xfrm>
                <a:prstGeom prst="rect">
                  <a:avLst/>
                </a:prstGeom>
              </p:spPr>
            </p:pic>
            <p:sp>
              <p:nvSpPr>
                <p:cNvPr id="21" name="Rectangle: Rounded Corners 20">
                  <a:extLst>
                    <a:ext uri="{FF2B5EF4-FFF2-40B4-BE49-F238E27FC236}">
                      <a16:creationId xmlns:a16="http://schemas.microsoft.com/office/drawing/2014/main" id="{4426BB28-5A5E-C99C-8426-507321F89BB7}"/>
                    </a:ext>
                  </a:extLst>
                </p:cNvPr>
                <p:cNvSpPr/>
                <p:nvPr/>
              </p:nvSpPr>
              <p:spPr>
                <a:xfrm flipH="1">
                  <a:off x="3916803" y="5051424"/>
                  <a:ext cx="102747" cy="92559"/>
                </a:xfrm>
                <a:prstGeom prst="roundRect">
                  <a:avLst/>
                </a:prstGeom>
                <a:solidFill>
                  <a:srgbClr val="000144"/>
                </a:solidFill>
                <a:ln>
                  <a:noFill/>
                </a:ln>
                <a:effectLst>
                  <a:innerShdw blurRad="63500" dist="50800" dir="13500000">
                    <a:prstClr val="black">
                      <a:alpha val="50000"/>
                    </a:prstClr>
                  </a:inn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sz="2117"/>
                </a:p>
              </p:txBody>
            </p:sp>
          </p:grpSp>
          <p:sp>
            <p:nvSpPr>
              <p:cNvPr id="19" name="TextBox 18">
                <a:extLst>
                  <a:ext uri="{FF2B5EF4-FFF2-40B4-BE49-F238E27FC236}">
                    <a16:creationId xmlns:a16="http://schemas.microsoft.com/office/drawing/2014/main" id="{6FD2D76B-C340-BD2B-3396-5C7C15C929F8}"/>
                  </a:ext>
                </a:extLst>
              </p:cNvPr>
              <p:cNvSpPr txBox="1"/>
              <p:nvPr/>
            </p:nvSpPr>
            <p:spPr>
              <a:xfrm>
                <a:off x="5575097" y="5900833"/>
                <a:ext cx="1556042" cy="584775"/>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Yellow-finned anemonefish</a:t>
                </a:r>
                <a:endParaRPr lang="en-AU" sz="200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EA61EC67-DC81-E931-BFDE-3CC7FE7382C4}"/>
                </a:ext>
              </a:extLst>
            </p:cNvPr>
            <p:cNvGrpSpPr/>
            <p:nvPr/>
          </p:nvGrpSpPr>
          <p:grpSpPr>
            <a:xfrm>
              <a:off x="10805248" y="6091796"/>
              <a:ext cx="3190237" cy="2221252"/>
              <a:chOff x="8438613" y="4249249"/>
              <a:chExt cx="3190237" cy="2221252"/>
            </a:xfrm>
          </p:grpSpPr>
          <p:pic>
            <p:nvPicPr>
              <p:cNvPr id="23" name="Picture 22" descr="A black and yellow striped fish&#10;&#10;AI-generated content may be incorrect.">
                <a:extLst>
                  <a:ext uri="{FF2B5EF4-FFF2-40B4-BE49-F238E27FC236}">
                    <a16:creationId xmlns:a16="http://schemas.microsoft.com/office/drawing/2014/main" id="{2EB1D83F-60A2-1BC1-AF34-DD009454BF2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4" b="92784" l="6897" r="97179">
                            <a14:foregroundMark x1="41379" y1="73196" x2="35266" y2="53093"/>
                            <a14:foregroundMark x1="11129" y1="53866" x2="13636" y2="70103"/>
                            <a14:foregroundMark x1="13793" y1="70103" x2="9248" y2="64691"/>
                            <a14:foregroundMark x1="13323" y1="65722" x2="7524" y2="59794"/>
                            <a14:foregroundMark x1="7994" y1="66495" x2="7367" y2="64948"/>
                            <a14:foregroundMark x1="7367" y1="60309" x2="7053" y2="60567"/>
                            <a14:foregroundMark x1="39812" y1="83505" x2="42947" y2="93041"/>
                            <a14:foregroundMark x1="73668" y1="52062" x2="92476" y2="52835"/>
                            <a14:foregroundMark x1="92476" y1="52835" x2="92947" y2="53093"/>
                            <a14:foregroundMark x1="95925" y1="27835" x2="97179" y2="27320"/>
                          </a14:backgroundRemoval>
                        </a14:imgEffect>
                      </a14:imgLayer>
                    </a14:imgProps>
                  </a:ext>
                  <a:ext uri="{28A0092B-C50C-407E-A947-70E740481C1C}">
                    <a14:useLocalDpi xmlns:a14="http://schemas.microsoft.com/office/drawing/2010/main"/>
                  </a:ext>
                </a:extLst>
              </a:blip>
              <a:stretch>
                <a:fillRect/>
              </a:stretch>
            </p:blipFill>
            <p:spPr>
              <a:xfrm>
                <a:off x="8438613" y="4249249"/>
                <a:ext cx="3190237" cy="1940144"/>
              </a:xfrm>
              <a:prstGeom prst="rect">
                <a:avLst/>
              </a:prstGeom>
            </p:spPr>
          </p:pic>
          <p:sp>
            <p:nvSpPr>
              <p:cNvPr id="24" name="TextBox 23">
                <a:extLst>
                  <a:ext uri="{FF2B5EF4-FFF2-40B4-BE49-F238E27FC236}">
                    <a16:creationId xmlns:a16="http://schemas.microsoft.com/office/drawing/2014/main" id="{346F5EA9-FE56-17DA-0678-8D88D9D7E5D5}"/>
                  </a:ext>
                </a:extLst>
              </p:cNvPr>
              <p:cNvSpPr txBox="1"/>
              <p:nvPr/>
            </p:nvSpPr>
            <p:spPr>
              <a:xfrm>
                <a:off x="10116356" y="5885726"/>
                <a:ext cx="1481660" cy="584775"/>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Clark’s</a:t>
                </a:r>
              </a:p>
              <a:p>
                <a:r>
                  <a:rPr lang="en-GB" sz="2000">
                    <a:latin typeface="Arial" panose="020B0604020202020204" pitchFamily="34" charset="0"/>
                    <a:cs typeface="Arial" panose="020B0604020202020204" pitchFamily="34" charset="0"/>
                  </a:rPr>
                  <a:t>anemonefish</a:t>
                </a:r>
                <a:endParaRPr lang="en-AU" sz="200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9401B76D-4CFB-ACF2-15EE-AA117EC473E5}"/>
                </a:ext>
              </a:extLst>
            </p:cNvPr>
            <p:cNvGrpSpPr/>
            <p:nvPr/>
          </p:nvGrpSpPr>
          <p:grpSpPr>
            <a:xfrm>
              <a:off x="11072983" y="3939008"/>
              <a:ext cx="3006160" cy="2043178"/>
              <a:chOff x="9277280" y="2030168"/>
              <a:chExt cx="3006160" cy="2043178"/>
            </a:xfrm>
          </p:grpSpPr>
          <p:pic>
            <p:nvPicPr>
              <p:cNvPr id="28" name="Picture 27" descr="A close up of a fish&#10;&#10;AI-generated content may be incorrect.">
                <a:extLst>
                  <a:ext uri="{FF2B5EF4-FFF2-40B4-BE49-F238E27FC236}">
                    <a16:creationId xmlns:a16="http://schemas.microsoft.com/office/drawing/2014/main" id="{7A902858-CE42-6295-0A8B-947CDD6C693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4706" b="94588" l="6250" r="95032">
                            <a14:foregroundMark x1="11218" y1="48941" x2="9295" y2="48235"/>
                            <a14:foregroundMark x1="7532" y1="55059" x2="6410" y2="54353"/>
                            <a14:foregroundMark x1="34455" y1="10824" x2="35096" y2="5176"/>
                            <a14:foregroundMark x1="88622" y1="34353" x2="95192" y2="30353"/>
                            <a14:foregroundMark x1="35577" y1="88706" x2="38462" y2="94588"/>
                            <a14:foregroundMark x1="62340" y1="62353" x2="68910" y2="72706"/>
                            <a14:foregroundMark x1="68269" y1="20000" x2="67788" y2="15294"/>
                            <a14:backgroundMark x1="38301" y1="96000" x2="38301" y2="96000"/>
                            <a14:backgroundMark x1="38782" y1="96000" x2="38782" y2="96000"/>
                            <a14:backgroundMark x1="39744" y1="96235" x2="39744" y2="96235"/>
                          </a14:backgroundRemoval>
                        </a14:imgEffect>
                      </a14:imgLayer>
                    </a14:imgProps>
                  </a:ext>
                  <a:ext uri="{28A0092B-C50C-407E-A947-70E740481C1C}">
                    <a14:useLocalDpi xmlns:a14="http://schemas.microsoft.com/office/drawing/2010/main"/>
                  </a:ext>
                </a:extLst>
              </a:blip>
              <a:stretch>
                <a:fillRect/>
              </a:stretch>
            </p:blipFill>
            <p:spPr>
              <a:xfrm>
                <a:off x="9277280" y="2030168"/>
                <a:ext cx="2671216" cy="1819337"/>
              </a:xfrm>
              <a:prstGeom prst="rect">
                <a:avLst/>
              </a:prstGeom>
            </p:spPr>
          </p:pic>
          <p:sp>
            <p:nvSpPr>
              <p:cNvPr id="29" name="TextBox 28">
                <a:extLst>
                  <a:ext uri="{FF2B5EF4-FFF2-40B4-BE49-F238E27FC236}">
                    <a16:creationId xmlns:a16="http://schemas.microsoft.com/office/drawing/2014/main" id="{EAB63D62-9F89-D6C1-52BB-71C151A926B5}"/>
                  </a:ext>
                </a:extLst>
              </p:cNvPr>
              <p:cNvSpPr txBox="1"/>
              <p:nvPr/>
            </p:nvSpPr>
            <p:spPr>
              <a:xfrm>
                <a:off x="10586098" y="3488571"/>
                <a:ext cx="1697342" cy="584775"/>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Clown anemonefish</a:t>
                </a:r>
                <a:endParaRPr lang="en-AU" sz="200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06F23AE7-692A-0B7C-E256-84A708379370}"/>
                </a:ext>
              </a:extLst>
            </p:cNvPr>
            <p:cNvGrpSpPr/>
            <p:nvPr/>
          </p:nvGrpSpPr>
          <p:grpSpPr>
            <a:xfrm>
              <a:off x="7510434" y="3701130"/>
              <a:ext cx="3562549" cy="2205155"/>
              <a:chOff x="7510434" y="3701130"/>
              <a:chExt cx="3562549" cy="2205155"/>
            </a:xfrm>
          </p:grpSpPr>
          <p:pic>
            <p:nvPicPr>
              <p:cNvPr id="16" name="Picture 15" descr="A close up of a fish">
                <a:extLst>
                  <a:ext uri="{FF2B5EF4-FFF2-40B4-BE49-F238E27FC236}">
                    <a16:creationId xmlns:a16="http://schemas.microsoft.com/office/drawing/2014/main" id="{1F199D99-C9D8-94EB-9E6C-9E960028F4FF}"/>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6939" b="92449" l="9539" r="95866">
                            <a14:foregroundMark x1="44515" y1="13673" x2="48967" y2="6939"/>
                            <a14:foregroundMark x1="9539" y1="47143" x2="9539" y2="47143"/>
                            <a14:foregroundMark x1="39746" y1="89796" x2="40064" y2="90816"/>
                            <a14:foregroundMark x1="54372" y1="90816" x2="54849" y2="92449"/>
                            <a14:foregroundMark x1="89030" y1="37551" x2="92369" y2="37347"/>
                            <a14:foregroundMark x1="94754" y1="35306" x2="95866" y2="35306"/>
                            <a14:backgroundMark x1="47377" y1="3265" x2="47377" y2="3265"/>
                            <a14:backgroundMark x1="49444" y1="3265" x2="49444" y2="3265"/>
                            <a14:backgroundMark x1="48967" y1="3265" x2="48967" y2="3265"/>
                          </a14:backgroundRemoval>
                        </a14:imgEffect>
                      </a14:imgLayer>
                    </a14:imgProps>
                  </a:ext>
                  <a:ext uri="{28A0092B-C50C-407E-A947-70E740481C1C}">
                    <a14:useLocalDpi xmlns:a14="http://schemas.microsoft.com/office/drawing/2010/main"/>
                  </a:ext>
                </a:extLst>
              </a:blip>
              <a:stretch>
                <a:fillRect/>
              </a:stretch>
            </p:blipFill>
            <p:spPr>
              <a:xfrm>
                <a:off x="7510434" y="3701130"/>
                <a:ext cx="2830725" cy="2144639"/>
              </a:xfrm>
              <a:prstGeom prst="rect">
                <a:avLst/>
              </a:prstGeom>
            </p:spPr>
          </p:pic>
          <p:sp>
            <p:nvSpPr>
              <p:cNvPr id="30" name="TextBox 29">
                <a:extLst>
                  <a:ext uri="{FF2B5EF4-FFF2-40B4-BE49-F238E27FC236}">
                    <a16:creationId xmlns:a16="http://schemas.microsoft.com/office/drawing/2014/main" id="{7E378EB7-0750-E2BF-0C6F-A730DCCF1CF4}"/>
                  </a:ext>
                </a:extLst>
              </p:cNvPr>
              <p:cNvSpPr txBox="1"/>
              <p:nvPr/>
            </p:nvSpPr>
            <p:spPr>
              <a:xfrm>
                <a:off x="9232247" y="5321510"/>
                <a:ext cx="1840736" cy="58477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Great Barrier Reef anemonefish</a:t>
                </a:r>
                <a:endParaRPr lang="en-AU" sz="20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00612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7DFAC-6418-4AA9-5597-52016F93ADB9}"/>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AC4337D-231C-A605-A2FA-2D80F525B390}"/>
              </a:ext>
            </a:extLst>
          </p:cNvPr>
          <p:cNvSpPr txBox="1">
            <a:spLocks/>
          </p:cNvSpPr>
          <p:nvPr/>
        </p:nvSpPr>
        <p:spPr>
          <a:xfrm>
            <a:off x="5865604" y="558749"/>
            <a:ext cx="5398892" cy="678205"/>
          </a:xfrm>
          <a:prstGeom prst="rect">
            <a:avLst/>
          </a:prstGeom>
        </p:spPr>
        <p:txBody>
          <a:bodyPr vert="horz" lIns="90000" tIns="45720" rIns="91440" bIns="45720" rtlCol="0" anchor="b" anchorCtr="0">
            <a:noAutofit/>
          </a:bodyPr>
          <a:lstStyle>
            <a:lvl1pPr algn="l" defTabSz="914400" rtl="0" eaLnBrk="1" latinLnBrk="0" hangingPunct="1">
              <a:lnSpc>
                <a:spcPct val="90000"/>
              </a:lnSpc>
              <a:spcBef>
                <a:spcPct val="0"/>
              </a:spcBef>
              <a:buNone/>
              <a:defRPr sz="3400" b="0" i="0" kern="1200">
                <a:solidFill>
                  <a:srgbClr val="00A4B8"/>
                </a:solidFill>
                <a:latin typeface="Arial" panose="020B0604020202020204" pitchFamily="34" charset="0"/>
                <a:ea typeface="+mj-ea"/>
                <a:cs typeface="Arial" panose="020B0604020202020204" pitchFamily="34" charset="0"/>
              </a:defRPr>
            </a:lvl1pPr>
          </a:lstStyle>
          <a:p>
            <a:pPr algn="ctr"/>
            <a:r>
              <a:rPr lang="en-AU" sz="4400" b="1" dirty="0">
                <a:solidFill>
                  <a:srgbClr val="008EA0"/>
                </a:solidFill>
                <a:latin typeface="Arial"/>
                <a:cs typeface="Arial"/>
              </a:rPr>
              <a:t>BUTTERFLYFISH</a:t>
            </a:r>
            <a:endParaRPr lang="en-AU" sz="4400" b="1" dirty="0">
              <a:solidFill>
                <a:srgbClr val="008EA0"/>
              </a:solidFill>
            </a:endParaRPr>
          </a:p>
        </p:txBody>
      </p:sp>
      <p:sp>
        <p:nvSpPr>
          <p:cNvPr id="43" name="TextBox 42">
            <a:extLst>
              <a:ext uri="{FF2B5EF4-FFF2-40B4-BE49-F238E27FC236}">
                <a16:creationId xmlns:a16="http://schemas.microsoft.com/office/drawing/2014/main" id="{01B350F3-5105-0CF7-9D46-8E3C6DAB938F}"/>
              </a:ext>
            </a:extLst>
          </p:cNvPr>
          <p:cNvSpPr txBox="1"/>
          <p:nvPr/>
        </p:nvSpPr>
        <p:spPr>
          <a:xfrm>
            <a:off x="351734" y="3373429"/>
            <a:ext cx="2650280" cy="461665"/>
          </a:xfrm>
          <a:prstGeom prst="rect">
            <a:avLst/>
          </a:prstGeom>
          <a:noFill/>
        </p:spPr>
        <p:txBody>
          <a:bodyPr wrap="square" rtlCol="0">
            <a:spAutoFit/>
          </a:bodyPr>
          <a:lstStyle/>
          <a:p>
            <a:r>
              <a:rPr lang="en-GB" sz="2400" dirty="0">
                <a:solidFill>
                  <a:srgbClr val="363D41"/>
                </a:solidFill>
                <a:latin typeface="Arial" panose="020B0604020202020204" pitchFamily="34" charset="0"/>
                <a:cs typeface="Arial" panose="020B0604020202020204" pitchFamily="34" charset="0"/>
              </a:rPr>
              <a:t>Size: &lt; 30 cm</a:t>
            </a:r>
            <a:endParaRPr lang="en-AU" sz="2400" dirty="0">
              <a:solidFill>
                <a:srgbClr val="363D4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BBFD1FC-1BDD-B042-D3CF-A4191F54BD3B}"/>
              </a:ext>
            </a:extLst>
          </p:cNvPr>
          <p:cNvSpPr txBox="1"/>
          <p:nvPr/>
        </p:nvSpPr>
        <p:spPr>
          <a:xfrm>
            <a:off x="351734" y="1254847"/>
            <a:ext cx="5746910" cy="1200329"/>
          </a:xfrm>
          <a:prstGeom prst="rect">
            <a:avLst/>
          </a:prstGeom>
          <a:noFill/>
        </p:spPr>
        <p:txBody>
          <a:bodyPr wrap="square" rtlCol="0">
            <a:spAutoFit/>
          </a:bodyPr>
          <a:lstStyle/>
          <a:p>
            <a:r>
              <a:rPr lang="en-GB" sz="2400" dirty="0">
                <a:solidFill>
                  <a:srgbClr val="363D41"/>
                </a:solidFill>
                <a:latin typeface="Arial" panose="020B0604020202020204" pitchFamily="34" charset="0"/>
                <a:cs typeface="Arial" panose="020B0604020202020204" pitchFamily="34" charset="0"/>
              </a:rPr>
              <a:t>Most have an eye-stripe, and many have a false eye-spot near their tail to confuse predators. </a:t>
            </a:r>
          </a:p>
        </p:txBody>
      </p:sp>
      <p:sp>
        <p:nvSpPr>
          <p:cNvPr id="45" name="TextBox 44">
            <a:extLst>
              <a:ext uri="{FF2B5EF4-FFF2-40B4-BE49-F238E27FC236}">
                <a16:creationId xmlns:a16="http://schemas.microsoft.com/office/drawing/2014/main" id="{04EB15B1-785F-711C-A657-5F20F4FFF8EC}"/>
              </a:ext>
            </a:extLst>
          </p:cNvPr>
          <p:cNvSpPr txBox="1"/>
          <p:nvPr/>
        </p:nvSpPr>
        <p:spPr>
          <a:xfrm>
            <a:off x="6720631" y="1254847"/>
            <a:ext cx="4606438" cy="830997"/>
          </a:xfrm>
          <a:prstGeom prst="rect">
            <a:avLst/>
          </a:prstGeom>
          <a:noFill/>
        </p:spPr>
        <p:txBody>
          <a:bodyPr wrap="square" rtlCol="0">
            <a:spAutoFit/>
          </a:bodyPr>
          <a:lstStyle/>
          <a:p>
            <a:r>
              <a:rPr lang="en-GB" sz="2400" dirty="0">
                <a:solidFill>
                  <a:srgbClr val="363D41"/>
                </a:solidFill>
                <a:latin typeface="Arial" panose="020B0604020202020204" pitchFamily="34" charset="0"/>
                <a:cs typeface="Arial" panose="020B0604020202020204" pitchFamily="34" charset="0"/>
              </a:rPr>
              <a:t>Have a flat, disc-shaped body, pointed nose, and small mouth. </a:t>
            </a:r>
            <a:endParaRPr lang="en-AU" sz="2400" dirty="0">
              <a:solidFill>
                <a:srgbClr val="363D4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D619101-433A-9B58-B14B-3B53181D136E}"/>
              </a:ext>
            </a:extLst>
          </p:cNvPr>
          <p:cNvSpPr txBox="1"/>
          <p:nvPr/>
        </p:nvSpPr>
        <p:spPr>
          <a:xfrm>
            <a:off x="351734" y="7561136"/>
            <a:ext cx="2090517" cy="1200329"/>
          </a:xfrm>
          <a:prstGeom prst="rect">
            <a:avLst/>
          </a:prstGeom>
          <a:noFill/>
        </p:spPr>
        <p:txBody>
          <a:bodyPr wrap="square" rtlCol="0">
            <a:spAutoFit/>
          </a:bodyPr>
          <a:lstStyle/>
          <a:p>
            <a:r>
              <a:rPr lang="en-GB" sz="2400" dirty="0">
                <a:solidFill>
                  <a:srgbClr val="363D41"/>
                </a:solidFill>
                <a:latin typeface="Arial" panose="020B0604020202020204" pitchFamily="34" charset="0"/>
                <a:cs typeface="Arial" panose="020B0604020202020204" pitchFamily="34" charset="0"/>
              </a:rPr>
              <a:t>Most eat coral (corallivores).</a:t>
            </a:r>
            <a:endParaRPr lang="en-AU" sz="2400" dirty="0">
              <a:solidFill>
                <a:srgbClr val="363D4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D5462B6-ACF4-E9C9-4A4F-B756D91CCE29}"/>
              </a:ext>
            </a:extLst>
          </p:cNvPr>
          <p:cNvSpPr txBox="1"/>
          <p:nvPr/>
        </p:nvSpPr>
        <p:spPr>
          <a:xfrm>
            <a:off x="351734" y="5329783"/>
            <a:ext cx="2164189" cy="1200329"/>
          </a:xfrm>
          <a:prstGeom prst="rect">
            <a:avLst/>
          </a:prstGeom>
          <a:noFill/>
        </p:spPr>
        <p:txBody>
          <a:bodyPr wrap="square" rtlCol="0">
            <a:spAutoFit/>
          </a:bodyPr>
          <a:lstStyle/>
          <a:p>
            <a:r>
              <a:rPr lang="en-GB" sz="2400" dirty="0">
                <a:solidFill>
                  <a:srgbClr val="363D41"/>
                </a:solidFill>
                <a:latin typeface="Arial" panose="020B0604020202020204" pitchFamily="34" charset="0"/>
                <a:cs typeface="Arial" panose="020B0604020202020204" pitchFamily="34" charset="0"/>
              </a:rPr>
              <a:t>Usually in pairs, or small schools </a:t>
            </a:r>
          </a:p>
        </p:txBody>
      </p:sp>
      <p:sp>
        <p:nvSpPr>
          <p:cNvPr id="48" name="TextBox 47">
            <a:extLst>
              <a:ext uri="{FF2B5EF4-FFF2-40B4-BE49-F238E27FC236}">
                <a16:creationId xmlns:a16="http://schemas.microsoft.com/office/drawing/2014/main" id="{E59A3E8F-A690-2C61-07B3-ECC2965FA952}"/>
              </a:ext>
            </a:extLst>
          </p:cNvPr>
          <p:cNvSpPr txBox="1"/>
          <p:nvPr/>
        </p:nvSpPr>
        <p:spPr>
          <a:xfrm>
            <a:off x="11894884" y="1261033"/>
            <a:ext cx="4865366" cy="830997"/>
          </a:xfrm>
          <a:prstGeom prst="rect">
            <a:avLst/>
          </a:prstGeom>
          <a:noFill/>
        </p:spPr>
        <p:txBody>
          <a:bodyPr wrap="square" rtlCol="0">
            <a:spAutoFit/>
          </a:bodyPr>
          <a:lstStyle/>
          <a:p>
            <a:r>
              <a:rPr lang="en-GB" sz="2400" dirty="0">
                <a:solidFill>
                  <a:srgbClr val="363D41"/>
                </a:solidFill>
                <a:latin typeface="Arial" panose="020B0604020202020204" pitchFamily="34" charset="0"/>
                <a:cs typeface="Arial" panose="020B0604020202020204" pitchFamily="34" charset="0"/>
              </a:rPr>
              <a:t>Most are black, white, and yellow. </a:t>
            </a:r>
          </a:p>
          <a:p>
            <a:r>
              <a:rPr lang="en-GB" sz="2400" dirty="0">
                <a:solidFill>
                  <a:srgbClr val="363D41"/>
                </a:solidFill>
                <a:latin typeface="Arial" panose="020B0604020202020204" pitchFamily="34" charset="0"/>
                <a:cs typeface="Arial" panose="020B0604020202020204" pitchFamily="34" charset="0"/>
              </a:rPr>
              <a:t>Patterns of lines, dots and dashes. </a:t>
            </a:r>
          </a:p>
        </p:txBody>
      </p:sp>
      <p:grpSp>
        <p:nvGrpSpPr>
          <p:cNvPr id="7" name="Group 6">
            <a:extLst>
              <a:ext uri="{FF2B5EF4-FFF2-40B4-BE49-F238E27FC236}">
                <a16:creationId xmlns:a16="http://schemas.microsoft.com/office/drawing/2014/main" id="{26FAE8FD-1AAB-4E0B-1D01-F5BC3361C19A}"/>
              </a:ext>
            </a:extLst>
          </p:cNvPr>
          <p:cNvGrpSpPr/>
          <p:nvPr/>
        </p:nvGrpSpPr>
        <p:grpSpPr>
          <a:xfrm>
            <a:off x="3061483" y="2475765"/>
            <a:ext cx="13680924" cy="6727432"/>
            <a:chOff x="2558275" y="2714923"/>
            <a:chExt cx="11951577" cy="5877046"/>
          </a:xfrm>
        </p:grpSpPr>
        <p:grpSp>
          <p:nvGrpSpPr>
            <p:cNvPr id="3" name="Group 2">
              <a:extLst>
                <a:ext uri="{FF2B5EF4-FFF2-40B4-BE49-F238E27FC236}">
                  <a16:creationId xmlns:a16="http://schemas.microsoft.com/office/drawing/2014/main" id="{460E7E58-14B3-ABE9-EA1E-A3105F5CE44E}"/>
                </a:ext>
              </a:extLst>
            </p:cNvPr>
            <p:cNvGrpSpPr/>
            <p:nvPr/>
          </p:nvGrpSpPr>
          <p:grpSpPr>
            <a:xfrm>
              <a:off x="2558949" y="2714923"/>
              <a:ext cx="11950903" cy="5877046"/>
              <a:chOff x="331296" y="283641"/>
              <a:chExt cx="11401981" cy="5956064"/>
            </a:xfrm>
          </p:grpSpPr>
          <p:grpSp>
            <p:nvGrpSpPr>
              <p:cNvPr id="4" name="Group 3">
                <a:extLst>
                  <a:ext uri="{FF2B5EF4-FFF2-40B4-BE49-F238E27FC236}">
                    <a16:creationId xmlns:a16="http://schemas.microsoft.com/office/drawing/2014/main" id="{2F65DD5F-9A0C-96E2-8345-547B01459BE8}"/>
                  </a:ext>
                </a:extLst>
              </p:cNvPr>
              <p:cNvGrpSpPr/>
              <p:nvPr/>
            </p:nvGrpSpPr>
            <p:grpSpPr>
              <a:xfrm>
                <a:off x="331296" y="4406942"/>
                <a:ext cx="11401981" cy="1832763"/>
                <a:chOff x="331296" y="4526429"/>
                <a:chExt cx="11401981" cy="1832763"/>
              </a:xfrm>
            </p:grpSpPr>
            <p:pic>
              <p:nvPicPr>
                <p:cNvPr id="41" name="Picture 40" descr="A black and white striped fish&#10;&#10;AI-generated content may be incorrect.">
                  <a:extLst>
                    <a:ext uri="{FF2B5EF4-FFF2-40B4-BE49-F238E27FC236}">
                      <a16:creationId xmlns:a16="http://schemas.microsoft.com/office/drawing/2014/main" id="{469C329F-B8DC-6F0A-4608-93CC7E1EE9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296" y="4526429"/>
                  <a:ext cx="2737757" cy="1820663"/>
                </a:xfrm>
                <a:prstGeom prst="rect">
                  <a:avLst/>
                </a:prstGeom>
              </p:spPr>
            </p:pic>
            <p:pic>
              <p:nvPicPr>
                <p:cNvPr id="39" name="Picture 38" descr="A yellow and black fish&#10;&#10;AI-generated content may be incorrect.">
                  <a:extLst>
                    <a:ext uri="{FF2B5EF4-FFF2-40B4-BE49-F238E27FC236}">
                      <a16:creationId xmlns:a16="http://schemas.microsoft.com/office/drawing/2014/main" id="{F2BA8EA9-5D7D-F224-86A9-E88BDD90AE85}"/>
                    </a:ext>
                  </a:extLst>
                </p:cNvPr>
                <p:cNvPicPr>
                  <a:picLocks noChangeAspect="1"/>
                </p:cNvPicPr>
                <p:nvPr/>
              </p:nvPicPr>
              <p:blipFill>
                <a:blip r:embed="rId4" cstate="screen">
                  <a:extLst>
                    <a:ext uri="{28A0092B-C50C-407E-A947-70E740481C1C}">
                      <a14:useLocalDpi xmlns:a14="http://schemas.microsoft.com/office/drawing/2010/main"/>
                    </a:ext>
                  </a:extLst>
                </a:blip>
                <a:srcRect b="-221"/>
                <a:stretch/>
              </p:blipFill>
              <p:spPr>
                <a:xfrm>
                  <a:off x="3199369" y="4538529"/>
                  <a:ext cx="2652345" cy="1820663"/>
                </a:xfrm>
                <a:prstGeom prst="rect">
                  <a:avLst/>
                </a:prstGeom>
              </p:spPr>
            </p:pic>
            <p:pic>
              <p:nvPicPr>
                <p:cNvPr id="37" name="Picture 36" descr="A close-up of a fish&#10;&#10;AI-generated content may be incorrect.">
                  <a:extLst>
                    <a:ext uri="{FF2B5EF4-FFF2-40B4-BE49-F238E27FC236}">
                      <a16:creationId xmlns:a16="http://schemas.microsoft.com/office/drawing/2014/main" id="{13BAA84F-2FB8-229D-08BA-9D8C22443967}"/>
                    </a:ext>
                  </a:extLst>
                </p:cNvPr>
                <p:cNvPicPr>
                  <a:picLocks noChangeAspect="1"/>
                </p:cNvPicPr>
                <p:nvPr/>
              </p:nvPicPr>
              <p:blipFill>
                <a:blip r:embed="rId5" cstate="screen">
                  <a:extLst>
                    <a:ext uri="{28A0092B-C50C-407E-A947-70E740481C1C}">
                      <a14:useLocalDpi xmlns:a14="http://schemas.microsoft.com/office/drawing/2010/main"/>
                    </a:ext>
                  </a:extLst>
                </a:blip>
                <a:srcRect b="-318"/>
                <a:stretch/>
              </p:blipFill>
              <p:spPr>
                <a:xfrm>
                  <a:off x="5989797" y="4538529"/>
                  <a:ext cx="2801074" cy="1820663"/>
                </a:xfrm>
                <a:prstGeom prst="rect">
                  <a:avLst/>
                </a:prstGeom>
              </p:spPr>
            </p:pic>
            <p:pic>
              <p:nvPicPr>
                <p:cNvPr id="35" name="Picture 34" descr="A close-up of a fish&#10;&#10;AI-generated content may be incorrect.">
                  <a:extLst>
                    <a:ext uri="{FF2B5EF4-FFF2-40B4-BE49-F238E27FC236}">
                      <a16:creationId xmlns:a16="http://schemas.microsoft.com/office/drawing/2014/main" id="{A9225B5A-6354-04F9-0EA3-79A33E18390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928954" y="4538529"/>
                  <a:ext cx="2804323" cy="1820663"/>
                </a:xfrm>
                <a:prstGeom prst="rect">
                  <a:avLst/>
                </a:prstGeom>
              </p:spPr>
            </p:pic>
          </p:grpSp>
          <p:grpSp>
            <p:nvGrpSpPr>
              <p:cNvPr id="5" name="Group 4">
                <a:extLst>
                  <a:ext uri="{FF2B5EF4-FFF2-40B4-BE49-F238E27FC236}">
                    <a16:creationId xmlns:a16="http://schemas.microsoft.com/office/drawing/2014/main" id="{3B1CD9EB-6F08-08D6-9645-FE44DE45E9CF}"/>
                  </a:ext>
                </a:extLst>
              </p:cNvPr>
              <p:cNvGrpSpPr/>
              <p:nvPr/>
            </p:nvGrpSpPr>
            <p:grpSpPr>
              <a:xfrm>
                <a:off x="331296" y="283641"/>
                <a:ext cx="11372292" cy="2019879"/>
                <a:chOff x="332650" y="306221"/>
                <a:chExt cx="11372292" cy="2019879"/>
              </a:xfrm>
            </p:grpSpPr>
            <p:pic>
              <p:nvPicPr>
                <p:cNvPr id="29" name="Picture 28" descr="A yellow fish with blue stripes&#10;&#10;AI-generated content may be incorrect.">
                  <a:extLst>
                    <a:ext uri="{FF2B5EF4-FFF2-40B4-BE49-F238E27FC236}">
                      <a16:creationId xmlns:a16="http://schemas.microsoft.com/office/drawing/2014/main" id="{F7E22B06-1302-642D-ACF5-500E0C95033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2650" y="306221"/>
                  <a:ext cx="2737058" cy="1998207"/>
                </a:xfrm>
                <a:prstGeom prst="rect">
                  <a:avLst/>
                </a:prstGeom>
              </p:spPr>
            </p:pic>
            <p:pic>
              <p:nvPicPr>
                <p:cNvPr id="27" name="Picture 26" descr="A close-up of a fish&#10;&#10;AI-generated content may be incorrect.">
                  <a:extLst>
                    <a:ext uri="{FF2B5EF4-FFF2-40B4-BE49-F238E27FC236}">
                      <a16:creationId xmlns:a16="http://schemas.microsoft.com/office/drawing/2014/main" id="{8363334B-928C-29C9-73B8-FD8197713E5A}"/>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206588" y="313260"/>
                  <a:ext cx="2652345" cy="1996094"/>
                </a:xfrm>
                <a:prstGeom prst="rect">
                  <a:avLst/>
                </a:prstGeom>
              </p:spPr>
            </p:pic>
            <p:pic>
              <p:nvPicPr>
                <p:cNvPr id="25" name="Picture 24" descr="A fish swimming in the water&#10;&#10;AI-generated content may be incorrect.">
                  <a:extLst>
                    <a:ext uri="{FF2B5EF4-FFF2-40B4-BE49-F238E27FC236}">
                      <a16:creationId xmlns:a16="http://schemas.microsoft.com/office/drawing/2014/main" id="{DCC48CD8-FAC7-CC2F-1A2A-9BE2AD07B4C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989796" y="313261"/>
                  <a:ext cx="2801074" cy="1998724"/>
                </a:xfrm>
                <a:prstGeom prst="rect">
                  <a:avLst/>
                </a:prstGeom>
              </p:spPr>
            </p:pic>
            <p:pic>
              <p:nvPicPr>
                <p:cNvPr id="23" name="Picture 22" descr="A close-up of a fish&#10;&#10;AI-generated content may be incorrect.">
                  <a:extLst>
                    <a:ext uri="{FF2B5EF4-FFF2-40B4-BE49-F238E27FC236}">
                      <a16:creationId xmlns:a16="http://schemas.microsoft.com/office/drawing/2014/main" id="{FEABF032-929E-3B30-1E31-06F685EE3B4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929036" y="314022"/>
                  <a:ext cx="2775906" cy="2012078"/>
                </a:xfrm>
                <a:prstGeom prst="rect">
                  <a:avLst/>
                </a:prstGeom>
              </p:spPr>
            </p:pic>
          </p:grpSp>
          <p:grpSp>
            <p:nvGrpSpPr>
              <p:cNvPr id="6" name="Group 5">
                <a:extLst>
                  <a:ext uri="{FF2B5EF4-FFF2-40B4-BE49-F238E27FC236}">
                    <a16:creationId xmlns:a16="http://schemas.microsoft.com/office/drawing/2014/main" id="{6C8B6AB1-36E2-427D-3558-149A15853804}"/>
                  </a:ext>
                </a:extLst>
              </p:cNvPr>
              <p:cNvGrpSpPr/>
              <p:nvPr/>
            </p:nvGrpSpPr>
            <p:grpSpPr>
              <a:xfrm>
                <a:off x="331296" y="2424937"/>
                <a:ext cx="11370214" cy="1836289"/>
                <a:chOff x="334476" y="2507112"/>
                <a:chExt cx="11370214" cy="1836289"/>
              </a:xfrm>
            </p:grpSpPr>
            <p:pic>
              <p:nvPicPr>
                <p:cNvPr id="17" name="Picture 16" descr="A yellow fish swimming in water&#10;&#10;AI-generated content may be incorrect.">
                  <a:extLst>
                    <a:ext uri="{FF2B5EF4-FFF2-40B4-BE49-F238E27FC236}">
                      <a16:creationId xmlns:a16="http://schemas.microsoft.com/office/drawing/2014/main" id="{FFE5C225-695B-87AE-539F-D5CDF059E5D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4476" y="2509739"/>
                  <a:ext cx="2737757" cy="1833661"/>
                </a:xfrm>
                <a:prstGeom prst="rect">
                  <a:avLst/>
                </a:prstGeom>
              </p:spPr>
            </p:pic>
            <p:pic>
              <p:nvPicPr>
                <p:cNvPr id="15" name="Picture 14" descr="A yellow fish swimming in water&#10;&#10;AI-generated content may be incorrect.">
                  <a:extLst>
                    <a:ext uri="{FF2B5EF4-FFF2-40B4-BE49-F238E27FC236}">
                      <a16:creationId xmlns:a16="http://schemas.microsoft.com/office/drawing/2014/main" id="{8CD966E6-6EF4-51F3-C6EE-38B48DF5F0C6}"/>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989796" y="2507113"/>
                  <a:ext cx="2801074" cy="1836287"/>
                </a:xfrm>
                <a:prstGeom prst="rect">
                  <a:avLst/>
                </a:prstGeom>
              </p:spPr>
            </p:pic>
            <p:pic>
              <p:nvPicPr>
                <p:cNvPr id="13" name="Picture 12">
                  <a:extLst>
                    <a:ext uri="{FF2B5EF4-FFF2-40B4-BE49-F238E27FC236}">
                      <a16:creationId xmlns:a16="http://schemas.microsoft.com/office/drawing/2014/main" id="{230FCA07-DB45-2114-C93F-389EDA4B7F65}"/>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8929036" y="2507112"/>
                  <a:ext cx="2775654" cy="1833660"/>
                </a:xfrm>
                <a:prstGeom prst="rect">
                  <a:avLst/>
                </a:prstGeom>
              </p:spPr>
            </p:pic>
            <p:pic>
              <p:nvPicPr>
                <p:cNvPr id="11" name="Picture 10">
                  <a:extLst>
                    <a:ext uri="{FF2B5EF4-FFF2-40B4-BE49-F238E27FC236}">
                      <a16:creationId xmlns:a16="http://schemas.microsoft.com/office/drawing/2014/main" id="{82C00E05-3881-BF7E-ADFA-CDAD9781023A}"/>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206589" y="2507113"/>
                  <a:ext cx="2652345" cy="1836288"/>
                </a:xfrm>
                <a:prstGeom prst="rect">
                  <a:avLst/>
                </a:prstGeom>
                <a:solidFill>
                  <a:schemeClr val="tx1"/>
                </a:solidFill>
              </p:spPr>
            </p:pic>
          </p:grpSp>
        </p:grpSp>
        <p:sp>
          <p:nvSpPr>
            <p:cNvPr id="49" name="TextBox 23">
              <a:extLst>
                <a:ext uri="{FF2B5EF4-FFF2-40B4-BE49-F238E27FC236}">
                  <a16:creationId xmlns:a16="http://schemas.microsoft.com/office/drawing/2014/main" id="{E4DD8B2E-4904-2292-4938-2330E5C79D6B}"/>
                </a:ext>
              </a:extLst>
            </p:cNvPr>
            <p:cNvSpPr txBox="1"/>
            <p:nvPr/>
          </p:nvSpPr>
          <p:spPr>
            <a:xfrm>
              <a:off x="2563910" y="4387885"/>
              <a:ext cx="2870173"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err="1">
                  <a:solidFill>
                    <a:schemeClr val="bg1"/>
                  </a:solidFill>
                  <a:latin typeface="Arial" panose="020B0604020202020204" pitchFamily="34" charset="0"/>
                  <a:cs typeface="Arial" panose="020B0604020202020204" pitchFamily="34" charset="0"/>
                </a:rPr>
                <a:t>Bluespot</a:t>
              </a:r>
              <a:r>
                <a:rPr lang="en-GB" sz="2000" dirty="0">
                  <a:solidFill>
                    <a:schemeClr val="bg1"/>
                  </a:solidFill>
                  <a:latin typeface="Arial" panose="020B0604020202020204" pitchFamily="34" charset="0"/>
                  <a:cs typeface="Arial" panose="020B0604020202020204" pitchFamily="34" charset="0"/>
                </a:rPr>
                <a:t> butterflyfish</a:t>
              </a:r>
              <a:endParaRPr lang="en-AU" sz="2000" dirty="0">
                <a:solidFill>
                  <a:schemeClr val="bg1"/>
                </a:solidFill>
                <a:latin typeface="Arial" panose="020B0604020202020204" pitchFamily="34" charset="0"/>
                <a:cs typeface="Arial" panose="020B0604020202020204" pitchFamily="34" charset="0"/>
              </a:endParaRPr>
            </a:p>
          </p:txBody>
        </p:sp>
        <p:sp>
          <p:nvSpPr>
            <p:cNvPr id="50" name="TextBox 23">
              <a:extLst>
                <a:ext uri="{FF2B5EF4-FFF2-40B4-BE49-F238E27FC236}">
                  <a16:creationId xmlns:a16="http://schemas.microsoft.com/office/drawing/2014/main" id="{E1BF028E-B6AB-59A4-CDC2-A407E7024B02}"/>
                </a:ext>
              </a:extLst>
            </p:cNvPr>
            <p:cNvSpPr txBox="1"/>
            <p:nvPr/>
          </p:nvSpPr>
          <p:spPr>
            <a:xfrm>
              <a:off x="2560888" y="6343114"/>
              <a:ext cx="2870173"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latin typeface="Arial" panose="020B0604020202020204" pitchFamily="34" charset="0"/>
                  <a:cs typeface="Arial" panose="020B0604020202020204" pitchFamily="34" charset="0"/>
                </a:rPr>
                <a:t>Long-nosed butterflyfish</a:t>
              </a:r>
              <a:endParaRPr lang="en-AU" sz="2000">
                <a:solidFill>
                  <a:schemeClr val="bg1"/>
                </a:solidFill>
                <a:latin typeface="Arial" panose="020B0604020202020204" pitchFamily="34" charset="0"/>
                <a:cs typeface="Arial" panose="020B0604020202020204" pitchFamily="34" charset="0"/>
              </a:endParaRPr>
            </a:p>
          </p:txBody>
        </p:sp>
        <p:sp>
          <p:nvSpPr>
            <p:cNvPr id="51" name="TextBox 23">
              <a:extLst>
                <a:ext uri="{FF2B5EF4-FFF2-40B4-BE49-F238E27FC236}">
                  <a16:creationId xmlns:a16="http://schemas.microsoft.com/office/drawing/2014/main" id="{A4EACBA3-68E4-837B-3428-55E0B815C303}"/>
                </a:ext>
              </a:extLst>
            </p:cNvPr>
            <p:cNvSpPr txBox="1"/>
            <p:nvPr/>
          </p:nvSpPr>
          <p:spPr>
            <a:xfrm>
              <a:off x="2558275" y="8272254"/>
              <a:ext cx="2870173"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latin typeface="Arial" panose="020B0604020202020204" pitchFamily="34" charset="0"/>
                  <a:cs typeface="Arial" panose="020B0604020202020204" pitchFamily="34" charset="0"/>
                </a:rPr>
                <a:t>Schooling bannerfish</a:t>
              </a:r>
              <a:endParaRPr lang="en-AU" sz="2000">
                <a:solidFill>
                  <a:schemeClr val="bg1"/>
                </a:solidFill>
                <a:latin typeface="Arial" panose="020B0604020202020204" pitchFamily="34" charset="0"/>
                <a:cs typeface="Arial" panose="020B0604020202020204" pitchFamily="34" charset="0"/>
              </a:endParaRPr>
            </a:p>
          </p:txBody>
        </p:sp>
        <p:sp>
          <p:nvSpPr>
            <p:cNvPr id="52" name="TextBox 23">
              <a:extLst>
                <a:ext uri="{FF2B5EF4-FFF2-40B4-BE49-F238E27FC236}">
                  <a16:creationId xmlns:a16="http://schemas.microsoft.com/office/drawing/2014/main" id="{B68811E8-8209-BF2C-C51F-5E3B2268348E}"/>
                </a:ext>
              </a:extLst>
            </p:cNvPr>
            <p:cNvSpPr txBox="1"/>
            <p:nvPr/>
          </p:nvSpPr>
          <p:spPr>
            <a:xfrm>
              <a:off x="5585544" y="4387884"/>
              <a:ext cx="2765870"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a:solidFill>
                    <a:schemeClr val="bg1"/>
                  </a:solidFill>
                  <a:latin typeface="Arial" panose="020B0604020202020204" pitchFamily="34" charset="0"/>
                  <a:cs typeface="Arial" panose="020B0604020202020204" pitchFamily="34" charset="0"/>
                </a:rPr>
                <a:t>Saddled butterflyfish</a:t>
              </a:r>
              <a:endParaRPr lang="en-AU" sz="2000" dirty="0">
                <a:solidFill>
                  <a:schemeClr val="bg1"/>
                </a:solidFill>
                <a:latin typeface="Arial" panose="020B0604020202020204" pitchFamily="34" charset="0"/>
                <a:cs typeface="Arial" panose="020B0604020202020204" pitchFamily="34" charset="0"/>
              </a:endParaRPr>
            </a:p>
          </p:txBody>
        </p:sp>
        <p:sp>
          <p:nvSpPr>
            <p:cNvPr id="53" name="TextBox 23">
              <a:extLst>
                <a:ext uri="{FF2B5EF4-FFF2-40B4-BE49-F238E27FC236}">
                  <a16:creationId xmlns:a16="http://schemas.microsoft.com/office/drawing/2014/main" id="{0EDDEA09-7C14-5672-114F-5717E5DA80E8}"/>
                </a:ext>
              </a:extLst>
            </p:cNvPr>
            <p:cNvSpPr txBox="1"/>
            <p:nvPr/>
          </p:nvSpPr>
          <p:spPr>
            <a:xfrm>
              <a:off x="5565100" y="6335253"/>
              <a:ext cx="2786315"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a:solidFill>
                    <a:schemeClr val="bg1"/>
                  </a:solidFill>
                  <a:latin typeface="Arial" panose="020B0604020202020204" pitchFamily="34" charset="0"/>
                  <a:cs typeface="Arial" panose="020B0604020202020204" pitchFamily="34" charset="0"/>
                </a:rPr>
                <a:t>Merten’s butterflyfish</a:t>
              </a:r>
              <a:endParaRPr lang="en-AU" sz="2000" dirty="0">
                <a:solidFill>
                  <a:schemeClr val="bg1"/>
                </a:solidFill>
                <a:latin typeface="Arial" panose="020B0604020202020204" pitchFamily="34" charset="0"/>
                <a:cs typeface="Arial" panose="020B0604020202020204" pitchFamily="34" charset="0"/>
              </a:endParaRPr>
            </a:p>
          </p:txBody>
        </p:sp>
        <p:sp>
          <p:nvSpPr>
            <p:cNvPr id="54" name="TextBox 23">
              <a:extLst>
                <a:ext uri="{FF2B5EF4-FFF2-40B4-BE49-F238E27FC236}">
                  <a16:creationId xmlns:a16="http://schemas.microsoft.com/office/drawing/2014/main" id="{FDDFDE82-0513-6601-C4EA-14766C0D9F65}"/>
                </a:ext>
              </a:extLst>
            </p:cNvPr>
            <p:cNvSpPr txBox="1"/>
            <p:nvPr/>
          </p:nvSpPr>
          <p:spPr>
            <a:xfrm>
              <a:off x="5565039" y="8284966"/>
              <a:ext cx="2786376"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latin typeface="Arial" panose="020B0604020202020204" pitchFamily="34" charset="0"/>
                  <a:cs typeface="Arial" panose="020B0604020202020204" pitchFamily="34" charset="0"/>
                </a:rPr>
                <a:t>Black-backed butterflyfish</a:t>
              </a:r>
              <a:endParaRPr lang="en-AU" sz="2000">
                <a:solidFill>
                  <a:schemeClr val="bg1"/>
                </a:solidFill>
                <a:latin typeface="Arial" panose="020B0604020202020204" pitchFamily="34" charset="0"/>
                <a:cs typeface="Arial" panose="020B0604020202020204" pitchFamily="34" charset="0"/>
              </a:endParaRPr>
            </a:p>
          </p:txBody>
        </p:sp>
        <p:sp>
          <p:nvSpPr>
            <p:cNvPr id="55" name="TextBox 23">
              <a:extLst>
                <a:ext uri="{FF2B5EF4-FFF2-40B4-BE49-F238E27FC236}">
                  <a16:creationId xmlns:a16="http://schemas.microsoft.com/office/drawing/2014/main" id="{16E0C758-BE68-3ABF-06C0-3383DE1863FD}"/>
                </a:ext>
              </a:extLst>
            </p:cNvPr>
            <p:cNvSpPr txBox="1"/>
            <p:nvPr/>
          </p:nvSpPr>
          <p:spPr>
            <a:xfrm>
              <a:off x="8496396" y="4394203"/>
              <a:ext cx="2925420"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a:solidFill>
                    <a:schemeClr val="bg1"/>
                  </a:solidFill>
                  <a:latin typeface="Arial" panose="020B0604020202020204" pitchFamily="34" charset="0"/>
                  <a:cs typeface="Arial" panose="020B0604020202020204" pitchFamily="34" charset="0"/>
                </a:rPr>
                <a:t>Redfin butterflyfish</a:t>
              </a:r>
              <a:endParaRPr lang="en-AU" sz="2000" dirty="0">
                <a:solidFill>
                  <a:schemeClr val="bg1"/>
                </a:solidFill>
                <a:latin typeface="Arial" panose="020B0604020202020204" pitchFamily="34" charset="0"/>
                <a:cs typeface="Arial" panose="020B0604020202020204" pitchFamily="34" charset="0"/>
              </a:endParaRPr>
            </a:p>
          </p:txBody>
        </p:sp>
        <p:sp>
          <p:nvSpPr>
            <p:cNvPr id="56" name="TextBox 23">
              <a:extLst>
                <a:ext uri="{FF2B5EF4-FFF2-40B4-BE49-F238E27FC236}">
                  <a16:creationId xmlns:a16="http://schemas.microsoft.com/office/drawing/2014/main" id="{A68B50B4-1163-81E9-EAF7-6B4A52F98BBF}"/>
                </a:ext>
              </a:extLst>
            </p:cNvPr>
            <p:cNvSpPr txBox="1"/>
            <p:nvPr/>
          </p:nvSpPr>
          <p:spPr>
            <a:xfrm>
              <a:off x="8496396" y="6342254"/>
              <a:ext cx="2925420"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latin typeface="Arial" panose="020B0604020202020204" pitchFamily="34" charset="0"/>
                  <a:cs typeface="Arial" panose="020B0604020202020204" pitchFamily="34" charset="0"/>
                </a:rPr>
                <a:t>Golden-striped butterflyfish</a:t>
              </a:r>
              <a:endParaRPr lang="en-AU" sz="2000">
                <a:solidFill>
                  <a:schemeClr val="bg1"/>
                </a:solidFill>
                <a:latin typeface="Arial" panose="020B0604020202020204" pitchFamily="34" charset="0"/>
                <a:cs typeface="Arial" panose="020B0604020202020204" pitchFamily="34" charset="0"/>
              </a:endParaRPr>
            </a:p>
          </p:txBody>
        </p:sp>
        <p:sp>
          <p:nvSpPr>
            <p:cNvPr id="57" name="TextBox 23">
              <a:extLst>
                <a:ext uri="{FF2B5EF4-FFF2-40B4-BE49-F238E27FC236}">
                  <a16:creationId xmlns:a16="http://schemas.microsoft.com/office/drawing/2014/main" id="{52688B9A-ECDE-9BEE-13F5-7B23433057DD}"/>
                </a:ext>
              </a:extLst>
            </p:cNvPr>
            <p:cNvSpPr txBox="1"/>
            <p:nvPr/>
          </p:nvSpPr>
          <p:spPr>
            <a:xfrm>
              <a:off x="8500370" y="8280530"/>
              <a:ext cx="2925420"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latin typeface="Arial" panose="020B0604020202020204" pitchFamily="34" charset="0"/>
                  <a:cs typeface="Arial" panose="020B0604020202020204" pitchFamily="34" charset="0"/>
                </a:rPr>
                <a:t>Threadfin butterflyfish</a:t>
              </a:r>
              <a:endParaRPr lang="en-AU" sz="2000">
                <a:solidFill>
                  <a:schemeClr val="bg1"/>
                </a:solidFill>
                <a:latin typeface="Arial" panose="020B0604020202020204" pitchFamily="34" charset="0"/>
                <a:cs typeface="Arial" panose="020B0604020202020204" pitchFamily="34" charset="0"/>
              </a:endParaRPr>
            </a:p>
          </p:txBody>
        </p:sp>
        <p:sp>
          <p:nvSpPr>
            <p:cNvPr id="58" name="TextBox 23">
              <a:extLst>
                <a:ext uri="{FF2B5EF4-FFF2-40B4-BE49-F238E27FC236}">
                  <a16:creationId xmlns:a16="http://schemas.microsoft.com/office/drawing/2014/main" id="{CD8FED42-5E63-9505-5A5C-1C842CDD7EF1}"/>
                </a:ext>
              </a:extLst>
            </p:cNvPr>
            <p:cNvSpPr txBox="1"/>
            <p:nvPr/>
          </p:nvSpPr>
          <p:spPr>
            <a:xfrm>
              <a:off x="11569347" y="4401008"/>
              <a:ext cx="2908270"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a:solidFill>
                    <a:schemeClr val="bg1"/>
                  </a:solidFill>
                  <a:latin typeface="Arial" panose="020B0604020202020204" pitchFamily="34" charset="0"/>
                  <a:cs typeface="Arial" panose="020B0604020202020204" pitchFamily="34" charset="0"/>
                </a:rPr>
                <a:t>Klein’s butterflyfish</a:t>
              </a:r>
              <a:endParaRPr lang="en-AU" sz="2000" dirty="0">
                <a:solidFill>
                  <a:schemeClr val="bg1"/>
                </a:solidFill>
                <a:latin typeface="Arial" panose="020B0604020202020204" pitchFamily="34" charset="0"/>
                <a:cs typeface="Arial" panose="020B0604020202020204" pitchFamily="34" charset="0"/>
              </a:endParaRPr>
            </a:p>
          </p:txBody>
        </p:sp>
        <p:sp>
          <p:nvSpPr>
            <p:cNvPr id="61" name="TextBox 23">
              <a:extLst>
                <a:ext uri="{FF2B5EF4-FFF2-40B4-BE49-F238E27FC236}">
                  <a16:creationId xmlns:a16="http://schemas.microsoft.com/office/drawing/2014/main" id="{98C7798B-93C0-505A-F66A-12EA9B2C9376}"/>
                </a:ext>
              </a:extLst>
            </p:cNvPr>
            <p:cNvSpPr txBox="1"/>
            <p:nvPr/>
          </p:nvSpPr>
          <p:spPr>
            <a:xfrm>
              <a:off x="11565519" y="6330860"/>
              <a:ext cx="2908270"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a:solidFill>
                    <a:schemeClr val="bg1"/>
                  </a:solidFill>
                  <a:latin typeface="Arial" panose="020B0604020202020204" pitchFamily="34" charset="0"/>
                  <a:cs typeface="Arial" panose="020B0604020202020204" pitchFamily="34" charset="0"/>
                </a:rPr>
                <a:t>Racoon butterflyfish</a:t>
              </a:r>
              <a:endParaRPr lang="en-AU" sz="2000" dirty="0">
                <a:solidFill>
                  <a:schemeClr val="bg1"/>
                </a:solidFill>
                <a:latin typeface="Arial" panose="020B0604020202020204" pitchFamily="34" charset="0"/>
                <a:cs typeface="Arial" panose="020B0604020202020204" pitchFamily="34" charset="0"/>
              </a:endParaRPr>
            </a:p>
          </p:txBody>
        </p:sp>
        <p:sp>
          <p:nvSpPr>
            <p:cNvPr id="62" name="TextBox 23">
              <a:extLst>
                <a:ext uri="{FF2B5EF4-FFF2-40B4-BE49-F238E27FC236}">
                  <a16:creationId xmlns:a16="http://schemas.microsoft.com/office/drawing/2014/main" id="{1436C759-8AF6-33EB-D3D1-016C91DAF219}"/>
                </a:ext>
              </a:extLst>
            </p:cNvPr>
            <p:cNvSpPr txBox="1"/>
            <p:nvPr/>
          </p:nvSpPr>
          <p:spPr>
            <a:xfrm>
              <a:off x="11570521" y="8284965"/>
              <a:ext cx="2939330" cy="304721"/>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a:solidFill>
                    <a:schemeClr val="bg1"/>
                  </a:solidFill>
                  <a:latin typeface="Arial" panose="020B0604020202020204" pitchFamily="34" charset="0"/>
                  <a:cs typeface="Arial" panose="020B0604020202020204" pitchFamily="34" charset="0"/>
                </a:rPr>
                <a:t>Double-saddle butterflyfish</a:t>
              </a:r>
              <a:endParaRPr lang="en-AU" sz="2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29670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F0FF-4FBE-17E8-325F-8E68DCC6C3B8}"/>
            </a:ext>
          </a:extLst>
        </p:cNvPr>
        <p:cNvGrpSpPr/>
        <p:nvPr/>
      </p:nvGrpSpPr>
      <p:grpSpPr>
        <a:xfrm>
          <a:off x="0" y="0"/>
          <a:ext cx="0" cy="0"/>
          <a:chOff x="0" y="0"/>
          <a:chExt cx="0" cy="0"/>
        </a:xfrm>
      </p:grpSpPr>
      <p:sp>
        <p:nvSpPr>
          <p:cNvPr id="30" name="Title 2">
            <a:extLst>
              <a:ext uri="{FF2B5EF4-FFF2-40B4-BE49-F238E27FC236}">
                <a16:creationId xmlns:a16="http://schemas.microsoft.com/office/drawing/2014/main" id="{7694DCB2-FD46-8F64-9108-36D457D82E6F}"/>
              </a:ext>
            </a:extLst>
          </p:cNvPr>
          <p:cNvSpPr txBox="1">
            <a:spLocks/>
          </p:cNvSpPr>
          <p:nvPr/>
        </p:nvSpPr>
        <p:spPr>
          <a:xfrm>
            <a:off x="5388940" y="542720"/>
            <a:ext cx="6259692" cy="678205"/>
          </a:xfrm>
          <a:prstGeom prst="rect">
            <a:avLst/>
          </a:prstGeom>
        </p:spPr>
        <p:txBody>
          <a:bodyPr vert="horz" lIns="90000" tIns="45720" rIns="91440" bIns="45720" rtlCol="0" anchor="b" anchorCtr="0">
            <a:noAutofit/>
          </a:bodyPr>
          <a:lstStyle>
            <a:lvl1pPr algn="l" defTabSz="914400" rtl="0" eaLnBrk="1" latinLnBrk="0" hangingPunct="1">
              <a:lnSpc>
                <a:spcPct val="90000"/>
              </a:lnSpc>
              <a:spcBef>
                <a:spcPct val="0"/>
              </a:spcBef>
              <a:buNone/>
              <a:defRPr sz="3400" b="0" i="0" kern="1200">
                <a:solidFill>
                  <a:srgbClr val="00A4B8"/>
                </a:solidFill>
                <a:latin typeface="Arial" panose="020B0604020202020204" pitchFamily="34" charset="0"/>
                <a:ea typeface="+mj-ea"/>
                <a:cs typeface="Arial" panose="020B0604020202020204" pitchFamily="34" charset="0"/>
              </a:defRPr>
            </a:lvl1pPr>
          </a:lstStyle>
          <a:p>
            <a:pPr algn="ctr"/>
            <a:r>
              <a:rPr lang="en-GB" sz="4000" b="1" dirty="0">
                <a:solidFill>
                  <a:srgbClr val="008EA0"/>
                </a:solidFill>
                <a:latin typeface="Arial"/>
                <a:cs typeface="Arial"/>
              </a:rPr>
              <a:t>G</a:t>
            </a:r>
            <a:r>
              <a:rPr lang="en-AU" sz="4000" b="1" dirty="0">
                <a:solidFill>
                  <a:srgbClr val="008EA0"/>
                </a:solidFill>
                <a:latin typeface="Arial"/>
                <a:cs typeface="Arial"/>
              </a:rPr>
              <a:t>RAZING HERBIVORES</a:t>
            </a:r>
            <a:endParaRPr lang="en-AU" sz="4000" b="1" dirty="0">
              <a:solidFill>
                <a:srgbClr val="008EA0"/>
              </a:solidFill>
            </a:endParaRPr>
          </a:p>
        </p:txBody>
      </p:sp>
      <p:grpSp>
        <p:nvGrpSpPr>
          <p:cNvPr id="3" name="Group 2">
            <a:extLst>
              <a:ext uri="{FF2B5EF4-FFF2-40B4-BE49-F238E27FC236}">
                <a16:creationId xmlns:a16="http://schemas.microsoft.com/office/drawing/2014/main" id="{25D3A5A0-6E73-2EB4-F3D5-21320B598261}"/>
              </a:ext>
            </a:extLst>
          </p:cNvPr>
          <p:cNvGrpSpPr>
            <a:grpSpLocks/>
          </p:cNvGrpSpPr>
          <p:nvPr/>
        </p:nvGrpSpPr>
        <p:grpSpPr>
          <a:xfrm>
            <a:off x="1037345" y="1273929"/>
            <a:ext cx="15038896" cy="8169747"/>
            <a:chOff x="1332911" y="1433963"/>
            <a:chExt cx="14332303" cy="7785897"/>
          </a:xfrm>
        </p:grpSpPr>
        <p:pic>
          <p:nvPicPr>
            <p:cNvPr id="7" name="Picture 6" descr="A grey fish with white text&#10;&#10;AI-generated content may be incorrect.">
              <a:extLst>
                <a:ext uri="{FF2B5EF4-FFF2-40B4-BE49-F238E27FC236}">
                  <a16:creationId xmlns:a16="http://schemas.microsoft.com/office/drawing/2014/main" id="{8A636178-2D39-4E75-8944-FD5E971718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5192" y="4161730"/>
              <a:ext cx="3368305" cy="2302802"/>
            </a:xfrm>
            <a:prstGeom prst="rect">
              <a:avLst/>
            </a:prstGeom>
          </p:spPr>
        </p:pic>
        <p:pic>
          <p:nvPicPr>
            <p:cNvPr id="28" name="Picture 27" descr="A close-up of a fish&#10;&#10;AI-generated content may be incorrect.">
              <a:extLst>
                <a:ext uri="{FF2B5EF4-FFF2-40B4-BE49-F238E27FC236}">
                  <a16:creationId xmlns:a16="http://schemas.microsoft.com/office/drawing/2014/main" id="{05F24E70-BC94-0773-79FD-1D0469E44E9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8518786" y="4174898"/>
              <a:ext cx="3807775" cy="2304956"/>
            </a:xfrm>
            <a:prstGeom prst="rect">
              <a:avLst/>
            </a:prstGeom>
          </p:spPr>
        </p:pic>
        <p:pic>
          <p:nvPicPr>
            <p:cNvPr id="26" name="Picture 25" descr="A fish swimming in the water&#10;&#10;AI-generated content may be incorrect.">
              <a:extLst>
                <a:ext uri="{FF2B5EF4-FFF2-40B4-BE49-F238E27FC236}">
                  <a16:creationId xmlns:a16="http://schemas.microsoft.com/office/drawing/2014/main" id="{527A2DED-EF6F-0002-BE83-AA330B8F9753}"/>
                </a:ext>
              </a:extLst>
            </p:cNvPr>
            <p:cNvPicPr>
              <a:picLocks noChangeAspect="1"/>
            </p:cNvPicPr>
            <p:nvPr/>
          </p:nvPicPr>
          <p:blipFill>
            <a:blip r:embed="rId5" cstate="screen">
              <a:extLst>
                <a:ext uri="{28A0092B-C50C-407E-A947-70E740481C1C}">
                  <a14:useLocalDpi xmlns:a14="http://schemas.microsoft.com/office/drawing/2010/main"/>
                </a:ext>
              </a:extLst>
            </a:blip>
            <a:srcRect t="-527" b="-519"/>
            <a:stretch>
              <a:fillRect/>
            </a:stretch>
          </p:blipFill>
          <p:spPr>
            <a:xfrm flipH="1">
              <a:off x="4801896" y="4161730"/>
              <a:ext cx="3624779" cy="2330839"/>
            </a:xfrm>
            <a:prstGeom prst="rect">
              <a:avLst/>
            </a:prstGeom>
          </p:spPr>
        </p:pic>
        <p:pic>
          <p:nvPicPr>
            <p:cNvPr id="10" name="Picture 9" descr="A group of fish swimming around coral&#10;&#10;AI-generated content may be incorrect.">
              <a:extLst>
                <a:ext uri="{FF2B5EF4-FFF2-40B4-BE49-F238E27FC236}">
                  <a16:creationId xmlns:a16="http://schemas.microsoft.com/office/drawing/2014/main" id="{E684E7ED-6073-6A47-EBD1-6EBDF7981122}"/>
                </a:ext>
              </a:extLst>
            </p:cNvPr>
            <p:cNvPicPr>
              <a:picLocks noChangeAspect="1"/>
            </p:cNvPicPr>
            <p:nvPr/>
          </p:nvPicPr>
          <p:blipFill>
            <a:blip r:embed="rId6" cstate="screen">
              <a:extLst>
                <a:ext uri="{28A0092B-C50C-407E-A947-70E740481C1C}">
                  <a14:useLocalDpi xmlns:a14="http://schemas.microsoft.com/office/drawing/2010/main"/>
                </a:ext>
              </a:extLst>
            </a:blip>
            <a:srcRect t="-471"/>
            <a:stretch>
              <a:fillRect/>
            </a:stretch>
          </p:blipFill>
          <p:spPr>
            <a:xfrm>
              <a:off x="12418672" y="4142138"/>
              <a:ext cx="3215473" cy="2322394"/>
            </a:xfrm>
            <a:prstGeom prst="rect">
              <a:avLst/>
            </a:prstGeom>
          </p:spPr>
        </p:pic>
        <p:pic>
          <p:nvPicPr>
            <p:cNvPr id="11" name="Picture 10" descr="A fish with text on it&#10;&#10;AI-generated content may be incorrect.">
              <a:extLst>
                <a:ext uri="{FF2B5EF4-FFF2-40B4-BE49-F238E27FC236}">
                  <a16:creationId xmlns:a16="http://schemas.microsoft.com/office/drawing/2014/main" id="{8F423240-7B68-E774-B8F8-F87F366CDD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32911" y="6759568"/>
              <a:ext cx="3380586" cy="2441964"/>
            </a:xfrm>
            <a:prstGeom prst="rect">
              <a:avLst/>
            </a:prstGeom>
          </p:spPr>
        </p:pic>
        <p:pic>
          <p:nvPicPr>
            <p:cNvPr id="24" name="Picture 23" descr="A yellow fish swimming in water&#10;&#10;AI-generated content may be incorrect.">
              <a:extLst>
                <a:ext uri="{FF2B5EF4-FFF2-40B4-BE49-F238E27FC236}">
                  <a16:creationId xmlns:a16="http://schemas.microsoft.com/office/drawing/2014/main" id="{09CCD71A-4F24-0809-406D-EEBF30E08F8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814527" y="6768885"/>
              <a:ext cx="3619816" cy="2441964"/>
            </a:xfrm>
            <a:prstGeom prst="rect">
              <a:avLst/>
            </a:prstGeom>
          </p:spPr>
        </p:pic>
        <p:pic>
          <p:nvPicPr>
            <p:cNvPr id="22" name="Picture 21" descr="A yellow and white fish swimming in water&#10;&#10;AI-generated content may be incorrect.">
              <a:extLst>
                <a:ext uri="{FF2B5EF4-FFF2-40B4-BE49-F238E27FC236}">
                  <a16:creationId xmlns:a16="http://schemas.microsoft.com/office/drawing/2014/main" id="{38702891-049B-5D6C-38EB-5891B827A6A5}"/>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534400" y="6777684"/>
              <a:ext cx="3824058" cy="2442176"/>
            </a:xfrm>
            <a:prstGeom prst="rect">
              <a:avLst/>
            </a:prstGeom>
          </p:spPr>
        </p:pic>
        <p:pic>
          <p:nvPicPr>
            <p:cNvPr id="14" name="Picture 13" descr="A group of fish swimming in the water&#10;&#10;AI-generated content may be incorrect.">
              <a:extLst>
                <a:ext uri="{FF2B5EF4-FFF2-40B4-BE49-F238E27FC236}">
                  <a16:creationId xmlns:a16="http://schemas.microsoft.com/office/drawing/2014/main" id="{A1F72E7A-8587-BBDA-5F42-A80260676E62}"/>
                </a:ext>
              </a:extLst>
            </p:cNvPr>
            <p:cNvPicPr>
              <a:picLocks noChangeAspect="1"/>
            </p:cNvPicPr>
            <p:nvPr/>
          </p:nvPicPr>
          <p:blipFill>
            <a:blip r:embed="rId11" cstate="screen">
              <a:extLst>
                <a:ext uri="{28A0092B-C50C-407E-A947-70E740481C1C}">
                  <a14:useLocalDpi xmlns:a14="http://schemas.microsoft.com/office/drawing/2010/main"/>
                </a:ext>
              </a:extLst>
            </a:blip>
            <a:srcRect t="-311"/>
            <a:stretch>
              <a:fillRect/>
            </a:stretch>
          </p:blipFill>
          <p:spPr>
            <a:xfrm>
              <a:off x="12458515" y="6756449"/>
              <a:ext cx="3206699" cy="2445083"/>
            </a:xfrm>
            <a:prstGeom prst="rect">
              <a:avLst/>
            </a:prstGeom>
          </p:spPr>
        </p:pic>
        <p:pic>
          <p:nvPicPr>
            <p:cNvPr id="20" name="Picture 19" descr="A blue fish swimming in water&#10;&#10;AI-generated content may be incorrect.">
              <a:extLst>
                <a:ext uri="{FF2B5EF4-FFF2-40B4-BE49-F238E27FC236}">
                  <a16:creationId xmlns:a16="http://schemas.microsoft.com/office/drawing/2014/main" id="{E0F6F69E-23A8-5282-392B-F44663BA9CB8}"/>
                </a:ext>
              </a:extLst>
            </p:cNvPr>
            <p:cNvPicPr>
              <a:picLocks noChangeAspect="1"/>
            </p:cNvPicPr>
            <p:nvPr/>
          </p:nvPicPr>
          <p:blipFill>
            <a:blip r:embed="rId12" cstate="screen">
              <a:extLst>
                <a:ext uri="{28A0092B-C50C-407E-A947-70E740481C1C}">
                  <a14:useLocalDpi xmlns:a14="http://schemas.microsoft.com/office/drawing/2010/main"/>
                </a:ext>
              </a:extLst>
            </a:blip>
            <a:srcRect b="-98"/>
            <a:stretch>
              <a:fillRect/>
            </a:stretch>
          </p:blipFill>
          <p:spPr>
            <a:xfrm flipH="1">
              <a:off x="4803091" y="1451222"/>
              <a:ext cx="3623586" cy="2447635"/>
            </a:xfrm>
            <a:prstGeom prst="rect">
              <a:avLst/>
            </a:prstGeom>
          </p:spPr>
        </p:pic>
        <p:pic>
          <p:nvPicPr>
            <p:cNvPr id="16" name="Picture 15" descr="A fish swimming in the water&#10;&#10;AI-generated content may be incorrect.">
              <a:extLst>
                <a:ext uri="{FF2B5EF4-FFF2-40B4-BE49-F238E27FC236}">
                  <a16:creationId xmlns:a16="http://schemas.microsoft.com/office/drawing/2014/main" id="{E9B88750-C7FF-364C-4BB1-6864FD833B0A}"/>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8528264" y="1448632"/>
              <a:ext cx="3798960" cy="2447635"/>
            </a:xfrm>
            <a:prstGeom prst="rect">
              <a:avLst/>
            </a:prstGeom>
          </p:spPr>
        </p:pic>
        <p:pic>
          <p:nvPicPr>
            <p:cNvPr id="18" name="Picture 17" descr="A grey fish with white text&#10;&#10;AI-generated content may be incorrect.">
              <a:extLst>
                <a:ext uri="{FF2B5EF4-FFF2-40B4-BE49-F238E27FC236}">
                  <a16:creationId xmlns:a16="http://schemas.microsoft.com/office/drawing/2014/main" id="{A997B48F-332A-5325-73CF-08EF728E4AC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32911" y="1433963"/>
              <a:ext cx="3380586" cy="2466554"/>
            </a:xfrm>
            <a:prstGeom prst="rect">
              <a:avLst/>
            </a:prstGeom>
          </p:spPr>
        </p:pic>
        <p:pic>
          <p:nvPicPr>
            <p:cNvPr id="19" name="Picture 18" descr="A group of fish swimming in the water&#10;&#10;AI-generated content may be incorrect.">
              <a:extLst>
                <a:ext uri="{FF2B5EF4-FFF2-40B4-BE49-F238E27FC236}">
                  <a16:creationId xmlns:a16="http://schemas.microsoft.com/office/drawing/2014/main" id="{75C2740C-C3EF-E796-52DF-78F2B4684F66}"/>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12426900" y="1451369"/>
              <a:ext cx="3220788" cy="2449148"/>
            </a:xfrm>
            <a:prstGeom prst="rect">
              <a:avLst/>
            </a:prstGeom>
          </p:spPr>
        </p:pic>
        <p:sp>
          <p:nvSpPr>
            <p:cNvPr id="31" name="TextBox 23">
              <a:extLst>
                <a:ext uri="{FF2B5EF4-FFF2-40B4-BE49-F238E27FC236}">
                  <a16:creationId xmlns:a16="http://schemas.microsoft.com/office/drawing/2014/main" id="{1F329780-2CEA-3098-CB68-BE03C4F387B1}"/>
                </a:ext>
              </a:extLst>
            </p:cNvPr>
            <p:cNvSpPr txBox="1">
              <a:spLocks/>
            </p:cNvSpPr>
            <p:nvPr/>
          </p:nvSpPr>
          <p:spPr>
            <a:xfrm>
              <a:off x="4798833" y="3544910"/>
              <a:ext cx="3608490"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dirty="0">
                  <a:solidFill>
                    <a:schemeClr val="bg1"/>
                  </a:solidFill>
                  <a:cs typeface="Arial" panose="020B0604020202020204" pitchFamily="34" charset="0"/>
                </a:rPr>
                <a:t>Yellowfin parrotfish</a:t>
              </a:r>
              <a:endParaRPr lang="en-AU" sz="2000" dirty="0">
                <a:solidFill>
                  <a:schemeClr val="bg1"/>
                </a:solidFill>
                <a:cs typeface="Arial" panose="020B0604020202020204" pitchFamily="34" charset="0"/>
              </a:endParaRPr>
            </a:p>
          </p:txBody>
        </p:sp>
        <p:sp>
          <p:nvSpPr>
            <p:cNvPr id="32" name="TextBox 23">
              <a:extLst>
                <a:ext uri="{FF2B5EF4-FFF2-40B4-BE49-F238E27FC236}">
                  <a16:creationId xmlns:a16="http://schemas.microsoft.com/office/drawing/2014/main" id="{2F7CF716-1B67-BD66-7C11-7FF36A13D469}"/>
                </a:ext>
              </a:extLst>
            </p:cNvPr>
            <p:cNvSpPr txBox="1">
              <a:spLocks/>
            </p:cNvSpPr>
            <p:nvPr/>
          </p:nvSpPr>
          <p:spPr>
            <a:xfrm>
              <a:off x="4821127" y="6137419"/>
              <a:ext cx="3607039"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cs typeface="Arial" panose="020B0604020202020204" pitchFamily="34" charset="0"/>
                </a:rPr>
                <a:t>Spotted </a:t>
              </a:r>
              <a:r>
                <a:rPr lang="en-GB" sz="2000" err="1">
                  <a:solidFill>
                    <a:schemeClr val="bg1"/>
                  </a:solidFill>
                  <a:cs typeface="Arial" panose="020B0604020202020204" pitchFamily="34" charset="0"/>
                </a:rPr>
                <a:t>unicornfish</a:t>
              </a:r>
              <a:endParaRPr lang="en-AU" sz="2000">
                <a:solidFill>
                  <a:schemeClr val="bg1"/>
                </a:solidFill>
                <a:cs typeface="Arial" panose="020B0604020202020204" pitchFamily="34" charset="0"/>
              </a:endParaRPr>
            </a:p>
          </p:txBody>
        </p:sp>
        <p:sp>
          <p:nvSpPr>
            <p:cNvPr id="33" name="TextBox 23">
              <a:extLst>
                <a:ext uri="{FF2B5EF4-FFF2-40B4-BE49-F238E27FC236}">
                  <a16:creationId xmlns:a16="http://schemas.microsoft.com/office/drawing/2014/main" id="{C740510D-CA62-069B-A049-FBE4D1C981A6}"/>
                </a:ext>
              </a:extLst>
            </p:cNvPr>
            <p:cNvSpPr txBox="1">
              <a:spLocks/>
            </p:cNvSpPr>
            <p:nvPr/>
          </p:nvSpPr>
          <p:spPr>
            <a:xfrm>
              <a:off x="8521681" y="6137833"/>
              <a:ext cx="3798960"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rPr>
                <a:t>White-cheek surgeonfish</a:t>
              </a:r>
              <a:endParaRPr lang="en-AU" sz="2000">
                <a:solidFill>
                  <a:schemeClr val="bg1"/>
                </a:solidFill>
              </a:endParaRPr>
            </a:p>
          </p:txBody>
        </p:sp>
        <p:sp>
          <p:nvSpPr>
            <p:cNvPr id="34" name="TextBox 23">
              <a:extLst>
                <a:ext uri="{FF2B5EF4-FFF2-40B4-BE49-F238E27FC236}">
                  <a16:creationId xmlns:a16="http://schemas.microsoft.com/office/drawing/2014/main" id="{6A4FFAD5-7F21-BB77-F192-E71E960B449E}"/>
                </a:ext>
              </a:extLst>
            </p:cNvPr>
            <p:cNvSpPr txBox="1">
              <a:spLocks/>
            </p:cNvSpPr>
            <p:nvPr/>
          </p:nvSpPr>
          <p:spPr>
            <a:xfrm>
              <a:off x="8528264" y="3544910"/>
              <a:ext cx="3798960"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err="1">
                  <a:solidFill>
                    <a:schemeClr val="bg1"/>
                  </a:solidFill>
                  <a:cs typeface="Arial" panose="020B0604020202020204" pitchFamily="34" charset="0"/>
                </a:rPr>
                <a:t>Steephead</a:t>
              </a:r>
              <a:r>
                <a:rPr lang="en-GB" sz="2000">
                  <a:solidFill>
                    <a:schemeClr val="bg1"/>
                  </a:solidFill>
                  <a:cs typeface="Arial" panose="020B0604020202020204" pitchFamily="34" charset="0"/>
                </a:rPr>
                <a:t> parrotfish</a:t>
              </a:r>
              <a:endParaRPr lang="en-AU" sz="2000">
                <a:solidFill>
                  <a:schemeClr val="bg1"/>
                </a:solidFill>
                <a:cs typeface="Arial" panose="020B0604020202020204" pitchFamily="34" charset="0"/>
              </a:endParaRPr>
            </a:p>
          </p:txBody>
        </p:sp>
        <p:sp>
          <p:nvSpPr>
            <p:cNvPr id="35" name="TextBox 23">
              <a:extLst>
                <a:ext uri="{FF2B5EF4-FFF2-40B4-BE49-F238E27FC236}">
                  <a16:creationId xmlns:a16="http://schemas.microsoft.com/office/drawing/2014/main" id="{8118D4A7-8541-DD68-6B76-978086FBCA22}"/>
                </a:ext>
              </a:extLst>
            </p:cNvPr>
            <p:cNvSpPr txBox="1">
              <a:spLocks/>
            </p:cNvSpPr>
            <p:nvPr/>
          </p:nvSpPr>
          <p:spPr>
            <a:xfrm>
              <a:off x="4820190" y="8867542"/>
              <a:ext cx="3608490"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a:solidFill>
                    <a:schemeClr val="bg1"/>
                  </a:solidFill>
                  <a:cs typeface="Arial" panose="020B0604020202020204" pitchFamily="34" charset="0"/>
                </a:rPr>
                <a:t>Coral rabbitfish</a:t>
              </a:r>
              <a:endParaRPr lang="en-AU" sz="2000">
                <a:solidFill>
                  <a:schemeClr val="bg1"/>
                </a:solidFill>
                <a:cs typeface="Arial" panose="020B0604020202020204" pitchFamily="34" charset="0"/>
              </a:endParaRPr>
            </a:p>
          </p:txBody>
        </p:sp>
        <p:sp>
          <p:nvSpPr>
            <p:cNvPr id="36" name="TextBox 23">
              <a:extLst>
                <a:ext uri="{FF2B5EF4-FFF2-40B4-BE49-F238E27FC236}">
                  <a16:creationId xmlns:a16="http://schemas.microsoft.com/office/drawing/2014/main" id="{E347EC74-59F7-2CE4-8153-45C5D4E5D45C}"/>
                </a:ext>
              </a:extLst>
            </p:cNvPr>
            <p:cNvSpPr txBox="1">
              <a:spLocks/>
            </p:cNvSpPr>
            <p:nvPr/>
          </p:nvSpPr>
          <p:spPr>
            <a:xfrm>
              <a:off x="8555859" y="8862978"/>
              <a:ext cx="3773566"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err="1">
                  <a:solidFill>
                    <a:schemeClr val="bg1"/>
                  </a:solidFill>
                  <a:cs typeface="Arial" panose="020B0604020202020204" pitchFamily="34" charset="0"/>
                </a:rPr>
                <a:t>Foxface</a:t>
              </a:r>
              <a:r>
                <a:rPr lang="en-GB" sz="2000">
                  <a:solidFill>
                    <a:schemeClr val="bg1"/>
                  </a:solidFill>
                  <a:cs typeface="Arial" panose="020B0604020202020204" pitchFamily="34" charset="0"/>
                </a:rPr>
                <a:t> rabbitfish</a:t>
              </a:r>
              <a:endParaRPr lang="en-AU" sz="2000">
                <a:solidFill>
                  <a:schemeClr val="bg1"/>
                </a:solidFill>
                <a:cs typeface="Arial" panose="020B0604020202020204" pitchFamily="34" charset="0"/>
              </a:endParaRPr>
            </a:p>
          </p:txBody>
        </p:sp>
      </p:grpSp>
    </p:spTree>
    <p:extLst>
      <p:ext uri="{BB962C8B-B14F-4D97-AF65-F5344CB8AC3E}">
        <p14:creationId xmlns:p14="http://schemas.microsoft.com/office/powerpoint/2010/main" val="230555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F697E-EA4C-1CC0-9818-5B85262F9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E64EF-9FC9-79F7-AFE7-E92323907789}"/>
              </a:ext>
            </a:extLst>
          </p:cNvPr>
          <p:cNvSpPr txBox="1">
            <a:spLocks/>
          </p:cNvSpPr>
          <p:nvPr/>
        </p:nvSpPr>
        <p:spPr>
          <a:xfrm>
            <a:off x="5299059" y="883034"/>
            <a:ext cx="6499033" cy="525463"/>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panose="020B0604020202020204" pitchFamily="34" charset="0"/>
                <a:cs typeface="Arial" panose="020B0604020202020204" pitchFamily="34" charset="0"/>
              </a:rPr>
              <a:t>CODS AND GROUPERS</a:t>
            </a:r>
            <a:endParaRPr lang="en-AU" sz="4400" b="1" dirty="0">
              <a:solidFill>
                <a:srgbClr val="008EA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6E38073F-98FB-00B6-D514-AD264D434861}"/>
              </a:ext>
            </a:extLst>
          </p:cNvPr>
          <p:cNvGrpSpPr/>
          <p:nvPr/>
        </p:nvGrpSpPr>
        <p:grpSpPr>
          <a:xfrm>
            <a:off x="986278" y="3911181"/>
            <a:ext cx="15096246" cy="3427587"/>
            <a:chOff x="2507676" y="4378100"/>
            <a:chExt cx="12023159" cy="2729846"/>
          </a:xfrm>
        </p:grpSpPr>
        <p:pic>
          <p:nvPicPr>
            <p:cNvPr id="3" name="Picture 2">
              <a:extLst>
                <a:ext uri="{FF2B5EF4-FFF2-40B4-BE49-F238E27FC236}">
                  <a16:creationId xmlns:a16="http://schemas.microsoft.com/office/drawing/2014/main" id="{069E4704-9B05-C8F6-6CC5-C2F6ED8C1F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619690" y="4380251"/>
              <a:ext cx="4185831" cy="2727695"/>
            </a:xfrm>
            <a:prstGeom prst="rect">
              <a:avLst/>
            </a:prstGeom>
          </p:spPr>
        </p:pic>
        <p:pic>
          <p:nvPicPr>
            <p:cNvPr id="4" name="Picture 3">
              <a:extLst>
                <a:ext uri="{FF2B5EF4-FFF2-40B4-BE49-F238E27FC236}">
                  <a16:creationId xmlns:a16="http://schemas.microsoft.com/office/drawing/2014/main" id="{D5A8F284-CA77-D931-3D5D-44045A1CDC0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07676" y="4380244"/>
              <a:ext cx="4012442" cy="2725548"/>
            </a:xfrm>
            <a:prstGeom prst="rect">
              <a:avLst/>
            </a:prstGeom>
          </p:spPr>
        </p:pic>
        <p:pic>
          <p:nvPicPr>
            <p:cNvPr id="5" name="Picture 4">
              <a:extLst>
                <a:ext uri="{FF2B5EF4-FFF2-40B4-BE49-F238E27FC236}">
                  <a16:creationId xmlns:a16="http://schemas.microsoft.com/office/drawing/2014/main" id="{8EBE84B7-C98E-FFFC-DE73-CCF91CB9AD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29"/>
            <a:stretch>
              <a:fillRect/>
            </a:stretch>
          </p:blipFill>
          <p:spPr>
            <a:xfrm>
              <a:off x="10905079" y="4378100"/>
              <a:ext cx="3625756" cy="2727694"/>
            </a:xfrm>
            <a:prstGeom prst="rect">
              <a:avLst/>
            </a:prstGeom>
          </p:spPr>
        </p:pic>
      </p:grpSp>
      <p:sp>
        <p:nvSpPr>
          <p:cNvPr id="6" name="TextBox 5">
            <a:extLst>
              <a:ext uri="{FF2B5EF4-FFF2-40B4-BE49-F238E27FC236}">
                <a16:creationId xmlns:a16="http://schemas.microsoft.com/office/drawing/2014/main" id="{51BC3544-15A5-72AA-440D-17095D59E462}"/>
              </a:ext>
            </a:extLst>
          </p:cNvPr>
          <p:cNvSpPr txBox="1"/>
          <p:nvPr/>
        </p:nvSpPr>
        <p:spPr>
          <a:xfrm>
            <a:off x="6360485" y="1927188"/>
            <a:ext cx="4950412" cy="1077218"/>
          </a:xfrm>
          <a:prstGeom prst="rect">
            <a:avLst/>
          </a:prstGeom>
          <a:noFill/>
        </p:spPr>
        <p:txBody>
          <a:bodyPr wrap="square" lIns="91440" tIns="45720" rIns="91440" bIns="45720" rtlCol="0" anchor="t">
            <a:spAutoFit/>
          </a:bodyPr>
          <a:lstStyle/>
          <a:p>
            <a:r>
              <a:rPr lang="en-GB" sz="3200" dirty="0">
                <a:solidFill>
                  <a:srgbClr val="363D41"/>
                </a:solidFill>
              </a:rPr>
              <a:t>Pattens of </a:t>
            </a:r>
            <a:r>
              <a:rPr lang="en-GB" sz="3200" dirty="0">
                <a:solidFill>
                  <a:srgbClr val="363D41"/>
                </a:solidFill>
                <a:cs typeface="Arial" panose="020B0604020202020204" pitchFamily="34" charset="0"/>
              </a:rPr>
              <a:t>spots</a:t>
            </a:r>
            <a:r>
              <a:rPr lang="en-GB" sz="3200" dirty="0">
                <a:solidFill>
                  <a:srgbClr val="363D41"/>
                </a:solidFill>
              </a:rPr>
              <a:t>, blotches and irregular bars. </a:t>
            </a:r>
            <a:endParaRPr lang="en-GB" sz="3200" dirty="0">
              <a:solidFill>
                <a:srgbClr val="363D41"/>
              </a:solidFill>
              <a:cs typeface="Arial"/>
            </a:endParaRPr>
          </a:p>
        </p:txBody>
      </p:sp>
      <p:sp>
        <p:nvSpPr>
          <p:cNvPr id="7" name="TextBox 6">
            <a:extLst>
              <a:ext uri="{FF2B5EF4-FFF2-40B4-BE49-F238E27FC236}">
                <a16:creationId xmlns:a16="http://schemas.microsoft.com/office/drawing/2014/main" id="{330E64D3-81E0-4D92-D8A9-DEB147695E57}"/>
              </a:ext>
            </a:extLst>
          </p:cNvPr>
          <p:cNvSpPr txBox="1"/>
          <p:nvPr/>
        </p:nvSpPr>
        <p:spPr>
          <a:xfrm>
            <a:off x="12074180" y="7751773"/>
            <a:ext cx="4131989" cy="1077218"/>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Medium to large, torpedo-shaped body. </a:t>
            </a:r>
            <a:endParaRPr lang="en-AU" sz="3200" dirty="0">
              <a:solidFill>
                <a:srgbClr val="363D41"/>
              </a:solidFill>
              <a:cs typeface="Arial" panose="020B0604020202020204" pitchFamily="34" charset="0"/>
            </a:endParaRPr>
          </a:p>
        </p:txBody>
      </p:sp>
      <p:sp>
        <p:nvSpPr>
          <p:cNvPr id="8" name="TextBox 7">
            <a:extLst>
              <a:ext uri="{FF2B5EF4-FFF2-40B4-BE49-F238E27FC236}">
                <a16:creationId xmlns:a16="http://schemas.microsoft.com/office/drawing/2014/main" id="{5FA73053-DFA6-71EA-2FA0-7AB2E4827C61}"/>
              </a:ext>
            </a:extLst>
          </p:cNvPr>
          <p:cNvSpPr txBox="1"/>
          <p:nvPr/>
        </p:nvSpPr>
        <p:spPr>
          <a:xfrm>
            <a:off x="890173" y="1928517"/>
            <a:ext cx="4950412" cy="1569660"/>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Camouflage colours of black, brown, grey, tan and white. </a:t>
            </a:r>
          </a:p>
        </p:txBody>
      </p:sp>
      <p:sp>
        <p:nvSpPr>
          <p:cNvPr id="9" name="TextBox 8">
            <a:extLst>
              <a:ext uri="{FF2B5EF4-FFF2-40B4-BE49-F238E27FC236}">
                <a16:creationId xmlns:a16="http://schemas.microsoft.com/office/drawing/2014/main" id="{C2343F70-D48A-4201-27B9-A7F4B4836650}"/>
              </a:ext>
            </a:extLst>
          </p:cNvPr>
          <p:cNvSpPr txBox="1"/>
          <p:nvPr/>
        </p:nvSpPr>
        <p:spPr>
          <a:xfrm>
            <a:off x="6360486" y="7751773"/>
            <a:ext cx="4950412" cy="1569660"/>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Large upturned mouth, big lips, and multiple rows of small teeth. </a:t>
            </a:r>
            <a:endParaRPr lang="en-AU" sz="3200" dirty="0">
              <a:solidFill>
                <a:srgbClr val="363D41"/>
              </a:solidFill>
              <a:cs typeface="Arial" panose="020B0604020202020204" pitchFamily="34" charset="0"/>
            </a:endParaRPr>
          </a:p>
        </p:txBody>
      </p:sp>
      <p:sp>
        <p:nvSpPr>
          <p:cNvPr id="11" name="TextBox 10">
            <a:extLst>
              <a:ext uri="{FF2B5EF4-FFF2-40B4-BE49-F238E27FC236}">
                <a16:creationId xmlns:a16="http://schemas.microsoft.com/office/drawing/2014/main" id="{F94A666C-7D9F-D246-B4E7-04C55B4DDF5E}"/>
              </a:ext>
            </a:extLst>
          </p:cNvPr>
          <p:cNvSpPr txBox="1"/>
          <p:nvPr/>
        </p:nvSpPr>
        <p:spPr>
          <a:xfrm>
            <a:off x="12286770" y="1927188"/>
            <a:ext cx="4014922" cy="1077218"/>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Size: up to 300 cm   </a:t>
            </a:r>
          </a:p>
          <a:p>
            <a:r>
              <a:rPr lang="en-GB" sz="3200" dirty="0">
                <a:solidFill>
                  <a:srgbClr val="363D41"/>
                </a:solidFill>
                <a:cs typeface="Arial" panose="020B0604020202020204" pitchFamily="34" charset="0"/>
              </a:rPr>
              <a:t>Weight: up to 300 kg</a:t>
            </a:r>
          </a:p>
        </p:txBody>
      </p:sp>
      <p:grpSp>
        <p:nvGrpSpPr>
          <p:cNvPr id="12" name="Group 11">
            <a:extLst>
              <a:ext uri="{FF2B5EF4-FFF2-40B4-BE49-F238E27FC236}">
                <a16:creationId xmlns:a16="http://schemas.microsoft.com/office/drawing/2014/main" id="{16E2000D-05B2-D09F-FDCA-0287101C1BDC}"/>
              </a:ext>
            </a:extLst>
          </p:cNvPr>
          <p:cNvGrpSpPr/>
          <p:nvPr/>
        </p:nvGrpSpPr>
        <p:grpSpPr>
          <a:xfrm>
            <a:off x="917431" y="7751774"/>
            <a:ext cx="4077191" cy="1077218"/>
            <a:chOff x="544469" y="5196698"/>
            <a:chExt cx="2525637" cy="1077214"/>
          </a:xfrm>
        </p:grpSpPr>
        <p:sp>
          <p:nvSpPr>
            <p:cNvPr id="13" name="TextBox 12">
              <a:extLst>
                <a:ext uri="{FF2B5EF4-FFF2-40B4-BE49-F238E27FC236}">
                  <a16:creationId xmlns:a16="http://schemas.microsoft.com/office/drawing/2014/main" id="{0A08B83B-309F-BDFC-A97A-A6FAD6EA9457}"/>
                </a:ext>
              </a:extLst>
            </p:cNvPr>
            <p:cNvSpPr txBox="1"/>
            <p:nvPr/>
          </p:nvSpPr>
          <p:spPr>
            <a:xfrm>
              <a:off x="1331662" y="5196698"/>
              <a:ext cx="1738444" cy="1077214"/>
            </a:xfrm>
            <a:prstGeom prst="rect">
              <a:avLst/>
            </a:prstGeom>
            <a:noFill/>
          </p:spPr>
          <p:txBody>
            <a:bodyPr wrap="square" lIns="91440" tIns="45720" rIns="91440" bIns="45720" rtlCol="0" anchor="t">
              <a:spAutoFit/>
            </a:bodyPr>
            <a:lstStyle/>
            <a:p>
              <a:r>
                <a:rPr lang="en-GB" sz="3200" dirty="0">
                  <a:solidFill>
                    <a:srgbClr val="363D41"/>
                  </a:solidFill>
                  <a:cs typeface="Arial" panose="020B0604020202020204" pitchFamily="34" charset="0"/>
                </a:rPr>
                <a:t>Most have a  </a:t>
              </a:r>
            </a:p>
            <a:p>
              <a:r>
                <a:rPr lang="en-GB" sz="3200" dirty="0">
                  <a:solidFill>
                    <a:srgbClr val="363D41"/>
                  </a:solidFill>
                  <a:cs typeface="Arial" panose="020B0604020202020204" pitchFamily="34" charset="0"/>
                </a:rPr>
                <a:t>C-shaped tail. </a:t>
              </a:r>
              <a:endParaRPr lang="en-AU" sz="3200" dirty="0">
                <a:solidFill>
                  <a:srgbClr val="363D41"/>
                </a:solidFill>
                <a:cs typeface="Arial" panose="020B0604020202020204" pitchFamily="34" charset="0"/>
              </a:endParaRPr>
            </a:p>
          </p:txBody>
        </p:sp>
        <p:pic>
          <p:nvPicPr>
            <p:cNvPr id="14" name="Picture 13">
              <a:extLst>
                <a:ext uri="{FF2B5EF4-FFF2-40B4-BE49-F238E27FC236}">
                  <a16:creationId xmlns:a16="http://schemas.microsoft.com/office/drawing/2014/main" id="{1AA2D57F-D4B3-9EA2-2DFC-FC025F5F8570}"/>
                </a:ext>
              </a:extLst>
            </p:cNvPr>
            <p:cNvPicPr>
              <a:picLocks noChangeAspect="1"/>
            </p:cNvPicPr>
            <p:nvPr/>
          </p:nvPicPr>
          <p:blipFill>
            <a:blip r:embed="rId6" cstate="screen">
              <a:extLst>
                <a:ext uri="{28A0092B-C50C-407E-A947-70E740481C1C}">
                  <a14:useLocalDpi xmlns:a14="http://schemas.microsoft.com/office/drawing/2010/main"/>
                </a:ext>
              </a:extLst>
            </a:blip>
            <a:srcRect l="78519" t="19296" b="15198"/>
            <a:stretch>
              <a:fillRect/>
            </a:stretch>
          </p:blipFill>
          <p:spPr bwMode="auto">
            <a:xfrm flipH="1">
              <a:off x="544469" y="5196698"/>
              <a:ext cx="684278" cy="10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Arrow Connector 15">
            <a:extLst>
              <a:ext uri="{FF2B5EF4-FFF2-40B4-BE49-F238E27FC236}">
                <a16:creationId xmlns:a16="http://schemas.microsoft.com/office/drawing/2014/main" id="{F3E4F586-05C5-7E30-22A2-80E832F17FE2}"/>
              </a:ext>
            </a:extLst>
          </p:cNvPr>
          <p:cNvCxnSpPr>
            <a:cxnSpLocks/>
          </p:cNvCxnSpPr>
          <p:nvPr/>
        </p:nvCxnSpPr>
        <p:spPr>
          <a:xfrm flipV="1">
            <a:off x="10108019" y="6273209"/>
            <a:ext cx="392348" cy="1531089"/>
          </a:xfrm>
          <a:prstGeom prst="straightConnector1">
            <a:avLst/>
          </a:prstGeom>
          <a:ln w="38100">
            <a:solidFill>
              <a:srgbClr val="CCCC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D221D9E-5D81-D435-41D5-8BC799D6EDB4}"/>
              </a:ext>
            </a:extLst>
          </p:cNvPr>
          <p:cNvCxnSpPr>
            <a:cxnSpLocks/>
          </p:cNvCxnSpPr>
          <p:nvPr/>
        </p:nvCxnSpPr>
        <p:spPr>
          <a:xfrm flipV="1">
            <a:off x="1567933" y="5838532"/>
            <a:ext cx="0" cy="1717673"/>
          </a:xfrm>
          <a:prstGeom prst="straightConnector1">
            <a:avLst/>
          </a:prstGeom>
          <a:ln w="38100">
            <a:solidFill>
              <a:srgbClr val="CCCC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2C5CF6C-53C0-8546-CD9C-3519E78C9C7D}"/>
              </a:ext>
            </a:extLst>
          </p:cNvPr>
          <p:cNvSpPr txBox="1"/>
          <p:nvPr/>
        </p:nvSpPr>
        <p:spPr>
          <a:xfrm>
            <a:off x="12286770" y="3004406"/>
            <a:ext cx="4219404" cy="584775"/>
          </a:xfrm>
          <a:prstGeom prst="rect">
            <a:avLst/>
          </a:prstGeom>
          <a:noFill/>
        </p:spPr>
        <p:txBody>
          <a:bodyPr wrap="square">
            <a:spAutoFit/>
          </a:bodyPr>
          <a:lstStyle/>
          <a:p>
            <a:r>
              <a:rPr lang="en-GB" sz="3200" dirty="0">
                <a:solidFill>
                  <a:srgbClr val="FF0000"/>
                </a:solidFill>
                <a:cs typeface="Arial" panose="020B0604020202020204" pitchFamily="34" charset="0"/>
              </a:rPr>
              <a:t>Record all over 50 cm</a:t>
            </a:r>
            <a:endParaRPr lang="en-AU" sz="3200" dirty="0">
              <a:solidFill>
                <a:srgbClr val="FF0000"/>
              </a:solidFill>
              <a:cs typeface="Arial" panose="020B0604020202020204" pitchFamily="34" charset="0"/>
            </a:endParaRPr>
          </a:p>
        </p:txBody>
      </p:sp>
    </p:spTree>
    <p:extLst>
      <p:ext uri="{BB962C8B-B14F-4D97-AF65-F5344CB8AC3E}">
        <p14:creationId xmlns:p14="http://schemas.microsoft.com/office/powerpoint/2010/main" val="137894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193A-BD51-785D-D983-ACEF7C007C3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3F8DEF-1CCA-751C-3153-BB9B5CBE4538}"/>
              </a:ext>
            </a:extLst>
          </p:cNvPr>
          <p:cNvSpPr txBox="1">
            <a:spLocks/>
          </p:cNvSpPr>
          <p:nvPr/>
        </p:nvSpPr>
        <p:spPr>
          <a:xfrm>
            <a:off x="6371183" y="583257"/>
            <a:ext cx="4339141" cy="571500"/>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AU" sz="4400" b="1" dirty="0">
                <a:solidFill>
                  <a:srgbClr val="008EA0"/>
                </a:solidFill>
                <a:latin typeface="Arial" panose="020B0604020202020204" pitchFamily="34" charset="0"/>
                <a:cs typeface="Arial" panose="020B0604020202020204" pitchFamily="34" charset="0"/>
              </a:rPr>
              <a:t>CORAL TROUT</a:t>
            </a:r>
          </a:p>
        </p:txBody>
      </p:sp>
      <p:sp>
        <p:nvSpPr>
          <p:cNvPr id="4" name="TextBox 3">
            <a:extLst>
              <a:ext uri="{FF2B5EF4-FFF2-40B4-BE49-F238E27FC236}">
                <a16:creationId xmlns:a16="http://schemas.microsoft.com/office/drawing/2014/main" id="{E2EE2898-B468-C2A3-D015-06ABDB58B716}"/>
              </a:ext>
            </a:extLst>
          </p:cNvPr>
          <p:cNvSpPr txBox="1"/>
          <p:nvPr/>
        </p:nvSpPr>
        <p:spPr>
          <a:xfrm>
            <a:off x="877039" y="1243722"/>
            <a:ext cx="5437313" cy="1077218"/>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Colours vary: blue, brown, red, pink, black and white. </a:t>
            </a:r>
          </a:p>
        </p:txBody>
      </p:sp>
      <p:sp>
        <p:nvSpPr>
          <p:cNvPr id="5" name="TextBox 4">
            <a:extLst>
              <a:ext uri="{FF2B5EF4-FFF2-40B4-BE49-F238E27FC236}">
                <a16:creationId xmlns:a16="http://schemas.microsoft.com/office/drawing/2014/main" id="{3440DBBC-469A-ED0C-D578-EB4CC41EE35F}"/>
              </a:ext>
            </a:extLst>
          </p:cNvPr>
          <p:cNvSpPr txBox="1"/>
          <p:nvPr/>
        </p:nvSpPr>
        <p:spPr>
          <a:xfrm>
            <a:off x="6050957" y="8422537"/>
            <a:ext cx="4928139" cy="584775"/>
          </a:xfrm>
          <a:prstGeom prst="rect">
            <a:avLst/>
          </a:prstGeom>
          <a:noFill/>
        </p:spPr>
        <p:txBody>
          <a:bodyPr wrap="square" lIns="91440" tIns="45720" rIns="91440" bIns="45720" rtlCol="0" anchor="t">
            <a:spAutoFit/>
          </a:bodyPr>
          <a:lstStyle/>
          <a:p>
            <a:pPr algn="ctr"/>
            <a:r>
              <a:rPr lang="en-GB" sz="3200" dirty="0">
                <a:latin typeface="Arial" panose="020B0604020202020204" pitchFamily="34" charset="0"/>
                <a:cs typeface="Arial" panose="020B0604020202020204" pitchFamily="34" charset="0"/>
              </a:rPr>
              <a:t>Blue ring around eyes. </a:t>
            </a:r>
          </a:p>
        </p:txBody>
      </p:sp>
      <p:sp>
        <p:nvSpPr>
          <p:cNvPr id="6" name="TextBox 5">
            <a:extLst>
              <a:ext uri="{FF2B5EF4-FFF2-40B4-BE49-F238E27FC236}">
                <a16:creationId xmlns:a16="http://schemas.microsoft.com/office/drawing/2014/main" id="{CCC01656-E745-3EFB-3452-B89E89C6007A}"/>
              </a:ext>
            </a:extLst>
          </p:cNvPr>
          <p:cNvSpPr txBox="1"/>
          <p:nvPr/>
        </p:nvSpPr>
        <p:spPr>
          <a:xfrm>
            <a:off x="6897552" y="1243722"/>
            <a:ext cx="3273469" cy="1077218"/>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Small blue spots all over the body. </a:t>
            </a:r>
          </a:p>
        </p:txBody>
      </p:sp>
      <p:sp>
        <p:nvSpPr>
          <p:cNvPr id="7" name="TextBox 6">
            <a:extLst>
              <a:ext uri="{FF2B5EF4-FFF2-40B4-BE49-F238E27FC236}">
                <a16:creationId xmlns:a16="http://schemas.microsoft.com/office/drawing/2014/main" id="{3A26527C-8327-C7BB-C655-8555813F8110}"/>
              </a:ext>
            </a:extLst>
          </p:cNvPr>
          <p:cNvSpPr txBox="1"/>
          <p:nvPr/>
        </p:nvSpPr>
        <p:spPr>
          <a:xfrm>
            <a:off x="12260513" y="1374765"/>
            <a:ext cx="2733863" cy="584775"/>
          </a:xfrm>
          <a:prstGeom prst="rect">
            <a:avLst/>
          </a:prstGeom>
          <a:noFill/>
        </p:spPr>
        <p:txBody>
          <a:bodyPr wrap="square" lIns="91440" tIns="45720" rIns="91440" bIns="45720" rtlCol="0" anchor="t">
            <a:spAutoFit/>
          </a:bodyPr>
          <a:lstStyle/>
          <a:p>
            <a:pPr algn="ctr"/>
            <a:r>
              <a:rPr lang="en-GB" sz="3200" dirty="0">
                <a:latin typeface="Arial" panose="020B0604020202020204" pitchFamily="34" charset="0"/>
                <a:cs typeface="Arial" panose="020B0604020202020204" pitchFamily="34" charset="0"/>
              </a:rPr>
              <a:t>Straight tail </a:t>
            </a:r>
            <a:endParaRPr lang="en-AU" sz="3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CDCF0A-4ADC-ACF8-7C09-144DA7C6C3F5}"/>
              </a:ext>
            </a:extLst>
          </p:cNvPr>
          <p:cNvSpPr txBox="1"/>
          <p:nvPr/>
        </p:nvSpPr>
        <p:spPr>
          <a:xfrm flipH="1">
            <a:off x="11841095" y="8422537"/>
            <a:ext cx="4805639" cy="1077218"/>
          </a:xfrm>
          <a:prstGeom prst="rect">
            <a:avLst/>
          </a:prstGeom>
          <a:noFill/>
        </p:spPr>
        <p:txBody>
          <a:bodyPr wrap="square" lIns="91440" tIns="45720" rIns="91440" bIns="45720" rtlCol="0" anchor="t">
            <a:spAutoFit/>
          </a:bodyPr>
          <a:lstStyle/>
          <a:p>
            <a:r>
              <a:rPr lang="en-GB" sz="3200" dirty="0">
                <a:solidFill>
                  <a:srgbClr val="FF0000"/>
                </a:solidFill>
                <a:latin typeface="Arial" panose="020B0604020202020204" pitchFamily="34" charset="0"/>
                <a:cs typeface="Arial" panose="020B0604020202020204" pitchFamily="34" charset="0"/>
              </a:rPr>
              <a:t>Record fish &lt; 38 cm </a:t>
            </a:r>
          </a:p>
          <a:p>
            <a:r>
              <a:rPr lang="en-GB" sz="3200" dirty="0">
                <a:solidFill>
                  <a:srgbClr val="FF0000"/>
                </a:solidFill>
                <a:latin typeface="Arial" panose="020B0604020202020204" pitchFamily="34" charset="0"/>
                <a:cs typeface="Arial" panose="020B0604020202020204" pitchFamily="34" charset="0"/>
              </a:rPr>
              <a:t>and &gt; 38cm separately.</a:t>
            </a:r>
            <a:endParaRPr lang="en-AU" sz="3200"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9FAA6DD-A8C4-16C1-4250-DD6FC4D195F5}"/>
              </a:ext>
            </a:extLst>
          </p:cNvPr>
          <p:cNvSpPr txBox="1"/>
          <p:nvPr/>
        </p:nvSpPr>
        <p:spPr>
          <a:xfrm>
            <a:off x="884165" y="8422537"/>
            <a:ext cx="531548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Arial"/>
              </a:rPr>
              <a:t>Canine teeth protrude </a:t>
            </a:r>
            <a:br>
              <a:rPr lang="en-GB" sz="3200" dirty="0">
                <a:latin typeface="Arial"/>
              </a:rPr>
            </a:br>
            <a:r>
              <a:rPr lang="en-GB" sz="3200" dirty="0">
                <a:latin typeface="Arial"/>
              </a:rPr>
              <a:t>from the lower jaw. </a:t>
            </a:r>
            <a:endParaRPr lang="en-US" sz="3200" dirty="0"/>
          </a:p>
        </p:txBody>
      </p:sp>
      <p:grpSp>
        <p:nvGrpSpPr>
          <p:cNvPr id="18" name="Group 17">
            <a:extLst>
              <a:ext uri="{FF2B5EF4-FFF2-40B4-BE49-F238E27FC236}">
                <a16:creationId xmlns:a16="http://schemas.microsoft.com/office/drawing/2014/main" id="{5F5710A1-1488-552C-DB76-C9B8E9FBE380}"/>
              </a:ext>
            </a:extLst>
          </p:cNvPr>
          <p:cNvGrpSpPr/>
          <p:nvPr/>
        </p:nvGrpSpPr>
        <p:grpSpPr>
          <a:xfrm flipH="1">
            <a:off x="14669960" y="1092335"/>
            <a:ext cx="1521801" cy="1176403"/>
            <a:chOff x="-1488312" y="5462501"/>
            <a:chExt cx="1411153" cy="1090868"/>
          </a:xfrm>
        </p:grpSpPr>
        <p:pic>
          <p:nvPicPr>
            <p:cNvPr id="19" name="Picture 18" descr="A close-up of a fish tail&#10;&#10;AI-generated content may be incorrect.">
              <a:extLst>
                <a:ext uri="{FF2B5EF4-FFF2-40B4-BE49-F238E27FC236}">
                  <a16:creationId xmlns:a16="http://schemas.microsoft.com/office/drawing/2014/main" id="{F439834F-028A-FB8E-F8C3-4E34036F180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1488312" y="5462501"/>
              <a:ext cx="1411153" cy="1090868"/>
            </a:xfrm>
            <a:prstGeom prst="rect">
              <a:avLst/>
            </a:prstGeom>
          </p:spPr>
        </p:pic>
        <p:sp>
          <p:nvSpPr>
            <p:cNvPr id="20" name="Oval 19">
              <a:extLst>
                <a:ext uri="{FF2B5EF4-FFF2-40B4-BE49-F238E27FC236}">
                  <a16:creationId xmlns:a16="http://schemas.microsoft.com/office/drawing/2014/main" id="{AA2E7D8A-D96C-4CC0-52A9-083D3670D323}"/>
                </a:ext>
              </a:extLst>
            </p:cNvPr>
            <p:cNvSpPr/>
            <p:nvPr/>
          </p:nvSpPr>
          <p:spPr>
            <a:xfrm>
              <a:off x="-377987" y="6318757"/>
              <a:ext cx="174441" cy="174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solidFill>
                  <a:srgbClr val="363D41"/>
                </a:solidFill>
              </a:endParaRPr>
            </a:p>
          </p:txBody>
        </p:sp>
      </p:grpSp>
      <p:grpSp>
        <p:nvGrpSpPr>
          <p:cNvPr id="22" name="Group 21">
            <a:extLst>
              <a:ext uri="{FF2B5EF4-FFF2-40B4-BE49-F238E27FC236}">
                <a16:creationId xmlns:a16="http://schemas.microsoft.com/office/drawing/2014/main" id="{06DA6BAB-A80C-EFD0-15CE-EB9C3C3E0ACE}"/>
              </a:ext>
            </a:extLst>
          </p:cNvPr>
          <p:cNvGrpSpPr/>
          <p:nvPr/>
        </p:nvGrpSpPr>
        <p:grpSpPr>
          <a:xfrm>
            <a:off x="988213" y="2409905"/>
            <a:ext cx="15092146" cy="5904819"/>
            <a:chOff x="242476" y="1574881"/>
            <a:chExt cx="11706774" cy="4580288"/>
          </a:xfrm>
        </p:grpSpPr>
        <p:pic>
          <p:nvPicPr>
            <p:cNvPr id="2" name="Picture 1" descr="A close-up of a fish&#10;&#10;AI-generated content may be incorrect.">
              <a:extLst>
                <a:ext uri="{FF2B5EF4-FFF2-40B4-BE49-F238E27FC236}">
                  <a16:creationId xmlns:a16="http://schemas.microsoft.com/office/drawing/2014/main" id="{EBE89695-D25F-6E19-CB98-E7318B4F585F}"/>
                </a:ext>
              </a:extLst>
            </p:cNvPr>
            <p:cNvPicPr>
              <a:picLocks noChangeAspect="1"/>
            </p:cNvPicPr>
            <p:nvPr/>
          </p:nvPicPr>
          <p:blipFill>
            <a:blip r:embed="rId4"/>
            <a:stretch>
              <a:fillRect/>
            </a:stretch>
          </p:blipFill>
          <p:spPr>
            <a:xfrm>
              <a:off x="253853" y="1574881"/>
              <a:ext cx="3811310" cy="2227358"/>
            </a:xfrm>
            <a:prstGeom prst="rect">
              <a:avLst/>
            </a:prstGeom>
            <a:ln>
              <a:solidFill>
                <a:schemeClr val="bg1"/>
              </a:solidFill>
            </a:ln>
          </p:spPr>
        </p:pic>
        <p:pic>
          <p:nvPicPr>
            <p:cNvPr id="9" name="Picture 8" descr="A fish swimming under water&#10;&#10;AI-generated content may be incorrect.">
              <a:extLst>
                <a:ext uri="{FF2B5EF4-FFF2-40B4-BE49-F238E27FC236}">
                  <a16:creationId xmlns:a16="http://schemas.microsoft.com/office/drawing/2014/main" id="{E43F3773-87AD-A5B5-B08B-213069DF522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8089108" y="1574887"/>
              <a:ext cx="3855671" cy="2227359"/>
            </a:xfrm>
            <a:prstGeom prst="rect">
              <a:avLst/>
            </a:prstGeom>
            <a:ln>
              <a:solidFill>
                <a:schemeClr val="bg1"/>
              </a:solidFill>
            </a:ln>
          </p:spPr>
        </p:pic>
        <p:pic>
          <p:nvPicPr>
            <p:cNvPr id="10" name="Picture 9" descr="A blue fish swimming in the water&#10;&#10;AI-generated content may be incorrect.">
              <a:extLst>
                <a:ext uri="{FF2B5EF4-FFF2-40B4-BE49-F238E27FC236}">
                  <a16:creationId xmlns:a16="http://schemas.microsoft.com/office/drawing/2014/main" id="{DD9C82D8-1D16-16A4-6453-F82879033BE7}"/>
                </a:ext>
              </a:extLst>
            </p:cNvPr>
            <p:cNvPicPr>
              <a:picLocks noChangeAspect="1"/>
            </p:cNvPicPr>
            <p:nvPr/>
          </p:nvPicPr>
          <p:blipFill>
            <a:blip r:embed="rId6" cstate="screen">
              <a:extLst>
                <a:ext uri="{28A0092B-C50C-407E-A947-70E740481C1C}">
                  <a14:useLocalDpi xmlns:a14="http://schemas.microsoft.com/office/drawing/2010/main"/>
                </a:ext>
              </a:extLst>
            </a:blip>
            <a:srcRect l="-191" t="-121" b="-1001"/>
            <a:stretch>
              <a:fillRect/>
            </a:stretch>
          </p:blipFill>
          <p:spPr>
            <a:xfrm>
              <a:off x="8084624" y="3885876"/>
              <a:ext cx="3864626" cy="2269293"/>
            </a:xfrm>
            <a:prstGeom prst="rect">
              <a:avLst/>
            </a:prstGeom>
            <a:ln>
              <a:solidFill>
                <a:schemeClr val="bg1"/>
              </a:solidFill>
            </a:ln>
          </p:spPr>
        </p:pic>
        <p:pic>
          <p:nvPicPr>
            <p:cNvPr id="11" name="Picture 10" descr="A pink fish with blue spots&#10;&#10;AI-generated content may be incorrect.">
              <a:extLst>
                <a:ext uri="{FF2B5EF4-FFF2-40B4-BE49-F238E27FC236}">
                  <a16:creationId xmlns:a16="http://schemas.microsoft.com/office/drawing/2014/main" id="{587F627B-05A6-8038-499C-40B4FD5D2A1D}"/>
                </a:ext>
              </a:extLst>
            </p:cNvPr>
            <p:cNvPicPr>
              <a:picLocks noChangeAspect="1"/>
            </p:cNvPicPr>
            <p:nvPr/>
          </p:nvPicPr>
          <p:blipFill>
            <a:blip r:embed="rId7"/>
            <a:stretch>
              <a:fillRect/>
            </a:stretch>
          </p:blipFill>
          <p:spPr>
            <a:xfrm>
              <a:off x="4172226" y="1574881"/>
              <a:ext cx="3814303" cy="2228556"/>
            </a:xfrm>
            <a:prstGeom prst="rect">
              <a:avLst/>
            </a:prstGeom>
            <a:ln>
              <a:solidFill>
                <a:schemeClr val="bg1"/>
              </a:solidFill>
            </a:ln>
          </p:spPr>
        </p:pic>
        <p:pic>
          <p:nvPicPr>
            <p:cNvPr id="13" name="Picture 12" descr="A fish swimming in the water&#10;&#10;AI-generated content may be incorrect.">
              <a:extLst>
                <a:ext uri="{FF2B5EF4-FFF2-40B4-BE49-F238E27FC236}">
                  <a16:creationId xmlns:a16="http://schemas.microsoft.com/office/drawing/2014/main" id="{6FB05186-1541-99DA-C07E-2E1C51A7948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169579" y="3888587"/>
              <a:ext cx="3822691" cy="2228556"/>
            </a:xfrm>
            <a:prstGeom prst="rect">
              <a:avLst/>
            </a:prstGeom>
            <a:ln>
              <a:solidFill>
                <a:schemeClr val="bg1"/>
              </a:solidFill>
            </a:ln>
          </p:spPr>
        </p:pic>
        <p:pic>
          <p:nvPicPr>
            <p:cNvPr id="15" name="Picture 14" descr="A fish swimming in the water&#10;&#10;AI-generated content may be incorrect.">
              <a:extLst>
                <a:ext uri="{FF2B5EF4-FFF2-40B4-BE49-F238E27FC236}">
                  <a16:creationId xmlns:a16="http://schemas.microsoft.com/office/drawing/2014/main" id="{FAAE889D-78EC-3C73-C845-A83D18329F1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42476" y="3885877"/>
              <a:ext cx="3822691" cy="2227359"/>
            </a:xfrm>
            <a:prstGeom prst="rect">
              <a:avLst/>
            </a:prstGeom>
            <a:ln>
              <a:solidFill>
                <a:schemeClr val="bg1"/>
              </a:solidFill>
            </a:ln>
          </p:spPr>
        </p:pic>
      </p:grpSp>
      <p:cxnSp>
        <p:nvCxnSpPr>
          <p:cNvPr id="23" name="Straight Arrow Connector 22">
            <a:extLst>
              <a:ext uri="{FF2B5EF4-FFF2-40B4-BE49-F238E27FC236}">
                <a16:creationId xmlns:a16="http://schemas.microsoft.com/office/drawing/2014/main" id="{3FCF4D77-9A74-1003-1269-E677FADDB15B}"/>
              </a:ext>
            </a:extLst>
          </p:cNvPr>
          <p:cNvCxnSpPr>
            <a:cxnSpLocks/>
          </p:cNvCxnSpPr>
          <p:nvPr/>
        </p:nvCxnSpPr>
        <p:spPr>
          <a:xfrm>
            <a:off x="9753600" y="2717136"/>
            <a:ext cx="302724" cy="869343"/>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678FB3A-65D0-995D-1FA0-7F0340BA1A68}"/>
              </a:ext>
            </a:extLst>
          </p:cNvPr>
          <p:cNvCxnSpPr>
            <a:cxnSpLocks/>
          </p:cNvCxnSpPr>
          <p:nvPr/>
        </p:nvCxnSpPr>
        <p:spPr>
          <a:xfrm>
            <a:off x="15308880" y="2449772"/>
            <a:ext cx="121620" cy="534728"/>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18A9C3E-399B-E644-AF01-9B3347AD2536}"/>
              </a:ext>
            </a:extLst>
          </p:cNvPr>
          <p:cNvCxnSpPr>
            <a:cxnSpLocks/>
          </p:cNvCxnSpPr>
          <p:nvPr/>
        </p:nvCxnSpPr>
        <p:spPr>
          <a:xfrm flipH="1" flipV="1">
            <a:off x="7138923" y="7316413"/>
            <a:ext cx="468377" cy="367086"/>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416BD35-2439-0AB1-DAA9-B9F1FAD7C9FD}"/>
              </a:ext>
            </a:extLst>
          </p:cNvPr>
          <p:cNvCxnSpPr>
            <a:cxnSpLocks/>
          </p:cNvCxnSpPr>
          <p:nvPr/>
        </p:nvCxnSpPr>
        <p:spPr>
          <a:xfrm flipH="1" flipV="1">
            <a:off x="5118588" y="7053046"/>
            <a:ext cx="469412" cy="526735"/>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934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0BDF8-AC06-EE04-751F-43D23240FE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815AB-0053-80A5-22FE-D6EC55658F66}"/>
              </a:ext>
            </a:extLst>
          </p:cNvPr>
          <p:cNvSpPr txBox="1">
            <a:spLocks/>
          </p:cNvSpPr>
          <p:nvPr/>
        </p:nvSpPr>
        <p:spPr>
          <a:xfrm>
            <a:off x="5706957" y="564873"/>
            <a:ext cx="5682591" cy="747082"/>
          </a:xfrm>
        </p:spPr>
        <p:txBody>
          <a:bodyPr lIns="91440" tIns="45720" rIns="91440" bIns="45720" anchor="t" anchorCtr="0">
            <a:noAutofit/>
          </a:bodyPr>
          <a:lstStyle>
            <a:lvl1pPr algn="l" defTabSz="914400" rtl="0" eaLnBrk="1" latinLnBrk="0" hangingPunct="1">
              <a:lnSpc>
                <a:spcPct val="90000"/>
              </a:lnSpc>
              <a:spcBef>
                <a:spcPct val="0"/>
              </a:spcBef>
              <a:buNone/>
              <a:defRPr sz="3800" b="1" kern="1200">
                <a:solidFill>
                  <a:schemeClr val="bg1"/>
                </a:solidFill>
                <a:latin typeface="+mj-lt"/>
                <a:ea typeface="+mj-ea"/>
                <a:cs typeface="+mj-cs"/>
              </a:defRPr>
            </a:lvl1pPr>
          </a:lstStyle>
          <a:p>
            <a:pPr algn="ctr"/>
            <a:r>
              <a:rPr lang="en-US" sz="4400" dirty="0">
                <a:solidFill>
                  <a:srgbClr val="008EA0"/>
                </a:solidFill>
                <a:latin typeface="Arial" panose="020B0604020202020204" pitchFamily="34" charset="0"/>
                <a:cs typeface="Arial" panose="020B0604020202020204" pitchFamily="34" charset="0"/>
              </a:rPr>
              <a:t>MĀORI </a:t>
            </a:r>
            <a:r>
              <a:rPr lang="en-GB" sz="4400" dirty="0">
                <a:solidFill>
                  <a:srgbClr val="008EA0"/>
                </a:solidFill>
                <a:latin typeface="Arial" panose="020B0604020202020204" pitchFamily="34" charset="0"/>
                <a:cs typeface="Arial" panose="020B0604020202020204" pitchFamily="34" charset="0"/>
              </a:rPr>
              <a:t>WRASSE</a:t>
            </a:r>
            <a:endParaRPr lang="en-AU" sz="4400" dirty="0">
              <a:solidFill>
                <a:srgbClr val="008EA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256A25-B55F-8F96-C4C7-3EB7EB238E01}"/>
              </a:ext>
            </a:extLst>
          </p:cNvPr>
          <p:cNvSpPr txBox="1"/>
          <p:nvPr/>
        </p:nvSpPr>
        <p:spPr>
          <a:xfrm>
            <a:off x="1284123" y="1559331"/>
            <a:ext cx="3434811" cy="584775"/>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C-shaped tail. </a:t>
            </a:r>
            <a:endParaRPr lang="en-AU"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54CF71-5392-EE16-DF92-A2E2937BD518}"/>
              </a:ext>
            </a:extLst>
          </p:cNvPr>
          <p:cNvSpPr txBox="1"/>
          <p:nvPr/>
        </p:nvSpPr>
        <p:spPr>
          <a:xfrm>
            <a:off x="6695458" y="7512906"/>
            <a:ext cx="6260673" cy="1569660"/>
          </a:xfrm>
          <a:prstGeom prst="rect">
            <a:avLst/>
          </a:prstGeom>
          <a:noFill/>
        </p:spPr>
        <p:txBody>
          <a:bodyPr wrap="square" lIns="91440" tIns="45720" rIns="91440" bIns="45720" rtlCol="0" anchor="t">
            <a:spAutoFit/>
          </a:bodyPr>
          <a:lstStyle/>
          <a:p>
            <a:pPr indent="-342914">
              <a:buFont typeface="Arial" panose="020B0604020202020204" pitchFamily="34" charset="0"/>
              <a:buChar char="•"/>
            </a:pPr>
            <a:r>
              <a:rPr lang="en-GB" sz="3200" dirty="0">
                <a:latin typeface="Arial" panose="020B0604020202020204" pitchFamily="34" charset="0"/>
                <a:cs typeface="Arial" panose="020B0604020202020204" pitchFamily="34" charset="0"/>
              </a:rPr>
              <a:t>Big fleshy lips </a:t>
            </a:r>
          </a:p>
          <a:p>
            <a:pPr indent="-342914">
              <a:buFont typeface="Arial" panose="020B0604020202020204" pitchFamily="34" charset="0"/>
              <a:buChar char="•"/>
            </a:pPr>
            <a:r>
              <a:rPr lang="en-GB" sz="3200" dirty="0">
                <a:latin typeface="Arial" panose="020B0604020202020204" pitchFamily="34" charset="0"/>
                <a:cs typeface="Arial" panose="020B0604020202020204" pitchFamily="34" charset="0"/>
              </a:rPr>
              <a:t>Scribbled patterns on face</a:t>
            </a:r>
          </a:p>
          <a:p>
            <a:pPr indent="-342914">
              <a:buFont typeface="Arial" panose="020B0604020202020204" pitchFamily="34" charset="0"/>
              <a:buChar char="•"/>
            </a:pPr>
            <a:r>
              <a:rPr lang="en-GB" sz="3200" dirty="0">
                <a:latin typeface="Arial" panose="020B0604020202020204" pitchFamily="34" charset="0"/>
                <a:cs typeface="Arial" panose="020B0604020202020204" pitchFamily="34" charset="0"/>
              </a:rPr>
              <a:t>Black lines behind eye</a:t>
            </a:r>
            <a:endParaRPr lang="en-AU" sz="3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FAAA970-8BD7-5F12-6490-681C6A2F5783}"/>
              </a:ext>
            </a:extLst>
          </p:cNvPr>
          <p:cNvSpPr txBox="1"/>
          <p:nvPr/>
        </p:nvSpPr>
        <p:spPr>
          <a:xfrm>
            <a:off x="12956131" y="7455604"/>
            <a:ext cx="3135096" cy="1077218"/>
          </a:xfrm>
          <a:prstGeom prst="rect">
            <a:avLst/>
          </a:prstGeom>
          <a:noFill/>
        </p:spPr>
        <p:txBody>
          <a:bodyPr wrap="square" lIns="91440" tIns="45720" rIns="91440" bIns="45720" rtlCol="0" anchor="t">
            <a:spAutoFit/>
          </a:bodyPr>
          <a:lstStyle/>
          <a:p>
            <a:r>
              <a:rPr lang="en-GB" sz="3200" dirty="0">
                <a:latin typeface="Arial"/>
                <a:cs typeface="Arial"/>
              </a:rPr>
              <a:t>Males are blue-green in colour.</a:t>
            </a:r>
            <a:endParaRPr lang="en-AU" sz="3200" dirty="0">
              <a:latin typeface="Arial"/>
              <a:cs typeface="Arial"/>
            </a:endParaRPr>
          </a:p>
        </p:txBody>
      </p:sp>
      <p:sp>
        <p:nvSpPr>
          <p:cNvPr id="14" name="TextBox 13">
            <a:extLst>
              <a:ext uri="{FF2B5EF4-FFF2-40B4-BE49-F238E27FC236}">
                <a16:creationId xmlns:a16="http://schemas.microsoft.com/office/drawing/2014/main" id="{FF383EE6-BC90-9FB4-31E4-25157849A1D7}"/>
              </a:ext>
            </a:extLst>
          </p:cNvPr>
          <p:cNvSpPr txBox="1"/>
          <p:nvPr/>
        </p:nvSpPr>
        <p:spPr>
          <a:xfrm>
            <a:off x="999713" y="7455604"/>
            <a:ext cx="5007142" cy="1569660"/>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Females are grey-brown in colour with a barred pattern. </a:t>
            </a:r>
            <a:endParaRPr lang="en-AU"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732C99F-8AFC-44F6-87B5-92D610738524}"/>
              </a:ext>
            </a:extLst>
          </p:cNvPr>
          <p:cNvSpPr txBox="1"/>
          <p:nvPr/>
        </p:nvSpPr>
        <p:spPr>
          <a:xfrm>
            <a:off x="10189973" y="1606987"/>
            <a:ext cx="6046419" cy="1077218"/>
          </a:xfrm>
          <a:prstGeom prst="rect">
            <a:avLst/>
          </a:prstGeom>
          <a:noFill/>
        </p:spPr>
        <p:txBody>
          <a:bodyPr wrap="square" lIns="91440" tIns="45720" rIns="91440" bIns="45720" anchor="t">
            <a:spAutoFit/>
          </a:bodyPr>
          <a:lstStyle/>
          <a:p>
            <a:pPr algn="ctr"/>
            <a:r>
              <a:rPr lang="en-GB" sz="3200" dirty="0">
                <a:latin typeface="Arial"/>
                <a:cs typeface="Arial"/>
              </a:rPr>
              <a:t>Males have a large hump on head.</a:t>
            </a:r>
            <a:endParaRPr lang="en-AU" sz="3200" dirty="0">
              <a:latin typeface="Arial"/>
              <a:cs typeface="Arial"/>
            </a:endParaRPr>
          </a:p>
        </p:txBody>
      </p:sp>
      <p:grpSp>
        <p:nvGrpSpPr>
          <p:cNvPr id="3" name="Group 2">
            <a:extLst>
              <a:ext uri="{FF2B5EF4-FFF2-40B4-BE49-F238E27FC236}">
                <a16:creationId xmlns:a16="http://schemas.microsoft.com/office/drawing/2014/main" id="{1FB9FB61-E658-10DF-288E-809F1740431C}"/>
              </a:ext>
            </a:extLst>
          </p:cNvPr>
          <p:cNvGrpSpPr/>
          <p:nvPr/>
        </p:nvGrpSpPr>
        <p:grpSpPr>
          <a:xfrm>
            <a:off x="999713" y="2230808"/>
            <a:ext cx="15091513" cy="5282094"/>
            <a:chOff x="2526508" y="3281825"/>
            <a:chExt cx="12025905" cy="4209118"/>
          </a:xfrm>
        </p:grpSpPr>
        <p:pic>
          <p:nvPicPr>
            <p:cNvPr id="4" name="Picture 3" descr="A fish swimming in the water&#10;&#10;AI-generated content may be incorrect.">
              <a:extLst>
                <a:ext uri="{FF2B5EF4-FFF2-40B4-BE49-F238E27FC236}">
                  <a16:creationId xmlns:a16="http://schemas.microsoft.com/office/drawing/2014/main" id="{AF1349CE-368A-D7B5-5FC6-871AA814CC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26508" y="3300272"/>
              <a:ext cx="5927437" cy="3956375"/>
            </a:xfrm>
            <a:prstGeom prst="rect">
              <a:avLst/>
            </a:prstGeom>
          </p:spPr>
        </p:pic>
        <p:grpSp>
          <p:nvGrpSpPr>
            <p:cNvPr id="5" name="Group 4">
              <a:extLst>
                <a:ext uri="{FF2B5EF4-FFF2-40B4-BE49-F238E27FC236}">
                  <a16:creationId xmlns:a16="http://schemas.microsoft.com/office/drawing/2014/main" id="{00FC7D78-C038-C25D-A1AB-CE1590C471E2}"/>
                </a:ext>
              </a:extLst>
            </p:cNvPr>
            <p:cNvGrpSpPr/>
            <p:nvPr/>
          </p:nvGrpSpPr>
          <p:grpSpPr>
            <a:xfrm>
              <a:off x="8541678" y="3281825"/>
              <a:ext cx="6004689" cy="3960101"/>
              <a:chOff x="612887" y="1972128"/>
              <a:chExt cx="5462160" cy="3602301"/>
            </a:xfrm>
          </p:grpSpPr>
          <p:pic>
            <p:nvPicPr>
              <p:cNvPr id="19" name="Picture 2">
                <a:extLst>
                  <a:ext uri="{FF2B5EF4-FFF2-40B4-BE49-F238E27FC236}">
                    <a16:creationId xmlns:a16="http://schemas.microsoft.com/office/drawing/2014/main" id="{F12C4BDF-6BF5-4051-95AD-9C46C4CA7350}"/>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612887" y="1982491"/>
                <a:ext cx="5462160" cy="35919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5086596-3D99-F7D1-6919-EDEB5DBA41D5}"/>
                  </a:ext>
                </a:extLst>
              </p:cNvPr>
              <p:cNvSpPr txBox="1"/>
              <p:nvPr/>
            </p:nvSpPr>
            <p:spPr>
              <a:xfrm rot="5400000">
                <a:off x="5342556" y="2507856"/>
                <a:ext cx="1267433" cy="195978"/>
              </a:xfrm>
              <a:prstGeom prst="rect">
                <a:avLst/>
              </a:prstGeom>
              <a:noFill/>
            </p:spPr>
            <p:txBody>
              <a:bodyPr wrap="square" rtlCol="0">
                <a:spAutoFit/>
              </a:bodyPr>
              <a:lstStyle/>
              <a:p>
                <a:r>
                  <a:rPr lang="en-GB" sz="800">
                    <a:solidFill>
                      <a:schemeClr val="bg2">
                        <a:lumMod val="90000"/>
                      </a:schemeClr>
                    </a:solidFill>
                  </a:rPr>
                  <a:t>www.freeimageslive.co.uk</a:t>
                </a:r>
                <a:endParaRPr lang="en-AU" sz="800">
                  <a:solidFill>
                    <a:schemeClr val="bg2">
                      <a:lumMod val="90000"/>
                    </a:schemeClr>
                  </a:solidFill>
                </a:endParaRPr>
              </a:p>
            </p:txBody>
          </p:sp>
        </p:grpSp>
        <p:cxnSp>
          <p:nvCxnSpPr>
            <p:cNvPr id="7" name="Straight Arrow Connector 6">
              <a:extLst>
                <a:ext uri="{FF2B5EF4-FFF2-40B4-BE49-F238E27FC236}">
                  <a16:creationId xmlns:a16="http://schemas.microsoft.com/office/drawing/2014/main" id="{F194DC67-588B-7182-8518-C83455D590E3}"/>
                </a:ext>
              </a:extLst>
            </p:cNvPr>
            <p:cNvCxnSpPr>
              <a:cxnSpLocks/>
            </p:cNvCxnSpPr>
            <p:nvPr/>
          </p:nvCxnSpPr>
          <p:spPr>
            <a:xfrm>
              <a:off x="3158416" y="3343533"/>
              <a:ext cx="0" cy="527316"/>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F2C44627-C9B4-4B18-65AC-399D1D53B7E5}"/>
                </a:ext>
              </a:extLst>
            </p:cNvPr>
            <p:cNvCxnSpPr>
              <a:cxnSpLocks/>
            </p:cNvCxnSpPr>
            <p:nvPr/>
          </p:nvCxnSpPr>
          <p:spPr>
            <a:xfrm>
              <a:off x="10281235" y="3281825"/>
              <a:ext cx="0" cy="1512062"/>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sp>
          <p:nvSpPr>
            <p:cNvPr id="21" name="TextBox 23">
              <a:extLst>
                <a:ext uri="{FF2B5EF4-FFF2-40B4-BE49-F238E27FC236}">
                  <a16:creationId xmlns:a16="http://schemas.microsoft.com/office/drawing/2014/main" id="{61DFC842-CC1D-5636-5F0F-73EC32CD8F9F}"/>
                </a:ext>
              </a:extLst>
            </p:cNvPr>
            <p:cNvSpPr txBox="1"/>
            <p:nvPr/>
          </p:nvSpPr>
          <p:spPr>
            <a:xfrm>
              <a:off x="2530092" y="6977887"/>
              <a:ext cx="5923854" cy="27795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Female</a:t>
              </a:r>
              <a:endParaRPr lang="en-AU" sz="2000" b="1" dirty="0">
                <a:solidFill>
                  <a:schemeClr val="bg1"/>
                </a:solidFill>
                <a:latin typeface="Arial" panose="020B0604020202020204" pitchFamily="34" charset="0"/>
                <a:cs typeface="Arial" panose="020B0604020202020204" pitchFamily="34" charset="0"/>
              </a:endParaRPr>
            </a:p>
          </p:txBody>
        </p:sp>
        <p:sp>
          <p:nvSpPr>
            <p:cNvPr id="22" name="TextBox 23">
              <a:extLst>
                <a:ext uri="{FF2B5EF4-FFF2-40B4-BE49-F238E27FC236}">
                  <a16:creationId xmlns:a16="http://schemas.microsoft.com/office/drawing/2014/main" id="{8DD70383-AAC3-529D-C349-058AA75D5C4D}"/>
                </a:ext>
              </a:extLst>
            </p:cNvPr>
            <p:cNvSpPr txBox="1"/>
            <p:nvPr/>
          </p:nvSpPr>
          <p:spPr>
            <a:xfrm>
              <a:off x="8551799" y="6969569"/>
              <a:ext cx="6000614" cy="27795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2000"/>
                </a:lnSpc>
              </a:pPr>
              <a:r>
                <a:rPr lang="en-GB" sz="2000" b="1" dirty="0">
                  <a:solidFill>
                    <a:schemeClr val="bg1"/>
                  </a:solidFill>
                  <a:latin typeface="Arial" panose="020B0604020202020204" pitchFamily="34" charset="0"/>
                  <a:cs typeface="Arial" panose="020B0604020202020204" pitchFamily="34" charset="0"/>
                </a:rPr>
                <a:t>Male</a:t>
              </a:r>
              <a:endParaRPr lang="en-AU" sz="2000" b="1" dirty="0">
                <a:solidFill>
                  <a:schemeClr val="bg1"/>
                </a:solidFill>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2FAAAD8A-7D68-CD58-DB44-C2114265F576}"/>
                </a:ext>
              </a:extLst>
            </p:cNvPr>
            <p:cNvCxnSpPr>
              <a:cxnSpLocks/>
            </p:cNvCxnSpPr>
            <p:nvPr/>
          </p:nvCxnSpPr>
          <p:spPr>
            <a:xfrm flipH="1" flipV="1">
              <a:off x="7715425" y="6622286"/>
              <a:ext cx="561827" cy="868657"/>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1D00DB49-6020-3273-18C9-21BD4455B7D2}"/>
                </a:ext>
              </a:extLst>
            </p:cNvPr>
            <p:cNvCxnSpPr>
              <a:cxnSpLocks/>
            </p:cNvCxnSpPr>
            <p:nvPr/>
          </p:nvCxnSpPr>
          <p:spPr>
            <a:xfrm flipV="1">
              <a:off x="8819064" y="6894765"/>
              <a:ext cx="1274125" cy="596178"/>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916982D4-2C0E-71FE-6AB2-454FBB3BE502}"/>
                </a:ext>
              </a:extLst>
            </p:cNvPr>
            <p:cNvCxnSpPr>
              <a:cxnSpLocks/>
            </p:cNvCxnSpPr>
            <p:nvPr/>
          </p:nvCxnSpPr>
          <p:spPr>
            <a:xfrm flipV="1">
              <a:off x="5332200" y="5753629"/>
              <a:ext cx="0" cy="1737314"/>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5E343DB5-9C44-0BCC-D048-E60B865316B1}"/>
                </a:ext>
              </a:extLst>
            </p:cNvPr>
            <p:cNvCxnSpPr>
              <a:cxnSpLocks/>
            </p:cNvCxnSpPr>
            <p:nvPr/>
          </p:nvCxnSpPr>
          <p:spPr>
            <a:xfrm flipH="1" flipV="1">
              <a:off x="12030609" y="6298588"/>
              <a:ext cx="200247" cy="1192355"/>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196155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E37F-4788-E313-3A4D-ADAABCA0C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4C1C6-F09D-0CEB-95D8-0843F3981F88}"/>
              </a:ext>
            </a:extLst>
          </p:cNvPr>
          <p:cNvSpPr txBox="1">
            <a:spLocks/>
          </p:cNvSpPr>
          <p:nvPr/>
        </p:nvSpPr>
        <p:spPr>
          <a:xfrm>
            <a:off x="6285968" y="585265"/>
            <a:ext cx="4496863" cy="546710"/>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panose="020B0604020202020204" pitchFamily="34" charset="0"/>
                <a:cs typeface="Arial" panose="020B0604020202020204" pitchFamily="34" charset="0"/>
              </a:rPr>
              <a:t>SEA TURTLES</a:t>
            </a:r>
            <a:endParaRPr lang="en-AU" sz="4400" b="1" dirty="0">
              <a:solidFill>
                <a:srgbClr val="008EA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49C4159C-1E10-4718-CA7E-581E09628E85}"/>
              </a:ext>
            </a:extLst>
          </p:cNvPr>
          <p:cNvGrpSpPr>
            <a:grpSpLocks noGrp="1" noUngrp="1" noRot="1" noMove="1" noResize="1"/>
          </p:cNvGrpSpPr>
          <p:nvPr/>
        </p:nvGrpSpPr>
        <p:grpSpPr>
          <a:xfrm>
            <a:off x="970188" y="1815660"/>
            <a:ext cx="15167489" cy="7110363"/>
            <a:chOff x="970188" y="1815660"/>
            <a:chExt cx="15167489" cy="7110363"/>
          </a:xfrm>
        </p:grpSpPr>
        <p:pic>
          <p:nvPicPr>
            <p:cNvPr id="3" name="Picture 2" descr="A sea turtle swimming underwater&#10;&#10;AI-generated content may be incorrect.">
              <a:extLst>
                <a:ext uri="{FF2B5EF4-FFF2-40B4-BE49-F238E27FC236}">
                  <a16:creationId xmlns:a16="http://schemas.microsoft.com/office/drawing/2014/main" id="{EBEF94E3-89D1-3BDA-B55F-14DBDD0F3F0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973422" y="1815660"/>
              <a:ext cx="5080498" cy="3630200"/>
            </a:xfrm>
            <a:prstGeom prst="rect">
              <a:avLst/>
            </a:prstGeom>
          </p:spPr>
        </p:pic>
        <p:pic>
          <p:nvPicPr>
            <p:cNvPr id="4" name="Picture 3" descr="A turtle swimming in the water&#10;&#10;AI-generated content may be incorrect.">
              <a:extLst>
                <a:ext uri="{FF2B5EF4-FFF2-40B4-BE49-F238E27FC236}">
                  <a16:creationId xmlns:a16="http://schemas.microsoft.com/office/drawing/2014/main" id="{8C400C73-91BB-91BE-F184-4A4A8E6F10CB}"/>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142085" y="1816174"/>
              <a:ext cx="4764759" cy="3630200"/>
            </a:xfrm>
            <a:prstGeom prst="rect">
              <a:avLst/>
            </a:prstGeom>
          </p:spPr>
        </p:pic>
        <p:pic>
          <p:nvPicPr>
            <p:cNvPr id="5" name="Picture 4" descr="A sea turtle swimming in the water&#10;&#10;AI-generated content may be incorrect.">
              <a:extLst>
                <a:ext uri="{FF2B5EF4-FFF2-40B4-BE49-F238E27FC236}">
                  <a16:creationId xmlns:a16="http://schemas.microsoft.com/office/drawing/2014/main" id="{374B110C-1258-1A12-4DA6-712F5219BBF8}"/>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tretch>
              <a:fillRect/>
            </a:stretch>
          </p:blipFill>
          <p:spPr>
            <a:xfrm>
              <a:off x="10994968" y="1815660"/>
              <a:ext cx="5119469" cy="3630200"/>
            </a:xfrm>
            <a:prstGeom prst="rect">
              <a:avLst/>
            </a:prstGeom>
          </p:spPr>
        </p:pic>
        <p:pic>
          <p:nvPicPr>
            <p:cNvPr id="7" name="Picture 6" descr="A turtle on the beach&#10;&#10;AI-generated content may be incorrect.">
              <a:extLst>
                <a:ext uri="{FF2B5EF4-FFF2-40B4-BE49-F238E27FC236}">
                  <a16:creationId xmlns:a16="http://schemas.microsoft.com/office/drawing/2014/main" id="{4CDD10A1-7DE3-3734-3810-8CBC058EA116}"/>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tretch>
              <a:fillRect/>
            </a:stretch>
          </p:blipFill>
          <p:spPr>
            <a:xfrm>
              <a:off x="973422" y="5534332"/>
              <a:ext cx="5080497" cy="3386996"/>
            </a:xfrm>
            <a:prstGeom prst="rect">
              <a:avLst/>
            </a:prstGeom>
          </p:spPr>
        </p:pic>
        <p:pic>
          <p:nvPicPr>
            <p:cNvPr id="8" name="Picture 7" descr="A turtle on the beach&#10;&#10;AI-generated content may be incorrect.">
              <a:extLst>
                <a:ext uri="{FF2B5EF4-FFF2-40B4-BE49-F238E27FC236}">
                  <a16:creationId xmlns:a16="http://schemas.microsoft.com/office/drawing/2014/main" id="{92AC805D-7BF5-69BE-ECDE-AD8CB5F8887D}"/>
                </a:ext>
              </a:extLst>
            </p:cNvPr>
            <p:cNvPicPr>
              <a:picLocks noGrp="1" noRot="1" noChangeAspec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t="-319"/>
            <a:stretch>
              <a:fillRect/>
            </a:stretch>
          </p:blipFill>
          <p:spPr>
            <a:xfrm>
              <a:off x="6152022" y="5534332"/>
              <a:ext cx="4764758" cy="3386996"/>
            </a:xfrm>
            <a:prstGeom prst="rect">
              <a:avLst/>
            </a:prstGeom>
          </p:spPr>
        </p:pic>
        <p:pic>
          <p:nvPicPr>
            <p:cNvPr id="9" name="Picture 8" descr="A turtle on the sand&#10;&#10;AI-generated content may be incorrect.">
              <a:extLst>
                <a:ext uri="{FF2B5EF4-FFF2-40B4-BE49-F238E27FC236}">
                  <a16:creationId xmlns:a16="http://schemas.microsoft.com/office/drawing/2014/main" id="{D761AF41-4261-9824-1F3B-29A45D01D874}"/>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tretch>
              <a:fillRect/>
            </a:stretch>
          </p:blipFill>
          <p:spPr>
            <a:xfrm>
              <a:off x="11014842" y="5534332"/>
              <a:ext cx="5122835" cy="3386996"/>
            </a:xfrm>
            <a:prstGeom prst="rect">
              <a:avLst/>
            </a:prstGeom>
          </p:spPr>
        </p:pic>
        <p:sp>
          <p:nvSpPr>
            <p:cNvPr id="20" name="TextBox 23">
              <a:extLst>
                <a:ext uri="{FF2B5EF4-FFF2-40B4-BE49-F238E27FC236}">
                  <a16:creationId xmlns:a16="http://schemas.microsoft.com/office/drawing/2014/main" id="{B8C5E267-4AB7-C769-7530-CBA185A5BF5E}"/>
                </a:ext>
              </a:extLst>
            </p:cNvPr>
            <p:cNvSpPr txBox="1">
              <a:spLocks noGrp="1" noRot="1" noMove="1" noResize="1" noEditPoints="1" noAdjustHandles="1" noChangeArrowheads="1" noChangeShapeType="1"/>
            </p:cNvSpPr>
            <p:nvPr/>
          </p:nvSpPr>
          <p:spPr>
            <a:xfrm>
              <a:off x="972215" y="5107306"/>
              <a:ext cx="5080497"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Hawksbill</a:t>
              </a:r>
              <a:endParaRPr lang="en-AU" sz="2000" b="1" dirty="0">
                <a:solidFill>
                  <a:schemeClr val="bg1"/>
                </a:solidFill>
                <a:latin typeface="Arial" panose="020B0604020202020204" pitchFamily="34" charset="0"/>
                <a:cs typeface="Arial" panose="020B0604020202020204" pitchFamily="34" charset="0"/>
              </a:endParaRPr>
            </a:p>
          </p:txBody>
        </p:sp>
        <p:sp>
          <p:nvSpPr>
            <p:cNvPr id="21" name="TextBox 23">
              <a:extLst>
                <a:ext uri="{FF2B5EF4-FFF2-40B4-BE49-F238E27FC236}">
                  <a16:creationId xmlns:a16="http://schemas.microsoft.com/office/drawing/2014/main" id="{C3D1FD2A-C73F-D1C2-9D8D-7795180B764A}"/>
                </a:ext>
              </a:extLst>
            </p:cNvPr>
            <p:cNvSpPr txBox="1">
              <a:spLocks noGrp="1" noRot="1" noMove="1" noResize="1" noEditPoints="1" noAdjustHandles="1" noChangeArrowheads="1" noChangeShapeType="1"/>
            </p:cNvSpPr>
            <p:nvPr/>
          </p:nvSpPr>
          <p:spPr>
            <a:xfrm>
              <a:off x="6141822" y="5107306"/>
              <a:ext cx="4746512"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Green</a:t>
              </a:r>
              <a:endParaRPr lang="en-AU" sz="2000" b="1" dirty="0">
                <a:solidFill>
                  <a:schemeClr val="bg1"/>
                </a:solidFill>
                <a:latin typeface="Arial" panose="020B0604020202020204" pitchFamily="34" charset="0"/>
                <a:cs typeface="Arial" panose="020B0604020202020204" pitchFamily="34" charset="0"/>
              </a:endParaRPr>
            </a:p>
          </p:txBody>
        </p:sp>
        <p:sp>
          <p:nvSpPr>
            <p:cNvPr id="22" name="TextBox 23">
              <a:extLst>
                <a:ext uri="{FF2B5EF4-FFF2-40B4-BE49-F238E27FC236}">
                  <a16:creationId xmlns:a16="http://schemas.microsoft.com/office/drawing/2014/main" id="{91DFACC1-17CF-3EA9-4EC5-74EAE0130C00}"/>
                </a:ext>
              </a:extLst>
            </p:cNvPr>
            <p:cNvSpPr txBox="1">
              <a:spLocks noGrp="1" noRot="1" noMove="1" noResize="1" noEditPoints="1" noAdjustHandles="1" noChangeArrowheads="1" noChangeShapeType="1"/>
            </p:cNvSpPr>
            <p:nvPr/>
          </p:nvSpPr>
          <p:spPr>
            <a:xfrm>
              <a:off x="11004352" y="5095224"/>
              <a:ext cx="5100699"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Loggerhead</a:t>
              </a:r>
              <a:endParaRPr lang="en-AU" sz="2000" b="1">
                <a:solidFill>
                  <a:schemeClr val="bg1"/>
                </a:solidFill>
                <a:latin typeface="Arial" panose="020B0604020202020204" pitchFamily="34" charset="0"/>
                <a:cs typeface="Arial" panose="020B0604020202020204" pitchFamily="34" charset="0"/>
              </a:endParaRPr>
            </a:p>
          </p:txBody>
        </p:sp>
        <p:sp>
          <p:nvSpPr>
            <p:cNvPr id="23" name="TextBox 23">
              <a:extLst>
                <a:ext uri="{FF2B5EF4-FFF2-40B4-BE49-F238E27FC236}">
                  <a16:creationId xmlns:a16="http://schemas.microsoft.com/office/drawing/2014/main" id="{00991894-AAC8-74A7-A291-8D5C7E2B61E7}"/>
                </a:ext>
              </a:extLst>
            </p:cNvPr>
            <p:cNvSpPr txBox="1">
              <a:spLocks noGrp="1" noRot="1" noMove="1" noResize="1" noEditPoints="1" noAdjustHandles="1" noChangeArrowheads="1" noChangeShapeType="1"/>
            </p:cNvSpPr>
            <p:nvPr/>
          </p:nvSpPr>
          <p:spPr>
            <a:xfrm>
              <a:off x="11025911" y="8570722"/>
              <a:ext cx="5100699"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Flatback</a:t>
              </a:r>
              <a:endParaRPr lang="en-AU" sz="200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954F11F-AC6B-FBB4-C725-621588AF05C6}"/>
                </a:ext>
              </a:extLst>
            </p:cNvPr>
            <p:cNvSpPr txBox="1">
              <a:spLocks noGrp="1" noRot="1" noMove="1" noResize="1" noEditPoints="1" noAdjustHandles="1" noChangeArrowheads="1" noChangeShapeType="1"/>
            </p:cNvSpPr>
            <p:nvPr/>
          </p:nvSpPr>
          <p:spPr>
            <a:xfrm>
              <a:off x="6152023" y="8576098"/>
              <a:ext cx="4764758"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Olive Ridley</a:t>
              </a:r>
              <a:endParaRPr lang="en-AU" sz="2000" b="1">
                <a:solidFill>
                  <a:schemeClr val="bg1"/>
                </a:solidFill>
                <a:latin typeface="Arial" panose="020B0604020202020204" pitchFamily="34" charset="0"/>
                <a:cs typeface="Arial" panose="020B0604020202020204" pitchFamily="34" charset="0"/>
              </a:endParaRPr>
            </a:p>
          </p:txBody>
        </p:sp>
        <p:sp>
          <p:nvSpPr>
            <p:cNvPr id="25" name="TextBox 23">
              <a:extLst>
                <a:ext uri="{FF2B5EF4-FFF2-40B4-BE49-F238E27FC236}">
                  <a16:creationId xmlns:a16="http://schemas.microsoft.com/office/drawing/2014/main" id="{402E10C9-DB0C-6409-4B6F-426EE2F44AD7}"/>
                </a:ext>
              </a:extLst>
            </p:cNvPr>
            <p:cNvSpPr txBox="1">
              <a:spLocks noGrp="1" noRot="1" noMove="1" noResize="1" noEditPoints="1" noAdjustHandles="1" noChangeArrowheads="1" noChangeShapeType="1"/>
            </p:cNvSpPr>
            <p:nvPr/>
          </p:nvSpPr>
          <p:spPr>
            <a:xfrm>
              <a:off x="970188" y="8577210"/>
              <a:ext cx="5080499" cy="348813"/>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Leatherback</a:t>
              </a:r>
              <a:endParaRPr lang="en-AU" sz="2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2906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D42D-F75E-D710-A542-DBFF26444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8B07E-C992-5493-4137-9F12D6E1CDBA}"/>
              </a:ext>
            </a:extLst>
          </p:cNvPr>
          <p:cNvSpPr txBox="1">
            <a:spLocks/>
          </p:cNvSpPr>
          <p:nvPr/>
        </p:nvSpPr>
        <p:spPr>
          <a:xfrm>
            <a:off x="6946218" y="574976"/>
            <a:ext cx="3176364" cy="624529"/>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panose="020B0604020202020204" pitchFamily="34" charset="0"/>
                <a:cs typeface="Arial" panose="020B0604020202020204" pitchFamily="34" charset="0"/>
              </a:rPr>
              <a:t>SHARKS</a:t>
            </a:r>
            <a:endParaRPr lang="en-AU"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08C79FD-4FE7-7407-B4C1-6B5F9FA9FA6C}"/>
              </a:ext>
            </a:extLst>
          </p:cNvPr>
          <p:cNvSpPr txBox="1"/>
          <p:nvPr/>
        </p:nvSpPr>
        <p:spPr>
          <a:xfrm>
            <a:off x="12166683" y="1605735"/>
            <a:ext cx="3973340" cy="1077218"/>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Benthic sharks use spiracles to breathe.</a:t>
            </a:r>
            <a:endParaRPr lang="en-AU" sz="32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416271C-24C8-C42D-5523-489C2B6F4ED1}"/>
              </a:ext>
            </a:extLst>
          </p:cNvPr>
          <p:cNvSpPr txBox="1"/>
          <p:nvPr/>
        </p:nvSpPr>
        <p:spPr>
          <a:xfrm>
            <a:off x="928777" y="1605735"/>
            <a:ext cx="101034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3200" dirty="0">
                <a:latin typeface="Arial"/>
                <a:ea typeface="Arial"/>
                <a:cs typeface="Arial"/>
              </a:rPr>
              <a:t>Record all sharks that you see. </a:t>
            </a:r>
          </a:p>
          <a:p>
            <a:pPr marL="342900" indent="-342900">
              <a:buFont typeface="Arial" panose="020B0604020202020204" pitchFamily="34" charset="0"/>
              <a:buChar char="•"/>
            </a:pPr>
            <a:r>
              <a:rPr lang="en-US" sz="3200" dirty="0">
                <a:latin typeface="Arial"/>
                <a:ea typeface="Arial"/>
                <a:cs typeface="Arial"/>
              </a:rPr>
              <a:t>Record blacktip and whitetip reef sharks separately. </a:t>
            </a:r>
            <a:endParaRPr lang="en-US" sz="3200" dirty="0"/>
          </a:p>
        </p:txBody>
      </p:sp>
      <p:grpSp>
        <p:nvGrpSpPr>
          <p:cNvPr id="9" name="Group 8">
            <a:extLst>
              <a:ext uri="{FF2B5EF4-FFF2-40B4-BE49-F238E27FC236}">
                <a16:creationId xmlns:a16="http://schemas.microsoft.com/office/drawing/2014/main" id="{6BB22B5B-C91D-3C65-8DD4-DA61D556EE4D}"/>
              </a:ext>
            </a:extLst>
          </p:cNvPr>
          <p:cNvGrpSpPr>
            <a:grpSpLocks/>
          </p:cNvGrpSpPr>
          <p:nvPr/>
        </p:nvGrpSpPr>
        <p:grpSpPr>
          <a:xfrm>
            <a:off x="986789" y="3089183"/>
            <a:ext cx="15095223" cy="5855082"/>
            <a:chOff x="2674118" y="3815183"/>
            <a:chExt cx="11818158" cy="4583985"/>
          </a:xfrm>
        </p:grpSpPr>
        <p:pic>
          <p:nvPicPr>
            <p:cNvPr id="32" name="Picture 31" descr="A shark swimming in the water&#10;&#10;AI-generated content may be incorrect.">
              <a:extLst>
                <a:ext uri="{FF2B5EF4-FFF2-40B4-BE49-F238E27FC236}">
                  <a16:creationId xmlns:a16="http://schemas.microsoft.com/office/drawing/2014/main" id="{A0669BAD-241D-368B-892C-83F18941DA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76413" y="3817009"/>
              <a:ext cx="3985117" cy="2289123"/>
            </a:xfrm>
            <a:prstGeom prst="rect">
              <a:avLst/>
            </a:prstGeom>
          </p:spPr>
        </p:pic>
        <p:grpSp>
          <p:nvGrpSpPr>
            <p:cNvPr id="4" name="Group 3">
              <a:extLst>
                <a:ext uri="{FF2B5EF4-FFF2-40B4-BE49-F238E27FC236}">
                  <a16:creationId xmlns:a16="http://schemas.microsoft.com/office/drawing/2014/main" id="{5F4AAA58-B541-DE15-00DC-1B0FBAFA9C6E}"/>
                </a:ext>
              </a:extLst>
            </p:cNvPr>
            <p:cNvGrpSpPr>
              <a:grpSpLocks/>
            </p:cNvGrpSpPr>
            <p:nvPr/>
          </p:nvGrpSpPr>
          <p:grpSpPr>
            <a:xfrm>
              <a:off x="10581955" y="3815183"/>
              <a:ext cx="3910321" cy="2290318"/>
              <a:chOff x="8213020" y="2043805"/>
              <a:chExt cx="3774162" cy="2210568"/>
            </a:xfrm>
          </p:grpSpPr>
          <p:pic>
            <p:nvPicPr>
              <p:cNvPr id="5" name="Picture 4" descr="A shark swimming in the water&#10;&#10;AI-generated content may be incorrect.">
                <a:extLst>
                  <a:ext uri="{FF2B5EF4-FFF2-40B4-BE49-F238E27FC236}">
                    <a16:creationId xmlns:a16="http://schemas.microsoft.com/office/drawing/2014/main" id="{54F4CC0C-23AF-D4A5-B6BF-4974310589D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213020" y="2043805"/>
                <a:ext cx="3774162" cy="2210568"/>
              </a:xfrm>
              <a:prstGeom prst="rect">
                <a:avLst/>
              </a:prstGeom>
            </p:spPr>
          </p:pic>
          <p:pic>
            <p:nvPicPr>
              <p:cNvPr id="6" name="Picture 5">
                <a:extLst>
                  <a:ext uri="{FF2B5EF4-FFF2-40B4-BE49-F238E27FC236}">
                    <a16:creationId xmlns:a16="http://schemas.microsoft.com/office/drawing/2014/main" id="{B8944BFD-507B-3650-D613-68ABDA28304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095436" y="4052681"/>
                <a:ext cx="891746" cy="200928"/>
              </a:xfrm>
              <a:prstGeom prst="rect">
                <a:avLst/>
              </a:prstGeom>
            </p:spPr>
          </p:pic>
        </p:grpSp>
        <p:pic>
          <p:nvPicPr>
            <p:cNvPr id="7" name="Picture 6" descr="A shark swimming in the water&#10;&#10;AI-generated content may be incorrect.">
              <a:extLst>
                <a:ext uri="{FF2B5EF4-FFF2-40B4-BE49-F238E27FC236}">
                  <a16:creationId xmlns:a16="http://schemas.microsoft.com/office/drawing/2014/main" id="{998B0B07-41A0-DAAA-C050-A774DC1E70F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712691" y="3815185"/>
              <a:ext cx="3821929" cy="2290318"/>
            </a:xfrm>
            <a:prstGeom prst="rect">
              <a:avLst/>
            </a:prstGeom>
            <a:solidFill>
              <a:srgbClr val="000000">
                <a:alpha val="50196"/>
              </a:srgbClr>
            </a:solidFill>
          </p:spPr>
        </p:pic>
        <p:pic>
          <p:nvPicPr>
            <p:cNvPr id="8" name="Picture 7" descr="A spotted fish swimming in the water&#10;&#10;AI-generated content may be incorrect.">
              <a:extLst>
                <a:ext uri="{FF2B5EF4-FFF2-40B4-BE49-F238E27FC236}">
                  <a16:creationId xmlns:a16="http://schemas.microsoft.com/office/drawing/2014/main" id="{99F6141B-2542-7A00-D1A5-5A1B79F9CC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80558" y="6164498"/>
              <a:ext cx="3109760" cy="2220851"/>
            </a:xfrm>
            <a:prstGeom prst="rect">
              <a:avLst/>
            </a:prstGeom>
          </p:spPr>
        </p:pic>
        <p:pic>
          <p:nvPicPr>
            <p:cNvPr id="10" name="Picture 9" descr="A whale shark swimming in the water&#10;&#10;AI-generated content may be incorrect.">
              <a:extLst>
                <a:ext uri="{FF2B5EF4-FFF2-40B4-BE49-F238E27FC236}">
                  <a16:creationId xmlns:a16="http://schemas.microsoft.com/office/drawing/2014/main" id="{31A320F7-8C59-B3BA-3B32-87CEC111179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2675114" y="6164593"/>
              <a:ext cx="4731439" cy="2231183"/>
            </a:xfrm>
            <a:prstGeom prst="rect">
              <a:avLst/>
            </a:prstGeom>
          </p:spPr>
        </p:pic>
        <p:cxnSp>
          <p:nvCxnSpPr>
            <p:cNvPr id="15" name="Straight Arrow Connector 14">
              <a:extLst>
                <a:ext uri="{FF2B5EF4-FFF2-40B4-BE49-F238E27FC236}">
                  <a16:creationId xmlns:a16="http://schemas.microsoft.com/office/drawing/2014/main" id="{EB929878-1E83-B631-9FD8-F77F83953DCD}"/>
                </a:ext>
              </a:extLst>
            </p:cNvPr>
            <p:cNvCxnSpPr>
              <a:cxnSpLocks/>
            </p:cNvCxnSpPr>
            <p:nvPr/>
          </p:nvCxnSpPr>
          <p:spPr>
            <a:xfrm>
              <a:off x="4515386" y="4206593"/>
              <a:ext cx="353295" cy="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7378B564-6F5D-DCBF-DBE8-9631E66A2CA3}"/>
                </a:ext>
              </a:extLst>
            </p:cNvPr>
            <p:cNvCxnSpPr>
              <a:cxnSpLocks/>
            </p:cNvCxnSpPr>
            <p:nvPr/>
          </p:nvCxnSpPr>
          <p:spPr>
            <a:xfrm>
              <a:off x="4565333" y="3935028"/>
              <a:ext cx="1095766" cy="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7453B4A0-6EE0-B057-35B3-613468BD280F}"/>
                </a:ext>
              </a:extLst>
            </p:cNvPr>
            <p:cNvCxnSpPr>
              <a:cxnSpLocks/>
            </p:cNvCxnSpPr>
            <p:nvPr/>
          </p:nvCxnSpPr>
          <p:spPr>
            <a:xfrm flipH="1">
              <a:off x="9178886" y="4359480"/>
              <a:ext cx="452796" cy="76405"/>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3941ECBE-CD03-7ACC-D0FE-CA69A7633DD0}"/>
                </a:ext>
              </a:extLst>
            </p:cNvPr>
            <p:cNvCxnSpPr>
              <a:cxnSpLocks/>
            </p:cNvCxnSpPr>
            <p:nvPr/>
          </p:nvCxnSpPr>
          <p:spPr>
            <a:xfrm flipH="1">
              <a:off x="9969337" y="4605542"/>
              <a:ext cx="144072" cy="532623"/>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CD4783D2-9FE5-4187-262F-2BD14A32D0C7}"/>
                </a:ext>
              </a:extLst>
            </p:cNvPr>
            <p:cNvCxnSpPr>
              <a:cxnSpLocks/>
            </p:cNvCxnSpPr>
            <p:nvPr/>
          </p:nvCxnSpPr>
          <p:spPr>
            <a:xfrm flipH="1">
              <a:off x="9540543" y="4591820"/>
              <a:ext cx="223089" cy="22967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1AA3016E-B00C-22F5-B6F1-8BD453BE1707}"/>
                </a:ext>
              </a:extLst>
            </p:cNvPr>
            <p:cNvCxnSpPr>
              <a:cxnSpLocks/>
            </p:cNvCxnSpPr>
            <p:nvPr/>
          </p:nvCxnSpPr>
          <p:spPr>
            <a:xfrm>
              <a:off x="13229373" y="4821489"/>
              <a:ext cx="186692" cy="47688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8F5DBDD6-19AE-AB74-ECED-300C0E24A657}"/>
                </a:ext>
              </a:extLst>
            </p:cNvPr>
            <p:cNvCxnSpPr>
              <a:cxnSpLocks/>
            </p:cNvCxnSpPr>
            <p:nvPr/>
          </p:nvCxnSpPr>
          <p:spPr>
            <a:xfrm>
              <a:off x="13485524" y="7212504"/>
              <a:ext cx="188429" cy="409322"/>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grpSp>
          <p:nvGrpSpPr>
            <p:cNvPr id="24" name="Group 23">
              <a:extLst>
                <a:ext uri="{FF2B5EF4-FFF2-40B4-BE49-F238E27FC236}">
                  <a16:creationId xmlns:a16="http://schemas.microsoft.com/office/drawing/2014/main" id="{108C95F1-75DC-6026-3705-BC2446F2CF1C}"/>
                </a:ext>
              </a:extLst>
            </p:cNvPr>
            <p:cNvGrpSpPr>
              <a:grpSpLocks/>
            </p:cNvGrpSpPr>
            <p:nvPr/>
          </p:nvGrpSpPr>
          <p:grpSpPr>
            <a:xfrm>
              <a:off x="7446908" y="6165559"/>
              <a:ext cx="3884108" cy="2220850"/>
              <a:chOff x="139998" y="4520331"/>
              <a:chExt cx="3884108" cy="2231183"/>
            </a:xfrm>
          </p:grpSpPr>
          <p:pic>
            <p:nvPicPr>
              <p:cNvPr id="25" name="Picture 24" descr="A fish lying on the ground&#10;&#10;AI-generated content may be incorrect.">
                <a:extLst>
                  <a:ext uri="{FF2B5EF4-FFF2-40B4-BE49-F238E27FC236}">
                    <a16:creationId xmlns:a16="http://schemas.microsoft.com/office/drawing/2014/main" id="{3D674252-92DE-0251-DDCC-7576E710F612}"/>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flipH="1">
                <a:off x="139998" y="4520331"/>
                <a:ext cx="3884108" cy="2231183"/>
              </a:xfrm>
              <a:prstGeom prst="rect">
                <a:avLst/>
              </a:prstGeom>
              <a:ln>
                <a:solidFill>
                  <a:schemeClr val="bg1"/>
                </a:solidFill>
              </a:ln>
            </p:spPr>
          </p:pic>
          <p:cxnSp>
            <p:nvCxnSpPr>
              <p:cNvPr id="27" name="Straight Arrow Connector 26">
                <a:extLst>
                  <a:ext uri="{FF2B5EF4-FFF2-40B4-BE49-F238E27FC236}">
                    <a16:creationId xmlns:a16="http://schemas.microsoft.com/office/drawing/2014/main" id="{BD110222-72CC-9C56-00FE-8B836D79B7A4}"/>
                  </a:ext>
                </a:extLst>
              </p:cNvPr>
              <p:cNvCxnSpPr>
                <a:cxnSpLocks/>
              </p:cNvCxnSpPr>
              <p:nvPr/>
            </p:nvCxnSpPr>
            <p:spPr>
              <a:xfrm>
                <a:off x="2598402" y="4806021"/>
                <a:ext cx="416194" cy="13301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grpSp>
        <p:sp>
          <p:nvSpPr>
            <p:cNvPr id="33" name="TextBox 23">
              <a:extLst>
                <a:ext uri="{FF2B5EF4-FFF2-40B4-BE49-F238E27FC236}">
                  <a16:creationId xmlns:a16="http://schemas.microsoft.com/office/drawing/2014/main" id="{A9D4E809-FCD8-B89D-2BA3-7A99FB75013B}"/>
                </a:ext>
              </a:extLst>
            </p:cNvPr>
            <p:cNvSpPr txBox="1">
              <a:spLocks/>
            </p:cNvSpPr>
            <p:nvPr/>
          </p:nvSpPr>
          <p:spPr>
            <a:xfrm>
              <a:off x="2675702" y="5839653"/>
              <a:ext cx="3980168"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Whitetip reef shark</a:t>
              </a:r>
              <a:endParaRPr lang="en-AU" sz="2000" b="1">
                <a:solidFill>
                  <a:schemeClr val="bg1"/>
                </a:solidFill>
                <a:latin typeface="Arial" panose="020B0604020202020204" pitchFamily="34" charset="0"/>
                <a:cs typeface="Arial" panose="020B0604020202020204" pitchFamily="34" charset="0"/>
              </a:endParaRPr>
            </a:p>
          </p:txBody>
        </p:sp>
        <p:sp>
          <p:nvSpPr>
            <p:cNvPr id="34" name="TextBox 23">
              <a:extLst>
                <a:ext uri="{FF2B5EF4-FFF2-40B4-BE49-F238E27FC236}">
                  <a16:creationId xmlns:a16="http://schemas.microsoft.com/office/drawing/2014/main" id="{1DC7FB73-6DFF-2A5A-205A-89C9B07D1B23}"/>
                </a:ext>
              </a:extLst>
            </p:cNvPr>
            <p:cNvSpPr txBox="1">
              <a:spLocks/>
            </p:cNvSpPr>
            <p:nvPr/>
          </p:nvSpPr>
          <p:spPr>
            <a:xfrm>
              <a:off x="2674118" y="8126080"/>
              <a:ext cx="4731439"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Whale shark</a:t>
              </a:r>
              <a:endParaRPr lang="en-AU" sz="2000" b="1">
                <a:solidFill>
                  <a:schemeClr val="bg1"/>
                </a:solidFill>
                <a:latin typeface="Arial" panose="020B0604020202020204" pitchFamily="34" charset="0"/>
                <a:cs typeface="Arial" panose="020B0604020202020204" pitchFamily="34" charset="0"/>
              </a:endParaRPr>
            </a:p>
          </p:txBody>
        </p:sp>
        <p:sp>
          <p:nvSpPr>
            <p:cNvPr id="35" name="TextBox 23">
              <a:extLst>
                <a:ext uri="{FF2B5EF4-FFF2-40B4-BE49-F238E27FC236}">
                  <a16:creationId xmlns:a16="http://schemas.microsoft.com/office/drawing/2014/main" id="{BE3EF615-BDB1-E0F3-4B6C-E94A7A465A98}"/>
                </a:ext>
              </a:extLst>
            </p:cNvPr>
            <p:cNvSpPr txBox="1">
              <a:spLocks/>
            </p:cNvSpPr>
            <p:nvPr/>
          </p:nvSpPr>
          <p:spPr>
            <a:xfrm>
              <a:off x="6708866" y="5840446"/>
              <a:ext cx="3825753"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Blacktip reef shark</a:t>
              </a:r>
              <a:endParaRPr lang="en-AU" sz="2000" b="1" dirty="0">
                <a:solidFill>
                  <a:schemeClr val="bg1"/>
                </a:solidFill>
                <a:latin typeface="Arial" panose="020B0604020202020204" pitchFamily="34" charset="0"/>
                <a:cs typeface="Arial" panose="020B0604020202020204" pitchFamily="34" charset="0"/>
              </a:endParaRPr>
            </a:p>
          </p:txBody>
        </p:sp>
        <p:sp>
          <p:nvSpPr>
            <p:cNvPr id="36" name="TextBox 23">
              <a:extLst>
                <a:ext uri="{FF2B5EF4-FFF2-40B4-BE49-F238E27FC236}">
                  <a16:creationId xmlns:a16="http://schemas.microsoft.com/office/drawing/2014/main" id="{B01B6F79-82D9-07CF-F9BE-65228EB07603}"/>
                </a:ext>
              </a:extLst>
            </p:cNvPr>
            <p:cNvSpPr txBox="1">
              <a:spLocks/>
            </p:cNvSpPr>
            <p:nvPr/>
          </p:nvSpPr>
          <p:spPr>
            <a:xfrm>
              <a:off x="10583912" y="5836475"/>
              <a:ext cx="3906407"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a:solidFill>
                    <a:schemeClr val="bg1"/>
                  </a:solidFill>
                  <a:latin typeface="Arial" panose="020B0604020202020204" pitchFamily="34" charset="0"/>
                  <a:cs typeface="Arial" panose="020B0604020202020204" pitchFamily="34" charset="0"/>
                </a:rPr>
                <a:t>Leopard shark</a:t>
              </a:r>
              <a:endParaRPr lang="en-AU" sz="2000" b="1">
                <a:solidFill>
                  <a:schemeClr val="bg1"/>
                </a:solidFill>
                <a:latin typeface="Arial" panose="020B0604020202020204" pitchFamily="34" charset="0"/>
                <a:cs typeface="Arial" panose="020B0604020202020204" pitchFamily="34" charset="0"/>
              </a:endParaRPr>
            </a:p>
          </p:txBody>
        </p:sp>
        <p:sp>
          <p:nvSpPr>
            <p:cNvPr id="37" name="TextBox 23">
              <a:extLst>
                <a:ext uri="{FF2B5EF4-FFF2-40B4-BE49-F238E27FC236}">
                  <a16:creationId xmlns:a16="http://schemas.microsoft.com/office/drawing/2014/main" id="{F2FBB07A-2337-C443-9EF4-0D136EFCD12E}"/>
                </a:ext>
              </a:extLst>
            </p:cNvPr>
            <p:cNvSpPr txBox="1">
              <a:spLocks/>
            </p:cNvSpPr>
            <p:nvPr/>
          </p:nvSpPr>
          <p:spPr>
            <a:xfrm>
              <a:off x="12849125" y="4525657"/>
              <a:ext cx="895131"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b="1" dirty="0">
                  <a:solidFill>
                    <a:schemeClr val="bg1"/>
                  </a:solidFill>
                  <a:latin typeface="Arial" panose="020B0604020202020204" pitchFamily="34" charset="0"/>
                  <a:cs typeface="Arial" panose="020B0604020202020204" pitchFamily="34" charset="0"/>
                </a:rPr>
                <a:t>Spiracle</a:t>
              </a:r>
              <a:endParaRPr lang="en-AU" b="1" dirty="0">
                <a:solidFill>
                  <a:schemeClr val="bg1"/>
                </a:solidFill>
                <a:latin typeface="Arial" panose="020B0604020202020204" pitchFamily="34" charset="0"/>
                <a:cs typeface="Arial" panose="020B0604020202020204" pitchFamily="34" charset="0"/>
              </a:endParaRPr>
            </a:p>
          </p:txBody>
        </p:sp>
        <p:sp>
          <p:nvSpPr>
            <p:cNvPr id="39" name="TextBox 23">
              <a:extLst>
                <a:ext uri="{FF2B5EF4-FFF2-40B4-BE49-F238E27FC236}">
                  <a16:creationId xmlns:a16="http://schemas.microsoft.com/office/drawing/2014/main" id="{14E915D4-9BD7-2FD9-28F7-E864D6DBB856}"/>
                </a:ext>
              </a:extLst>
            </p:cNvPr>
            <p:cNvSpPr txBox="1">
              <a:spLocks/>
            </p:cNvSpPr>
            <p:nvPr/>
          </p:nvSpPr>
          <p:spPr>
            <a:xfrm>
              <a:off x="9682844" y="3857075"/>
              <a:ext cx="804767" cy="674689"/>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Black tips on fins</a:t>
              </a:r>
              <a:endParaRPr lang="en-AU" sz="2000" b="1" dirty="0">
                <a:solidFill>
                  <a:schemeClr val="bg1"/>
                </a:solidFill>
                <a:latin typeface="Arial" panose="020B0604020202020204" pitchFamily="34" charset="0"/>
                <a:cs typeface="Arial" panose="020B0604020202020204" pitchFamily="34" charset="0"/>
              </a:endParaRPr>
            </a:p>
          </p:txBody>
        </p:sp>
        <p:sp>
          <p:nvSpPr>
            <p:cNvPr id="40" name="TextBox 23">
              <a:extLst>
                <a:ext uri="{FF2B5EF4-FFF2-40B4-BE49-F238E27FC236}">
                  <a16:creationId xmlns:a16="http://schemas.microsoft.com/office/drawing/2014/main" id="{11F187E1-2F02-BD51-C1A9-69F3B0F1056D}"/>
                </a:ext>
              </a:extLst>
            </p:cNvPr>
            <p:cNvSpPr txBox="1">
              <a:spLocks/>
            </p:cNvSpPr>
            <p:nvPr/>
          </p:nvSpPr>
          <p:spPr>
            <a:xfrm>
              <a:off x="3709487" y="3857075"/>
              <a:ext cx="792419" cy="674689"/>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b="1" dirty="0">
                  <a:solidFill>
                    <a:schemeClr val="bg1"/>
                  </a:solidFill>
                  <a:latin typeface="Arial" panose="020B0604020202020204" pitchFamily="34" charset="0"/>
                  <a:cs typeface="Arial" panose="020B0604020202020204" pitchFamily="34" charset="0"/>
                </a:rPr>
                <a:t>White tips on fins</a:t>
              </a:r>
              <a:endParaRPr lang="en-AU" b="1" dirty="0">
                <a:solidFill>
                  <a:schemeClr val="bg1"/>
                </a:solidFill>
                <a:latin typeface="Arial" panose="020B0604020202020204" pitchFamily="34" charset="0"/>
                <a:cs typeface="Arial" panose="020B0604020202020204" pitchFamily="34" charset="0"/>
              </a:endParaRPr>
            </a:p>
          </p:txBody>
        </p:sp>
        <p:sp>
          <p:nvSpPr>
            <p:cNvPr id="42" name="TextBox 23">
              <a:extLst>
                <a:ext uri="{FF2B5EF4-FFF2-40B4-BE49-F238E27FC236}">
                  <a16:creationId xmlns:a16="http://schemas.microsoft.com/office/drawing/2014/main" id="{15BF88DF-7C97-0B67-2A0E-B038C2CB6B63}"/>
                </a:ext>
              </a:extLst>
            </p:cNvPr>
            <p:cNvSpPr txBox="1">
              <a:spLocks/>
            </p:cNvSpPr>
            <p:nvPr/>
          </p:nvSpPr>
          <p:spPr>
            <a:xfrm>
              <a:off x="8938368" y="6285538"/>
              <a:ext cx="917402"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b="1" dirty="0">
                  <a:solidFill>
                    <a:schemeClr val="bg1"/>
                  </a:solidFill>
                  <a:latin typeface="Arial" panose="020B0604020202020204" pitchFamily="34" charset="0"/>
                  <a:cs typeface="Arial" panose="020B0604020202020204" pitchFamily="34" charset="0"/>
                </a:rPr>
                <a:t>Spiracle</a:t>
              </a:r>
              <a:endParaRPr lang="en-AU" b="1" dirty="0">
                <a:solidFill>
                  <a:schemeClr val="bg1"/>
                </a:solidFill>
                <a:latin typeface="Arial" panose="020B0604020202020204" pitchFamily="34" charset="0"/>
                <a:cs typeface="Arial" panose="020B0604020202020204" pitchFamily="34" charset="0"/>
              </a:endParaRPr>
            </a:p>
          </p:txBody>
        </p:sp>
        <p:sp>
          <p:nvSpPr>
            <p:cNvPr id="43" name="TextBox 23">
              <a:extLst>
                <a:ext uri="{FF2B5EF4-FFF2-40B4-BE49-F238E27FC236}">
                  <a16:creationId xmlns:a16="http://schemas.microsoft.com/office/drawing/2014/main" id="{2E1E6FF3-9FA6-D817-5F95-898D3CC26EB6}"/>
                </a:ext>
              </a:extLst>
            </p:cNvPr>
            <p:cNvSpPr txBox="1">
              <a:spLocks/>
            </p:cNvSpPr>
            <p:nvPr/>
          </p:nvSpPr>
          <p:spPr>
            <a:xfrm>
              <a:off x="12978200" y="6897331"/>
              <a:ext cx="875731"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000"/>
                </a:lnSpc>
              </a:pPr>
              <a:r>
                <a:rPr lang="en-GB" b="1" dirty="0">
                  <a:solidFill>
                    <a:schemeClr val="bg1"/>
                  </a:solidFill>
                  <a:latin typeface="Arial" panose="020B0604020202020204" pitchFamily="34" charset="0"/>
                  <a:cs typeface="Arial" panose="020B0604020202020204" pitchFamily="34" charset="0"/>
                </a:rPr>
                <a:t>Spiracle</a:t>
              </a:r>
              <a:endParaRPr lang="en-AU" b="1" dirty="0">
                <a:solidFill>
                  <a:schemeClr val="bg1"/>
                </a:solidFill>
                <a:latin typeface="Arial" panose="020B0604020202020204" pitchFamily="34" charset="0"/>
                <a:cs typeface="Arial" panose="020B0604020202020204" pitchFamily="34" charset="0"/>
              </a:endParaRPr>
            </a:p>
          </p:txBody>
        </p:sp>
        <p:sp>
          <p:nvSpPr>
            <p:cNvPr id="44" name="TextBox 23">
              <a:extLst>
                <a:ext uri="{FF2B5EF4-FFF2-40B4-BE49-F238E27FC236}">
                  <a16:creationId xmlns:a16="http://schemas.microsoft.com/office/drawing/2014/main" id="{D858BFCD-0744-82AC-9F50-0DDE3E59FF9E}"/>
                </a:ext>
              </a:extLst>
            </p:cNvPr>
            <p:cNvSpPr txBox="1">
              <a:spLocks/>
            </p:cNvSpPr>
            <p:nvPr/>
          </p:nvSpPr>
          <p:spPr>
            <a:xfrm>
              <a:off x="11379562" y="8121449"/>
              <a:ext cx="3110756"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Epaulette shark</a:t>
              </a:r>
              <a:endParaRPr lang="en-AU" sz="2000" b="1" dirty="0">
                <a:solidFill>
                  <a:schemeClr val="bg1"/>
                </a:solidFill>
                <a:latin typeface="Arial" panose="020B0604020202020204" pitchFamily="34" charset="0"/>
                <a:cs typeface="Arial" panose="020B0604020202020204" pitchFamily="34" charset="0"/>
              </a:endParaRPr>
            </a:p>
          </p:txBody>
        </p:sp>
        <p:sp>
          <p:nvSpPr>
            <p:cNvPr id="45" name="TextBox 23">
              <a:extLst>
                <a:ext uri="{FF2B5EF4-FFF2-40B4-BE49-F238E27FC236}">
                  <a16:creationId xmlns:a16="http://schemas.microsoft.com/office/drawing/2014/main" id="{56C5A57C-C894-F8ED-BAE6-9F26C5C1C1A8}"/>
                </a:ext>
              </a:extLst>
            </p:cNvPr>
            <p:cNvSpPr txBox="1">
              <a:spLocks/>
            </p:cNvSpPr>
            <p:nvPr/>
          </p:nvSpPr>
          <p:spPr>
            <a:xfrm>
              <a:off x="7446907" y="8115127"/>
              <a:ext cx="3884108" cy="273088"/>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GB" sz="2000" b="1" dirty="0">
                  <a:solidFill>
                    <a:schemeClr val="bg1"/>
                  </a:solidFill>
                  <a:latin typeface="Arial" panose="020B0604020202020204" pitchFamily="34" charset="0"/>
                  <a:cs typeface="Arial" panose="020B0604020202020204" pitchFamily="34" charset="0"/>
                </a:rPr>
                <a:t>Wobbegong shark</a:t>
              </a:r>
              <a:endParaRPr lang="en-AU" sz="2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1548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6964-0752-6462-0B9E-8AB363D2C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5B3E2-7168-53DD-51F3-BFC7D0E7CB7C}"/>
              </a:ext>
            </a:extLst>
          </p:cNvPr>
          <p:cNvSpPr txBox="1">
            <a:spLocks/>
          </p:cNvSpPr>
          <p:nvPr/>
        </p:nvSpPr>
        <p:spPr>
          <a:xfrm>
            <a:off x="3079750" y="580781"/>
            <a:ext cx="10909300" cy="614363"/>
          </a:xfrm>
          <a:prstGeom prst="rect">
            <a:avLst/>
          </a:prstGeom>
        </p:spPr>
        <p:txBody>
          <a:bodyPr vert="horz" lIns="91440" tIns="45720" rIns="91440" bIns="45720" rtlCol="0" anchor="t" anchorCtr="0">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panose="020B0604020202020204" pitchFamily="34" charset="0"/>
                <a:cs typeface="Arial" panose="020B0604020202020204" pitchFamily="34" charset="0"/>
              </a:rPr>
              <a:t>CROWN-OF-THORNS STARFISH (COTS)</a:t>
            </a:r>
            <a:endParaRPr lang="en-AU"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46CA91-9A3A-2C2B-61EC-508DE133ECC0}"/>
              </a:ext>
            </a:extLst>
          </p:cNvPr>
          <p:cNvSpPr txBox="1"/>
          <p:nvPr/>
        </p:nvSpPr>
        <p:spPr>
          <a:xfrm>
            <a:off x="918830" y="6033727"/>
            <a:ext cx="2492881" cy="1569660"/>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Adults can have up to 23 arms.</a:t>
            </a:r>
            <a:endParaRPr lang="en-AU"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0BF1E-00A1-C73F-F6AF-D58A42EAA93F}"/>
              </a:ext>
            </a:extLst>
          </p:cNvPr>
          <p:cNvSpPr txBox="1"/>
          <p:nvPr/>
        </p:nvSpPr>
        <p:spPr>
          <a:xfrm>
            <a:off x="918830" y="2113167"/>
            <a:ext cx="2416370" cy="2062103"/>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Surface covered </a:t>
            </a:r>
          </a:p>
          <a:p>
            <a:r>
              <a:rPr lang="en-GB" sz="3200" dirty="0">
                <a:latin typeface="Arial" panose="020B0604020202020204" pitchFamily="34" charset="0"/>
                <a:cs typeface="Arial" panose="020B0604020202020204" pitchFamily="34" charset="0"/>
              </a:rPr>
              <a:t>in toxic spines.</a:t>
            </a:r>
            <a:endParaRPr lang="en-AU"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34305C-A4E6-31A0-E50D-3C65A9BF76FE}"/>
              </a:ext>
            </a:extLst>
          </p:cNvPr>
          <p:cNvSpPr txBox="1"/>
          <p:nvPr/>
        </p:nvSpPr>
        <p:spPr>
          <a:xfrm>
            <a:off x="13657089" y="5441529"/>
            <a:ext cx="2902003" cy="2062103"/>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Eats live coral tissue leaving behind white feeding scars. </a:t>
            </a:r>
            <a:endParaRPr lang="en-AU"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59EDC1B-0C10-01B2-9B78-F036F520F183}"/>
              </a:ext>
            </a:extLst>
          </p:cNvPr>
          <p:cNvSpPr txBox="1"/>
          <p:nvPr/>
        </p:nvSpPr>
        <p:spPr>
          <a:xfrm>
            <a:off x="13671838" y="3230940"/>
            <a:ext cx="3098800" cy="1569660"/>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Mouth on the  underside of body.</a:t>
            </a:r>
            <a:endParaRPr lang="en-AU" sz="32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2B5005D1-953A-FB04-2C51-B756DB83CEAD}"/>
              </a:ext>
            </a:extLst>
          </p:cNvPr>
          <p:cNvGrpSpPr/>
          <p:nvPr/>
        </p:nvGrpSpPr>
        <p:grpSpPr>
          <a:xfrm>
            <a:off x="2830615" y="1453573"/>
            <a:ext cx="10749964" cy="7196582"/>
            <a:chOff x="1458113" y="1631037"/>
            <a:chExt cx="7516063" cy="5038903"/>
          </a:xfrm>
        </p:grpSpPr>
        <p:pic>
          <p:nvPicPr>
            <p:cNvPr id="8" name="Picture 7">
              <a:extLst>
                <a:ext uri="{FF2B5EF4-FFF2-40B4-BE49-F238E27FC236}">
                  <a16:creationId xmlns:a16="http://schemas.microsoft.com/office/drawing/2014/main" id="{294E00D8-766A-F086-E526-15CD24B748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2088570" y="1631037"/>
              <a:ext cx="6718538" cy="5038903"/>
            </a:xfrm>
            <a:prstGeom prst="rect">
              <a:avLst/>
            </a:prstGeom>
          </p:spPr>
        </p:pic>
        <p:cxnSp>
          <p:nvCxnSpPr>
            <p:cNvPr id="9" name="Straight Arrow Connector 8">
              <a:extLst>
                <a:ext uri="{FF2B5EF4-FFF2-40B4-BE49-F238E27FC236}">
                  <a16:creationId xmlns:a16="http://schemas.microsoft.com/office/drawing/2014/main" id="{6B9353B2-C409-6A31-4894-6A6C71ECBE16}"/>
                </a:ext>
              </a:extLst>
            </p:cNvPr>
            <p:cNvCxnSpPr>
              <a:cxnSpLocks/>
            </p:cNvCxnSpPr>
            <p:nvPr/>
          </p:nvCxnSpPr>
          <p:spPr>
            <a:xfrm>
              <a:off x="1458113" y="2492842"/>
              <a:ext cx="1638166" cy="211850"/>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8E3106F6-2645-51CD-BC2D-CADC0F398413}"/>
                </a:ext>
              </a:extLst>
            </p:cNvPr>
            <p:cNvCxnSpPr>
              <a:cxnSpLocks/>
            </p:cNvCxnSpPr>
            <p:nvPr/>
          </p:nvCxnSpPr>
          <p:spPr>
            <a:xfrm>
              <a:off x="1689129" y="5179286"/>
              <a:ext cx="934807" cy="165065"/>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68F21A2F-9058-B648-2362-A09A82EAB106}"/>
                </a:ext>
              </a:extLst>
            </p:cNvPr>
            <p:cNvCxnSpPr>
              <a:cxnSpLocks/>
            </p:cNvCxnSpPr>
            <p:nvPr/>
          </p:nvCxnSpPr>
          <p:spPr>
            <a:xfrm flipH="1">
              <a:off x="7794131" y="4601883"/>
              <a:ext cx="1180045" cy="308392"/>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D6985CA1-9B53-7FA7-13A5-60A6E4264838}"/>
                </a:ext>
              </a:extLst>
            </p:cNvPr>
            <p:cNvCxnSpPr>
              <a:cxnSpLocks/>
            </p:cNvCxnSpPr>
            <p:nvPr/>
          </p:nvCxnSpPr>
          <p:spPr>
            <a:xfrm flipH="1">
              <a:off x="7169087" y="3300819"/>
              <a:ext cx="1677461" cy="726832"/>
            </a:xfrm>
            <a:prstGeom prst="straightConnector1">
              <a:avLst/>
            </a:prstGeom>
            <a:ln w="57150">
              <a:solidFill>
                <a:srgbClr val="FFFF00"/>
              </a:solidFill>
              <a:tailEnd type="triangle"/>
            </a:ln>
          </p:spPr>
          <p:style>
            <a:lnRef idx="2">
              <a:schemeClr val="accent2"/>
            </a:lnRef>
            <a:fillRef idx="0">
              <a:schemeClr val="accent2"/>
            </a:fillRef>
            <a:effectRef idx="1">
              <a:schemeClr val="accent2"/>
            </a:effectRef>
            <a:fontRef idx="minor">
              <a:schemeClr val="tx1"/>
            </a:fontRef>
          </p:style>
        </p:cxnSp>
      </p:grpSp>
      <p:sp>
        <p:nvSpPr>
          <p:cNvPr id="13" name="TextBox 12">
            <a:extLst>
              <a:ext uri="{FF2B5EF4-FFF2-40B4-BE49-F238E27FC236}">
                <a16:creationId xmlns:a16="http://schemas.microsoft.com/office/drawing/2014/main" id="{3E86EB1D-CFC3-674E-62B7-6DB3BB82DA7F}"/>
              </a:ext>
            </a:extLst>
          </p:cNvPr>
          <p:cNvSpPr txBox="1"/>
          <p:nvPr/>
        </p:nvSpPr>
        <p:spPr>
          <a:xfrm>
            <a:off x="3727761" y="8719598"/>
            <a:ext cx="9613277" cy="584775"/>
          </a:xfrm>
          <a:prstGeom prst="rect">
            <a:avLst/>
          </a:prstGeom>
          <a:noFill/>
        </p:spPr>
        <p:txBody>
          <a:bodyPr wrap="square" lIns="91440" tIns="45720" rIns="91440" bIns="45720" rtlCol="0" anchor="t">
            <a:spAutoFit/>
          </a:bodyPr>
          <a:lstStyle/>
          <a:p>
            <a:r>
              <a:rPr lang="en-GB" sz="3200" dirty="0">
                <a:latin typeface="Arial" panose="020B0604020202020204" pitchFamily="34" charset="0"/>
                <a:cs typeface="Arial" panose="020B0604020202020204" pitchFamily="34" charset="0"/>
              </a:rPr>
              <a:t>       Size: up to 100cm            Typical size: 40cm </a:t>
            </a:r>
            <a:endParaRPr lang="en-A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94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AAD88-189F-FE23-DFAA-443CB9ED9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7E175-BA5A-022C-66DB-F68DE6D58B49}"/>
              </a:ext>
            </a:extLst>
          </p:cNvPr>
          <p:cNvSpPr txBox="1">
            <a:spLocks/>
          </p:cNvSpPr>
          <p:nvPr/>
        </p:nvSpPr>
        <p:spPr>
          <a:xfrm>
            <a:off x="35478" y="535135"/>
            <a:ext cx="17024350" cy="808038"/>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AU" sz="4400" b="1" dirty="0">
                <a:solidFill>
                  <a:srgbClr val="008EA0"/>
                </a:solidFill>
                <a:latin typeface="Arial"/>
                <a:cs typeface="Arial"/>
              </a:rPr>
              <a:t>CONDUCTING THE 10-MINUTE TIMED SWIM</a:t>
            </a:r>
          </a:p>
        </p:txBody>
      </p:sp>
      <p:pic>
        <p:nvPicPr>
          <p:cNvPr id="4" name="Picture 3">
            <a:extLst>
              <a:ext uri="{FF2B5EF4-FFF2-40B4-BE49-F238E27FC236}">
                <a16:creationId xmlns:a16="http://schemas.microsoft.com/office/drawing/2014/main" id="{6E29FD37-AD65-4E0D-9A0E-EB7FC634618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539929" y="3453641"/>
            <a:ext cx="5555186" cy="5083319"/>
          </a:xfrm>
          <a:prstGeom prst="rect">
            <a:avLst/>
          </a:prstGeom>
        </p:spPr>
      </p:pic>
      <p:sp>
        <p:nvSpPr>
          <p:cNvPr id="5" name="Arrow: Right 1">
            <a:extLst>
              <a:ext uri="{FF2B5EF4-FFF2-40B4-BE49-F238E27FC236}">
                <a16:creationId xmlns:a16="http://schemas.microsoft.com/office/drawing/2014/main" id="{9B2F08E3-ACF7-8820-F572-147D7C284822}"/>
              </a:ext>
            </a:extLst>
          </p:cNvPr>
          <p:cNvSpPr/>
          <p:nvPr/>
        </p:nvSpPr>
        <p:spPr>
          <a:xfrm>
            <a:off x="2405103" y="1343174"/>
            <a:ext cx="12263717" cy="1802270"/>
          </a:xfrm>
          <a:prstGeom prst="rightArrow">
            <a:avLst/>
          </a:prstGeom>
          <a:solidFill>
            <a:srgbClr val="FFFF00"/>
          </a:solidFill>
          <a:ln>
            <a:solidFill>
              <a:srgbClr val="CCCC00"/>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defRPr/>
            </a:pPr>
            <a:r>
              <a:rPr lang="en-AU" b="1" dirty="0">
                <a:solidFill>
                  <a:schemeClr val="tx1"/>
                </a:solidFill>
                <a:latin typeface="Arial"/>
                <a:cs typeface="Arial"/>
              </a:rPr>
              <a:t>   </a:t>
            </a:r>
            <a:r>
              <a:rPr lang="en-AU" sz="3200" dirty="0">
                <a:solidFill>
                  <a:schemeClr val="tx1"/>
                </a:solidFill>
                <a:latin typeface="Arial"/>
                <a:cs typeface="Arial"/>
              </a:rPr>
              <a:t>Set a timer for 10 minutes and snorkel slowly in one direction</a:t>
            </a:r>
          </a:p>
        </p:txBody>
      </p:sp>
      <p:sp>
        <p:nvSpPr>
          <p:cNvPr id="7" name="TextBox 6">
            <a:extLst>
              <a:ext uri="{FF2B5EF4-FFF2-40B4-BE49-F238E27FC236}">
                <a16:creationId xmlns:a16="http://schemas.microsoft.com/office/drawing/2014/main" id="{C954ABFD-E3F6-04D8-9840-54A3DA9F4818}"/>
              </a:ext>
            </a:extLst>
          </p:cNvPr>
          <p:cNvSpPr txBox="1"/>
          <p:nvPr/>
        </p:nvSpPr>
        <p:spPr>
          <a:xfrm>
            <a:off x="630091" y="3145444"/>
            <a:ext cx="9815097" cy="575542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Use a tally system to record numbers.</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Use whole numbers to record fish in schools. </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If unsure: ask, take a photo, or don’t record it.</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For large schools of fish, estimate numbers.</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Move quietly and slowly to avoid scaring animals.</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Talk quietly, use hand signals, and avoid splashing.</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Only record what you see during the 10-minutes.</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Record other sightings in “Other things of interest.”</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Do not touch animals.</a:t>
            </a:r>
          </a:p>
        </p:txBody>
      </p:sp>
    </p:spTree>
    <p:extLst>
      <p:ext uri="{BB962C8B-B14F-4D97-AF65-F5344CB8AC3E}">
        <p14:creationId xmlns:p14="http://schemas.microsoft.com/office/powerpoint/2010/main" val="1014265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3AEC39-9EFC-430B-AD3E-58779526A093}"/>
              </a:ext>
            </a:extLst>
          </p:cNvPr>
          <p:cNvSpPr txBox="1"/>
          <p:nvPr/>
        </p:nvSpPr>
        <p:spPr>
          <a:xfrm>
            <a:off x="1580222" y="2343026"/>
            <a:ext cx="6641694" cy="5632311"/>
          </a:xfrm>
          <a:prstGeom prst="rect">
            <a:avLst/>
          </a:prstGeom>
          <a:noFill/>
        </p:spPr>
        <p:txBody>
          <a:bodyPr wrap="square" lIns="91440" tIns="45720" rIns="91440" bIns="45720" rtlCol="0" anchor="t">
            <a:spAutoFit/>
          </a:bodyPr>
          <a:lstStyle/>
          <a:p>
            <a:r>
              <a:rPr lang="en-GB" sz="3000" dirty="0">
                <a:latin typeface="Arial"/>
                <a:cs typeface="Arial"/>
              </a:rPr>
              <a:t>We acknowledge the expertise, wisdom, and enduring connections that have informed the guardianship of the Reef for millennia. </a:t>
            </a:r>
            <a:endParaRPr lang="en-AU" sz="3000" dirty="0">
              <a:latin typeface="Arial"/>
              <a:cs typeface="Arial"/>
            </a:endParaRPr>
          </a:p>
          <a:p>
            <a:endParaRPr lang="en-GB" sz="3000" dirty="0">
              <a:latin typeface="Arial"/>
              <a:cs typeface="Arial"/>
            </a:endParaRPr>
          </a:p>
          <a:p>
            <a:r>
              <a:rPr lang="en-GB" sz="3000" dirty="0">
                <a:latin typeface="Arial"/>
                <a:cs typeface="Arial"/>
              </a:rPr>
              <a:t>We pay our respects to the Traditional Owners as the first managers of this Land and Sea Country, and value their traditional knowledge, which continues to inform the current management and stewardship of the Reef for future generations.</a:t>
            </a:r>
            <a:endParaRPr lang="en-AU" sz="3000" dirty="0">
              <a:latin typeface="Arial"/>
              <a:cs typeface="Arial"/>
            </a:endParaRPr>
          </a:p>
        </p:txBody>
      </p:sp>
      <p:sp>
        <p:nvSpPr>
          <p:cNvPr id="6" name="TextBox 5">
            <a:extLst>
              <a:ext uri="{FF2B5EF4-FFF2-40B4-BE49-F238E27FC236}">
                <a16:creationId xmlns:a16="http://schemas.microsoft.com/office/drawing/2014/main" id="{56048D1D-A66A-7C39-7C6F-A72E726482D5}"/>
              </a:ext>
            </a:extLst>
          </p:cNvPr>
          <p:cNvSpPr txBox="1"/>
          <p:nvPr/>
        </p:nvSpPr>
        <p:spPr>
          <a:xfrm>
            <a:off x="1580222" y="802326"/>
            <a:ext cx="10772077" cy="769441"/>
          </a:xfrm>
          <a:prstGeom prst="rect">
            <a:avLst/>
          </a:prstGeom>
          <a:noFill/>
        </p:spPr>
        <p:txBody>
          <a:bodyPr wrap="square">
            <a:spAutoFit/>
          </a:bodyPr>
          <a:lstStyle/>
          <a:p>
            <a:r>
              <a:rPr lang="en-GB" sz="4400" b="1" cap="all" dirty="0">
                <a:solidFill>
                  <a:srgbClr val="008EA0"/>
                </a:solidFill>
                <a:latin typeface="Arial" panose="020B0604020202020204" pitchFamily="34" charset="0"/>
                <a:cs typeface="Arial" panose="020B0604020202020204" pitchFamily="34" charset="0"/>
              </a:rPr>
              <a:t>Acknowledgment of Country</a:t>
            </a:r>
            <a:endParaRPr lang="en-AU" sz="4400" b="1" dirty="0">
              <a:solidFill>
                <a:srgbClr val="008EA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04C10A4-F139-DE6C-42BF-3E5A818CADD1}"/>
              </a:ext>
            </a:extLst>
          </p:cNvPr>
          <p:cNvPicPr>
            <a:picLocks noChangeAspect="1"/>
          </p:cNvPicPr>
          <p:nvPr/>
        </p:nvPicPr>
        <p:blipFill>
          <a:blip r:embed="rId3"/>
          <a:stretch>
            <a:fillRect/>
          </a:stretch>
        </p:blipFill>
        <p:spPr>
          <a:xfrm>
            <a:off x="9164558" y="2995428"/>
            <a:ext cx="6148252" cy="4511423"/>
          </a:xfrm>
          <a:prstGeom prst="rect">
            <a:avLst/>
          </a:prstGeom>
        </p:spPr>
      </p:pic>
    </p:spTree>
    <p:extLst>
      <p:ext uri="{BB962C8B-B14F-4D97-AF65-F5344CB8AC3E}">
        <p14:creationId xmlns:p14="http://schemas.microsoft.com/office/powerpoint/2010/main" val="1918438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D53E-90C6-5756-A75D-430CF6AA521D}"/>
            </a:ext>
          </a:extLst>
        </p:cNvPr>
        <p:cNvGrpSpPr/>
        <p:nvPr/>
      </p:nvGrpSpPr>
      <p:grpSpPr>
        <a:xfrm>
          <a:off x="0" y="0"/>
          <a:ext cx="0" cy="0"/>
          <a:chOff x="0" y="0"/>
          <a:chExt cx="0" cy="0"/>
        </a:xfrm>
      </p:grpSpPr>
      <p:pic>
        <p:nvPicPr>
          <p:cNvPr id="2" name="Picture 1" descr="A green and blue background&#10;&#10;AI-generated content may be incorrect.">
            <a:extLst>
              <a:ext uri="{FF2B5EF4-FFF2-40B4-BE49-F238E27FC236}">
                <a16:creationId xmlns:a16="http://schemas.microsoft.com/office/drawing/2014/main" id="{047327D3-98FC-EC2D-DEEB-4CFEA8C59921}"/>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b="-1"/>
          <a:stretch>
            <a:fillRect/>
          </a:stretch>
        </p:blipFill>
        <p:spPr>
          <a:xfrm rot="10800000">
            <a:off x="0" y="0"/>
            <a:ext cx="17068800" cy="9720072"/>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5832FCB2-0B37-D7BD-227A-14E982E20B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600" y="670315"/>
            <a:ext cx="4613392" cy="962843"/>
          </a:xfrm>
          <a:prstGeom prst="rect">
            <a:avLst/>
          </a:prstGeom>
        </p:spPr>
      </p:pic>
      <p:sp>
        <p:nvSpPr>
          <p:cNvPr id="3" name="Title 2">
            <a:extLst>
              <a:ext uri="{FF2B5EF4-FFF2-40B4-BE49-F238E27FC236}">
                <a16:creationId xmlns:a16="http://schemas.microsoft.com/office/drawing/2014/main" id="{7EE4606D-2827-181B-7221-7FD60BD1C332}"/>
              </a:ext>
            </a:extLst>
          </p:cNvPr>
          <p:cNvSpPr txBox="1">
            <a:spLocks/>
          </p:cNvSpPr>
          <p:nvPr/>
        </p:nvSpPr>
        <p:spPr>
          <a:xfrm>
            <a:off x="1570343" y="5504301"/>
            <a:ext cx="10995904"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6000" b="1" dirty="0">
                <a:solidFill>
                  <a:schemeClr val="bg1"/>
                </a:solidFill>
                <a:latin typeface="Arial"/>
                <a:cs typeface="Arial"/>
              </a:rPr>
              <a:t>360</a:t>
            </a:r>
            <a:r>
              <a:rPr lang="en-US" sz="6000" baseline="30000" dirty="0">
                <a:solidFill>
                  <a:schemeClr val="bg1"/>
                </a:solidFill>
                <a:latin typeface="Arial"/>
                <a:cs typeface="Arial"/>
              </a:rPr>
              <a:t>0</a:t>
            </a:r>
            <a:r>
              <a:rPr lang="en-US" sz="6000" b="1" baseline="30000" dirty="0">
                <a:solidFill>
                  <a:schemeClr val="bg1"/>
                </a:solidFill>
                <a:latin typeface="Arial"/>
                <a:cs typeface="Arial"/>
              </a:rPr>
              <a:t> </a:t>
            </a:r>
            <a:r>
              <a:rPr lang="en-US" sz="6000" b="1" dirty="0">
                <a:solidFill>
                  <a:schemeClr val="bg1"/>
                </a:solidFill>
                <a:latin typeface="Arial"/>
                <a:cs typeface="Arial"/>
              </a:rPr>
              <a:t>BENTHIC SURVEY</a:t>
            </a:r>
          </a:p>
        </p:txBody>
      </p:sp>
    </p:spTree>
    <p:extLst>
      <p:ext uri="{BB962C8B-B14F-4D97-AF65-F5344CB8AC3E}">
        <p14:creationId xmlns:p14="http://schemas.microsoft.com/office/powerpoint/2010/main" val="2926695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CA296-C3AA-DBC6-6C4B-A8492CA31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04446-5DCB-6E51-687E-2B719E182C38}"/>
              </a:ext>
            </a:extLst>
          </p:cNvPr>
          <p:cNvSpPr txBox="1">
            <a:spLocks/>
          </p:cNvSpPr>
          <p:nvPr/>
        </p:nvSpPr>
        <p:spPr>
          <a:xfrm>
            <a:off x="1" y="426871"/>
            <a:ext cx="17068799" cy="952500"/>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lnSpc>
                <a:spcPct val="100000"/>
              </a:lnSpc>
              <a:spcBef>
                <a:spcPts val="0"/>
              </a:spcBef>
              <a:defRPr/>
            </a:pPr>
            <a:r>
              <a:rPr lang="en-AU" sz="4400" b="1" dirty="0">
                <a:solidFill>
                  <a:srgbClr val="008EA0"/>
                </a:solidFill>
                <a:latin typeface="Arial"/>
                <a:cs typeface="Arial"/>
              </a:rPr>
              <a:t>360</a:t>
            </a:r>
            <a:r>
              <a:rPr lang="en-AU" sz="4400" b="1" baseline="30000" dirty="0">
                <a:solidFill>
                  <a:srgbClr val="008EA0"/>
                </a:solidFill>
                <a:latin typeface="Arial"/>
                <a:cs typeface="Arial"/>
              </a:rPr>
              <a:t>0</a:t>
            </a:r>
            <a:r>
              <a:rPr lang="en-AU" sz="4400" b="1" dirty="0">
                <a:solidFill>
                  <a:srgbClr val="008EA0"/>
                </a:solidFill>
                <a:latin typeface="Arial"/>
                <a:cs typeface="Arial"/>
              </a:rPr>
              <a:t> BENTHIC SURVEY - </a:t>
            </a:r>
            <a:r>
              <a:rPr lang="en-US" sz="4400" b="1" dirty="0">
                <a:solidFill>
                  <a:srgbClr val="008EA0"/>
                </a:solidFill>
                <a:latin typeface="Arial"/>
                <a:cs typeface="Arial"/>
              </a:rPr>
              <a:t>AN ESTIMATE OF % COVER</a:t>
            </a:r>
            <a:endParaRPr lang="en-AU" sz="4400" dirty="0">
              <a:solidFill>
                <a:srgbClr val="008EA0"/>
              </a:solidFill>
              <a:latin typeface="Arial"/>
              <a:cs typeface="Arial"/>
            </a:endParaRPr>
          </a:p>
        </p:txBody>
      </p:sp>
      <p:sp>
        <p:nvSpPr>
          <p:cNvPr id="3" name="TextBox 2">
            <a:extLst>
              <a:ext uri="{FF2B5EF4-FFF2-40B4-BE49-F238E27FC236}">
                <a16:creationId xmlns:a16="http://schemas.microsoft.com/office/drawing/2014/main" id="{C396454E-20F2-ECD5-833F-5EF931D0B9EC}"/>
              </a:ext>
            </a:extLst>
          </p:cNvPr>
          <p:cNvSpPr txBox="1"/>
          <p:nvPr/>
        </p:nvSpPr>
        <p:spPr>
          <a:xfrm>
            <a:off x="814508" y="1933738"/>
            <a:ext cx="8967267" cy="6401753"/>
          </a:xfrm>
          <a:prstGeom prst="rect">
            <a:avLst/>
          </a:prstGeom>
          <a:noFill/>
        </p:spPr>
        <p:txBody>
          <a:bodyPr wrap="square" lIns="91440" tIns="45720" rIns="91440" bIns="45720" anchor="t">
            <a:spAutoFit/>
          </a:bodyPr>
          <a:lstStyle/>
          <a:p>
            <a:pPr marL="457200" indent="-457200">
              <a:spcBef>
                <a:spcPts val="600"/>
              </a:spcBef>
              <a:spcAft>
                <a:spcPts val="1200"/>
              </a:spcAft>
              <a:buFont typeface="+mj-lt"/>
              <a:buAutoNum type="arabicPeriod"/>
              <a:defRPr/>
            </a:pPr>
            <a:r>
              <a:rPr lang="en-GB" sz="3200" dirty="0">
                <a:latin typeface="Arial"/>
                <a:ea typeface="+mn-lt"/>
                <a:cs typeface="+mn-lt"/>
              </a:rPr>
              <a:t>Swim around the habitat to select a representative survey area.</a:t>
            </a:r>
          </a:p>
          <a:p>
            <a:pPr marL="457200" indent="-457200">
              <a:spcBef>
                <a:spcPts val="600"/>
              </a:spcBef>
              <a:spcAft>
                <a:spcPts val="1200"/>
              </a:spcAft>
              <a:buFont typeface="+mj-lt"/>
              <a:buAutoNum type="arabicPeriod"/>
              <a:defRPr/>
            </a:pPr>
            <a:r>
              <a:rPr lang="en-US" sz="3200" dirty="0">
                <a:latin typeface="Arial"/>
                <a:ea typeface="+mn-lt"/>
                <a:cs typeface="+mn-lt"/>
              </a:rPr>
              <a:t>Use a 5m radius circle for the survey area.</a:t>
            </a:r>
            <a:endParaRPr lang="en-US" sz="3200" dirty="0">
              <a:latin typeface="Arial"/>
              <a:ea typeface="Calibri" panose="020F0502020204030204"/>
              <a:cs typeface="Calibri" panose="020F0502020204030204"/>
            </a:endParaRPr>
          </a:p>
          <a:p>
            <a:pPr marL="457200" indent="-457200">
              <a:spcBef>
                <a:spcPts val="600"/>
              </a:spcBef>
              <a:spcAft>
                <a:spcPts val="1200"/>
              </a:spcAft>
              <a:buFont typeface="+mj-lt"/>
              <a:buAutoNum type="arabicPeriod"/>
              <a:defRPr/>
            </a:pPr>
            <a:r>
              <a:rPr lang="en-US" sz="3200" dirty="0">
                <a:latin typeface="Arial"/>
                <a:ea typeface="+mn-lt"/>
                <a:cs typeface="+mn-lt"/>
              </a:rPr>
              <a:t>Do a quick presence / absence check.</a:t>
            </a:r>
            <a:endParaRPr lang="en-US" sz="3200" dirty="0">
              <a:latin typeface="Arial"/>
              <a:ea typeface="Calibri" panose="020F0502020204030204"/>
              <a:cs typeface="Calibri" panose="020F0502020204030204"/>
            </a:endParaRPr>
          </a:p>
          <a:p>
            <a:pPr marL="457200" indent="-457200">
              <a:spcBef>
                <a:spcPts val="600"/>
              </a:spcBef>
              <a:spcAft>
                <a:spcPts val="1200"/>
              </a:spcAft>
              <a:buFont typeface="+mj-lt"/>
              <a:buAutoNum type="arabicPeriod"/>
              <a:defRPr/>
            </a:pPr>
            <a:r>
              <a:rPr lang="en-US" sz="3200" dirty="0">
                <a:latin typeface="Arial"/>
                <a:ea typeface="+mn-lt"/>
                <a:cs typeface="+mn-lt"/>
              </a:rPr>
              <a:t>Record the largest / most obvious category first, then down to the smallest.</a:t>
            </a:r>
            <a:endParaRPr lang="en-US" sz="3200" dirty="0">
              <a:latin typeface="Arial"/>
              <a:ea typeface="Calibri" panose="020F0502020204030204"/>
              <a:cs typeface="Calibri" panose="020F0502020204030204"/>
            </a:endParaRPr>
          </a:p>
          <a:p>
            <a:pPr marL="457200" indent="-457200">
              <a:spcBef>
                <a:spcPts val="600"/>
              </a:spcBef>
              <a:spcAft>
                <a:spcPts val="1200"/>
              </a:spcAft>
              <a:buFont typeface="+mj-lt"/>
              <a:buAutoNum type="arabicPeriod"/>
              <a:defRPr/>
            </a:pPr>
            <a:r>
              <a:rPr lang="en-US" sz="3200" dirty="0">
                <a:latin typeface="Arial"/>
                <a:ea typeface="+mn-lt"/>
                <a:cs typeface="+mn-lt"/>
              </a:rPr>
              <a:t>Use whole numbers only, e.g. 10, not 10.5</a:t>
            </a:r>
            <a:endParaRPr lang="en-US" sz="3200" dirty="0">
              <a:latin typeface="Arial"/>
              <a:ea typeface="Calibri" panose="020F0502020204030204"/>
              <a:cs typeface="Calibri" panose="020F0502020204030204"/>
            </a:endParaRPr>
          </a:p>
          <a:p>
            <a:pPr marL="457200" indent="-457200">
              <a:spcBef>
                <a:spcPts val="600"/>
              </a:spcBef>
              <a:spcAft>
                <a:spcPts val="1200"/>
              </a:spcAft>
              <a:buFont typeface="+mj-lt"/>
              <a:buAutoNum type="arabicPeriod"/>
              <a:defRPr/>
            </a:pPr>
            <a:r>
              <a:rPr lang="en-US" sz="3200" dirty="0">
                <a:latin typeface="Arial"/>
                <a:ea typeface="+mn-lt"/>
                <a:cs typeface="+mn-lt"/>
              </a:rPr>
              <a:t>Do a final swim around to adjust estimates.</a:t>
            </a:r>
            <a:endParaRPr lang="en-US" sz="3200" dirty="0">
              <a:latin typeface="Arial"/>
              <a:ea typeface="Calibri" panose="020F0502020204030204"/>
              <a:cs typeface="Calibri" panose="020F0502020204030204"/>
            </a:endParaRPr>
          </a:p>
          <a:p>
            <a:pPr marL="457200" indent="-457200">
              <a:spcBef>
                <a:spcPts val="600"/>
              </a:spcBef>
              <a:spcAft>
                <a:spcPts val="1200"/>
              </a:spcAft>
              <a:buFont typeface="+mj-lt"/>
              <a:buAutoNum type="arabicPeriod"/>
              <a:defRPr/>
            </a:pPr>
            <a:r>
              <a:rPr lang="en-US" sz="3200" dirty="0">
                <a:latin typeface="Arial"/>
                <a:ea typeface="+mn-lt"/>
                <a:cs typeface="+mn-lt"/>
              </a:rPr>
              <a:t>Benthic categories must total 100% across the six (6) categories.</a:t>
            </a:r>
            <a:endParaRPr lang="en-US" sz="3200" dirty="0">
              <a:latin typeface="Arial"/>
              <a:ea typeface="Calibri" panose="020F0502020204030204"/>
              <a:cs typeface="Calibri" panose="020F0502020204030204"/>
            </a:endParaRPr>
          </a:p>
        </p:txBody>
      </p:sp>
      <p:grpSp>
        <p:nvGrpSpPr>
          <p:cNvPr id="9" name="Group 8">
            <a:extLst>
              <a:ext uri="{FF2B5EF4-FFF2-40B4-BE49-F238E27FC236}">
                <a16:creationId xmlns:a16="http://schemas.microsoft.com/office/drawing/2014/main" id="{247EC029-3E87-8DA7-7792-BB50AA7051AA}"/>
              </a:ext>
            </a:extLst>
          </p:cNvPr>
          <p:cNvGrpSpPr/>
          <p:nvPr/>
        </p:nvGrpSpPr>
        <p:grpSpPr>
          <a:xfrm>
            <a:off x="10235134" y="2077973"/>
            <a:ext cx="5153146" cy="6838893"/>
            <a:chOff x="10491968" y="2077974"/>
            <a:chExt cx="4896311" cy="6498040"/>
          </a:xfrm>
        </p:grpSpPr>
        <p:pic>
          <p:nvPicPr>
            <p:cNvPr id="4" name="Picture 3" descr="A close-up of a diagram&#10;&#10;AI-generated content may be incorrect.">
              <a:extLst>
                <a:ext uri="{FF2B5EF4-FFF2-40B4-BE49-F238E27FC236}">
                  <a16:creationId xmlns:a16="http://schemas.microsoft.com/office/drawing/2014/main" id="{3D768DC6-C0C9-0689-D00E-D0C9D30FE4F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91968" y="6284912"/>
              <a:ext cx="4889899" cy="2291102"/>
            </a:xfrm>
            <a:prstGeom prst="rect">
              <a:avLst/>
            </a:prstGeom>
            <a:ln w="6350">
              <a:solidFill>
                <a:schemeClr val="tx1"/>
              </a:solidFill>
            </a:ln>
          </p:spPr>
        </p:pic>
        <p:grpSp>
          <p:nvGrpSpPr>
            <p:cNvPr id="5" name="Group 4">
              <a:extLst>
                <a:ext uri="{FF2B5EF4-FFF2-40B4-BE49-F238E27FC236}">
                  <a16:creationId xmlns:a16="http://schemas.microsoft.com/office/drawing/2014/main" id="{33471922-9C97-6954-52A5-B3CE23B6CD06}"/>
                </a:ext>
              </a:extLst>
            </p:cNvPr>
            <p:cNvGrpSpPr/>
            <p:nvPr/>
          </p:nvGrpSpPr>
          <p:grpSpPr>
            <a:xfrm>
              <a:off x="10557928" y="2077974"/>
              <a:ext cx="4830351" cy="4092391"/>
              <a:chOff x="7392037" y="1147637"/>
              <a:chExt cx="3704380" cy="3125407"/>
            </a:xfrm>
          </p:grpSpPr>
          <p:pic>
            <p:nvPicPr>
              <p:cNvPr id="6" name="Picture 5">
                <a:extLst>
                  <a:ext uri="{FF2B5EF4-FFF2-40B4-BE49-F238E27FC236}">
                    <a16:creationId xmlns:a16="http://schemas.microsoft.com/office/drawing/2014/main" id="{D9FAADAB-D721-4F0C-1539-D4C91EAB8B66}"/>
                  </a:ext>
                </a:extLst>
              </p:cNvPr>
              <p:cNvPicPr>
                <a:picLocks noChangeAspect="1"/>
              </p:cNvPicPr>
              <p:nvPr/>
            </p:nvPicPr>
            <p:blipFill>
              <a:blip r:embed="rId4"/>
              <a:stretch>
                <a:fillRect/>
              </a:stretch>
            </p:blipFill>
            <p:spPr>
              <a:xfrm>
                <a:off x="7392037" y="1147637"/>
                <a:ext cx="3704380" cy="3125407"/>
              </a:xfrm>
              <a:prstGeom prst="rect">
                <a:avLst/>
              </a:prstGeom>
              <a:ln w="3175">
                <a:solidFill>
                  <a:schemeClr val="tx1"/>
                </a:solidFill>
              </a:ln>
            </p:spPr>
          </p:pic>
          <p:cxnSp>
            <p:nvCxnSpPr>
              <p:cNvPr id="7" name="Straight Arrow Connector 6">
                <a:extLst>
                  <a:ext uri="{FF2B5EF4-FFF2-40B4-BE49-F238E27FC236}">
                    <a16:creationId xmlns:a16="http://schemas.microsoft.com/office/drawing/2014/main" id="{3D77BCA0-3123-8B22-7794-CB293DEBC688}"/>
                  </a:ext>
                </a:extLst>
              </p:cNvPr>
              <p:cNvCxnSpPr>
                <a:cxnSpLocks/>
              </p:cNvCxnSpPr>
              <p:nvPr/>
            </p:nvCxnSpPr>
            <p:spPr>
              <a:xfrm>
                <a:off x="9304653" y="2780414"/>
                <a:ext cx="1424762" cy="42530"/>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DC8ECB6D-7266-DCCC-DAF3-870D727A335F}"/>
                  </a:ext>
                </a:extLst>
              </p:cNvPr>
              <p:cNvSpPr txBox="1"/>
              <p:nvPr/>
            </p:nvSpPr>
            <p:spPr>
              <a:xfrm>
                <a:off x="9401249" y="2453612"/>
                <a:ext cx="764270" cy="319329"/>
              </a:xfrm>
              <a:prstGeom prst="rect">
                <a:avLst/>
              </a:prstGeom>
              <a:noFill/>
            </p:spPr>
            <p:txBody>
              <a:bodyPr wrap="square" rtlCol="0">
                <a:spAutoFit/>
              </a:bodyPr>
              <a:lstStyle/>
              <a:p>
                <a:r>
                  <a:rPr lang="en-GB" sz="2117">
                    <a:solidFill>
                      <a:schemeClr val="bg1"/>
                    </a:solidFill>
                  </a:rPr>
                  <a:t>5m</a:t>
                </a:r>
                <a:endParaRPr lang="en-AU" sz="2117">
                  <a:solidFill>
                    <a:schemeClr val="bg1"/>
                  </a:solidFill>
                </a:endParaRPr>
              </a:p>
            </p:txBody>
          </p:sp>
        </p:grpSp>
      </p:grpSp>
    </p:spTree>
    <p:extLst>
      <p:ext uri="{BB962C8B-B14F-4D97-AF65-F5344CB8AC3E}">
        <p14:creationId xmlns:p14="http://schemas.microsoft.com/office/powerpoint/2010/main" val="340393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0EDCA-25E3-1EC0-BCB8-2352E4335D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C2CB30-40DF-B258-807E-E25A2F24BC4A}"/>
              </a:ext>
            </a:extLst>
          </p:cNvPr>
          <p:cNvSpPr txBox="1"/>
          <p:nvPr/>
        </p:nvSpPr>
        <p:spPr>
          <a:xfrm>
            <a:off x="885698" y="1612121"/>
            <a:ext cx="10662221"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6" indent="-342906">
              <a:spcAft>
                <a:spcPts val="1200"/>
              </a:spcAft>
              <a:buFont typeface="Arial" panose="020B0604020202020204" pitchFamily="34" charset="0"/>
              <a:buChar char="•"/>
            </a:pPr>
            <a:r>
              <a:rPr lang="en-US" sz="3200" dirty="0">
                <a:latin typeface="Arial"/>
              </a:rPr>
              <a:t>Seaweeds can be green, brown or red.</a:t>
            </a:r>
          </a:p>
          <a:p>
            <a:pPr marL="342906" indent="-342906">
              <a:spcAft>
                <a:spcPts val="1200"/>
              </a:spcAft>
              <a:buFont typeface="Arial" panose="020B0604020202020204" pitchFamily="34" charset="0"/>
              <a:buChar char="•"/>
            </a:pPr>
            <a:r>
              <a:rPr lang="en-US" sz="3200" dirty="0">
                <a:latin typeface="Arial"/>
              </a:rPr>
              <a:t>They have many forms – filamentous, leafy, bushy, etc.</a:t>
            </a:r>
          </a:p>
          <a:p>
            <a:pPr marL="342906" indent="-342906">
              <a:spcAft>
                <a:spcPts val="1200"/>
              </a:spcAft>
              <a:buFont typeface="Arial" panose="020B0604020202020204" pitchFamily="34" charset="0"/>
              <a:buChar char="•"/>
            </a:pPr>
            <a:r>
              <a:rPr lang="en-US" sz="3200" dirty="0">
                <a:latin typeface="Arial"/>
              </a:rPr>
              <a:t>Found naturally on most reefs attached to the substrate.</a:t>
            </a:r>
          </a:p>
          <a:p>
            <a:pPr marL="342906" indent="-342906">
              <a:spcAft>
                <a:spcPts val="1200"/>
              </a:spcAft>
              <a:buFont typeface="Arial" panose="020B0604020202020204" pitchFamily="34" charset="0"/>
              <a:buChar char="•"/>
            </a:pPr>
            <a:r>
              <a:rPr lang="en-US" sz="3200" dirty="0">
                <a:latin typeface="Arial"/>
              </a:rPr>
              <a:t>The presence and abundance of macroalgae can be used as an indicator of certain environmental factors (e.g. water quality) and the overall health of the Reef.</a:t>
            </a:r>
          </a:p>
        </p:txBody>
      </p:sp>
      <p:pic>
        <p:nvPicPr>
          <p:cNvPr id="2" name="Picture 1">
            <a:extLst>
              <a:ext uri="{FF2B5EF4-FFF2-40B4-BE49-F238E27FC236}">
                <a16:creationId xmlns:a16="http://schemas.microsoft.com/office/drawing/2014/main" id="{7CBE95EF-5319-97BE-FC4B-A1ABFF66F1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4069" y="6076507"/>
            <a:ext cx="15193507" cy="2908750"/>
          </a:xfrm>
          <a:prstGeom prst="rect">
            <a:avLst/>
          </a:prstGeom>
        </p:spPr>
      </p:pic>
      <p:sp>
        <p:nvSpPr>
          <p:cNvPr id="17" name="TextBox 23">
            <a:extLst>
              <a:ext uri="{FF2B5EF4-FFF2-40B4-BE49-F238E27FC236}">
                <a16:creationId xmlns:a16="http://schemas.microsoft.com/office/drawing/2014/main" id="{80AC52F4-015F-5E6C-4B85-D6FB9EAEF2CC}"/>
              </a:ext>
            </a:extLst>
          </p:cNvPr>
          <p:cNvSpPr txBox="1"/>
          <p:nvPr/>
        </p:nvSpPr>
        <p:spPr>
          <a:xfrm>
            <a:off x="950445" y="8609239"/>
            <a:ext cx="1852774"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1"/>
                </a:solidFill>
                <a:latin typeface="Arial" panose="020B0604020202020204" pitchFamily="34" charset="0"/>
                <a:cs typeface="Arial" panose="020B0604020202020204" pitchFamily="34" charset="0"/>
              </a:rPr>
              <a:t>Unidentified</a:t>
            </a:r>
            <a:endParaRPr lang="en-AU" sz="1600" dirty="0">
              <a:solidFill>
                <a:schemeClr val="bg1"/>
              </a:solidFill>
              <a:latin typeface="Arial" panose="020B0604020202020204" pitchFamily="34" charset="0"/>
              <a:cs typeface="Arial" panose="020B0604020202020204" pitchFamily="34" charset="0"/>
            </a:endParaRPr>
          </a:p>
        </p:txBody>
      </p:sp>
      <p:sp>
        <p:nvSpPr>
          <p:cNvPr id="18" name="TextBox 23">
            <a:extLst>
              <a:ext uri="{FF2B5EF4-FFF2-40B4-BE49-F238E27FC236}">
                <a16:creationId xmlns:a16="http://schemas.microsoft.com/office/drawing/2014/main" id="{A338278E-4E7A-718D-82BC-8B3A3825FA68}"/>
              </a:ext>
            </a:extLst>
          </p:cNvPr>
          <p:cNvSpPr txBox="1"/>
          <p:nvPr/>
        </p:nvSpPr>
        <p:spPr>
          <a:xfrm>
            <a:off x="2836065" y="8610947"/>
            <a:ext cx="1863422"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solidFill>
                  <a:schemeClr val="bg1"/>
                </a:solidFill>
                <a:latin typeface="Arial" panose="020B0604020202020204" pitchFamily="34" charset="0"/>
                <a:cs typeface="Arial" panose="020B0604020202020204" pitchFamily="34" charset="0"/>
              </a:rPr>
              <a:t>Unidentified</a:t>
            </a:r>
            <a:endParaRPr lang="en-AU" sz="1600" dirty="0">
              <a:solidFill>
                <a:schemeClr val="bg1"/>
              </a:solidFill>
              <a:latin typeface="Arial" panose="020B0604020202020204" pitchFamily="34" charset="0"/>
              <a:cs typeface="Arial" panose="020B0604020202020204" pitchFamily="34" charset="0"/>
            </a:endParaRPr>
          </a:p>
        </p:txBody>
      </p:sp>
      <p:sp>
        <p:nvSpPr>
          <p:cNvPr id="19" name="TextBox 23">
            <a:extLst>
              <a:ext uri="{FF2B5EF4-FFF2-40B4-BE49-F238E27FC236}">
                <a16:creationId xmlns:a16="http://schemas.microsoft.com/office/drawing/2014/main" id="{717F68B5-4ADD-859B-EEE9-BA3CBFA01D5A}"/>
              </a:ext>
            </a:extLst>
          </p:cNvPr>
          <p:cNvSpPr txBox="1"/>
          <p:nvPr/>
        </p:nvSpPr>
        <p:spPr>
          <a:xfrm>
            <a:off x="4748766" y="8610946"/>
            <a:ext cx="1841230"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dirty="0" err="1">
                <a:solidFill>
                  <a:schemeClr val="bg1"/>
                </a:solidFill>
                <a:latin typeface="Arial" panose="020B0604020202020204" pitchFamily="34" charset="0"/>
                <a:cs typeface="Arial" panose="020B0604020202020204" pitchFamily="34" charset="0"/>
              </a:rPr>
              <a:t>Hydroclathrus</a:t>
            </a:r>
            <a:r>
              <a:rPr lang="en-GB" sz="1600" i="1" dirty="0">
                <a:solidFill>
                  <a:schemeClr val="bg1"/>
                </a:solidFill>
                <a:latin typeface="Arial" panose="020B0604020202020204" pitchFamily="34" charset="0"/>
                <a:cs typeface="Arial" panose="020B0604020202020204" pitchFamily="34" charset="0"/>
              </a:rPr>
              <a:t> sp. </a:t>
            </a:r>
            <a:endParaRPr lang="en-AU" sz="1600" i="1" dirty="0">
              <a:solidFill>
                <a:schemeClr val="bg1"/>
              </a:solidFill>
              <a:latin typeface="Arial" panose="020B0604020202020204" pitchFamily="34" charset="0"/>
              <a:cs typeface="Arial" panose="020B0604020202020204" pitchFamily="34" charset="0"/>
            </a:endParaRPr>
          </a:p>
        </p:txBody>
      </p:sp>
      <p:sp>
        <p:nvSpPr>
          <p:cNvPr id="20" name="TextBox 23">
            <a:extLst>
              <a:ext uri="{FF2B5EF4-FFF2-40B4-BE49-F238E27FC236}">
                <a16:creationId xmlns:a16="http://schemas.microsoft.com/office/drawing/2014/main" id="{2E5CA2E3-1DE3-A08C-E04A-D9948332A268}"/>
              </a:ext>
            </a:extLst>
          </p:cNvPr>
          <p:cNvSpPr txBox="1"/>
          <p:nvPr/>
        </p:nvSpPr>
        <p:spPr>
          <a:xfrm>
            <a:off x="6637917" y="8610945"/>
            <a:ext cx="1863422"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dirty="0" err="1">
                <a:solidFill>
                  <a:schemeClr val="bg1"/>
                </a:solidFill>
                <a:latin typeface="Arial" panose="020B0604020202020204" pitchFamily="34" charset="0"/>
                <a:cs typeface="Arial" panose="020B0604020202020204" pitchFamily="34" charset="0"/>
              </a:rPr>
              <a:t>Chlorodesmis</a:t>
            </a:r>
            <a:r>
              <a:rPr lang="en-GB" sz="1600" i="1" dirty="0">
                <a:solidFill>
                  <a:schemeClr val="bg1"/>
                </a:solidFill>
                <a:latin typeface="Arial" panose="020B0604020202020204" pitchFamily="34" charset="0"/>
                <a:cs typeface="Arial" panose="020B0604020202020204" pitchFamily="34" charset="0"/>
              </a:rPr>
              <a:t> sp. </a:t>
            </a:r>
            <a:endParaRPr lang="en-AU" sz="1600" i="1" dirty="0">
              <a:solidFill>
                <a:schemeClr val="bg1"/>
              </a:solidFill>
              <a:latin typeface="Arial" panose="020B0604020202020204" pitchFamily="34" charset="0"/>
              <a:cs typeface="Arial" panose="020B0604020202020204" pitchFamily="34" charset="0"/>
            </a:endParaRPr>
          </a:p>
        </p:txBody>
      </p:sp>
      <p:sp>
        <p:nvSpPr>
          <p:cNvPr id="21" name="TextBox 23">
            <a:extLst>
              <a:ext uri="{FF2B5EF4-FFF2-40B4-BE49-F238E27FC236}">
                <a16:creationId xmlns:a16="http://schemas.microsoft.com/office/drawing/2014/main" id="{6AA42896-03A9-CC00-5E81-FF287BE65566}"/>
              </a:ext>
            </a:extLst>
          </p:cNvPr>
          <p:cNvSpPr txBox="1"/>
          <p:nvPr/>
        </p:nvSpPr>
        <p:spPr>
          <a:xfrm>
            <a:off x="8543232" y="8610106"/>
            <a:ext cx="1834847"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a:solidFill>
                  <a:schemeClr val="bg1"/>
                </a:solidFill>
                <a:latin typeface="Arial" panose="020B0604020202020204" pitchFamily="34" charset="0"/>
                <a:cs typeface="Arial" panose="020B0604020202020204" pitchFamily="34" charset="0"/>
              </a:rPr>
              <a:t>Padina sp. </a:t>
            </a:r>
            <a:endParaRPr lang="en-AU" sz="1600" i="1">
              <a:solidFill>
                <a:schemeClr val="bg1"/>
              </a:solidFill>
              <a:latin typeface="Arial" panose="020B0604020202020204" pitchFamily="34" charset="0"/>
              <a:cs typeface="Arial" panose="020B0604020202020204" pitchFamily="34" charset="0"/>
            </a:endParaRPr>
          </a:p>
        </p:txBody>
      </p:sp>
      <p:sp>
        <p:nvSpPr>
          <p:cNvPr id="22" name="TextBox 23">
            <a:extLst>
              <a:ext uri="{FF2B5EF4-FFF2-40B4-BE49-F238E27FC236}">
                <a16:creationId xmlns:a16="http://schemas.microsoft.com/office/drawing/2014/main" id="{1D33923B-C821-E362-4C55-31594285AD45}"/>
              </a:ext>
            </a:extLst>
          </p:cNvPr>
          <p:cNvSpPr txBox="1"/>
          <p:nvPr/>
        </p:nvSpPr>
        <p:spPr>
          <a:xfrm>
            <a:off x="10440804" y="8610943"/>
            <a:ext cx="1834847"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dirty="0">
                <a:solidFill>
                  <a:schemeClr val="bg1"/>
                </a:solidFill>
                <a:latin typeface="Arial" panose="020B0604020202020204" pitchFamily="34" charset="0"/>
                <a:cs typeface="Arial" panose="020B0604020202020204" pitchFamily="34" charset="0"/>
              </a:rPr>
              <a:t>Caulerpa sp. </a:t>
            </a:r>
            <a:endParaRPr lang="en-AU" sz="1600" i="1" dirty="0">
              <a:solidFill>
                <a:schemeClr val="bg1"/>
              </a:solidFill>
              <a:latin typeface="Arial" panose="020B0604020202020204" pitchFamily="34" charset="0"/>
              <a:cs typeface="Arial" panose="020B0604020202020204" pitchFamily="34" charset="0"/>
            </a:endParaRPr>
          </a:p>
        </p:txBody>
      </p:sp>
      <p:sp>
        <p:nvSpPr>
          <p:cNvPr id="23" name="TextBox 23">
            <a:extLst>
              <a:ext uri="{FF2B5EF4-FFF2-40B4-BE49-F238E27FC236}">
                <a16:creationId xmlns:a16="http://schemas.microsoft.com/office/drawing/2014/main" id="{DD0C6438-BBC1-B0AE-0E0B-8E6A4B823A4D}"/>
              </a:ext>
            </a:extLst>
          </p:cNvPr>
          <p:cNvSpPr txBox="1"/>
          <p:nvPr/>
        </p:nvSpPr>
        <p:spPr>
          <a:xfrm>
            <a:off x="12331315" y="8607411"/>
            <a:ext cx="1834847"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dirty="0" err="1">
                <a:solidFill>
                  <a:schemeClr val="bg1"/>
                </a:solidFill>
                <a:latin typeface="Arial" panose="020B0604020202020204" pitchFamily="34" charset="0"/>
                <a:cs typeface="Arial" panose="020B0604020202020204" pitchFamily="34" charset="0"/>
              </a:rPr>
              <a:t>Colpomenia</a:t>
            </a:r>
            <a:r>
              <a:rPr lang="en-GB" sz="1600" i="1" dirty="0">
                <a:solidFill>
                  <a:schemeClr val="bg1"/>
                </a:solidFill>
                <a:latin typeface="Arial" panose="020B0604020202020204" pitchFamily="34" charset="0"/>
                <a:cs typeface="Arial" panose="020B0604020202020204" pitchFamily="34" charset="0"/>
              </a:rPr>
              <a:t> sp. </a:t>
            </a:r>
            <a:endParaRPr lang="en-AU" sz="1600" i="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71D7409-1F19-9D66-1861-937FB1965686}"/>
              </a:ext>
            </a:extLst>
          </p:cNvPr>
          <p:cNvSpPr txBox="1"/>
          <p:nvPr/>
        </p:nvSpPr>
        <p:spPr>
          <a:xfrm>
            <a:off x="14236266" y="8607411"/>
            <a:ext cx="1840561"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i="1">
                <a:solidFill>
                  <a:schemeClr val="bg1"/>
                </a:solidFill>
                <a:latin typeface="Arial" panose="020B0604020202020204" pitchFamily="34" charset="0"/>
                <a:cs typeface="Arial" panose="020B0604020202020204" pitchFamily="34" charset="0"/>
              </a:rPr>
              <a:t>Sargassum sp. </a:t>
            </a:r>
            <a:endParaRPr lang="en-AU" sz="1600" i="1">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6372C2C-0511-A470-E08B-616DF4890A21}"/>
              </a:ext>
            </a:extLst>
          </p:cNvPr>
          <p:cNvSpPr txBox="1"/>
          <p:nvPr/>
        </p:nvSpPr>
        <p:spPr>
          <a:xfrm>
            <a:off x="863269" y="496307"/>
            <a:ext cx="5090538" cy="769441"/>
          </a:xfrm>
          <a:prstGeom prst="rect">
            <a:avLst/>
          </a:prstGeom>
          <a:noFill/>
        </p:spPr>
        <p:txBody>
          <a:bodyPr wrap="square" rtlCol="0">
            <a:spAutoFit/>
          </a:bodyPr>
          <a:lstStyle/>
          <a:p>
            <a:r>
              <a:rPr lang="en-GB" sz="4400" b="1" dirty="0">
                <a:solidFill>
                  <a:srgbClr val="008EA0"/>
                </a:solidFill>
                <a:latin typeface="Arial" panose="020B0604020202020204" pitchFamily="34" charset="0"/>
                <a:cs typeface="Arial" panose="020B0604020202020204" pitchFamily="34" charset="0"/>
              </a:rPr>
              <a:t>MACROALGAE</a:t>
            </a:r>
            <a:endParaRPr lang="en-AU" sz="4400" b="1" dirty="0">
              <a:solidFill>
                <a:srgbClr val="008EA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94F5638-7B0E-5B17-2E5E-E93F857358B3}"/>
              </a:ext>
            </a:extLst>
          </p:cNvPr>
          <p:cNvGrpSpPr/>
          <p:nvPr/>
        </p:nvGrpSpPr>
        <p:grpSpPr>
          <a:xfrm>
            <a:off x="12922251" y="658055"/>
            <a:ext cx="3194382" cy="4814606"/>
            <a:chOff x="9683288" y="267801"/>
            <a:chExt cx="2284945" cy="3472336"/>
          </a:xfrm>
        </p:grpSpPr>
        <p:pic>
          <p:nvPicPr>
            <p:cNvPr id="10" name="Picture 9" descr="A close-up of a list of corals&#10;&#10;AI-generated content may be incorrect.">
              <a:extLst>
                <a:ext uri="{FF2B5EF4-FFF2-40B4-BE49-F238E27FC236}">
                  <a16:creationId xmlns:a16="http://schemas.microsoft.com/office/drawing/2014/main" id="{CE751716-E1B6-E70B-C3F7-AE7D2FB60B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1237" y="267801"/>
              <a:ext cx="2186996" cy="3472336"/>
            </a:xfrm>
            <a:prstGeom prst="rect">
              <a:avLst/>
            </a:prstGeom>
          </p:spPr>
        </p:pic>
        <p:sp>
          <p:nvSpPr>
            <p:cNvPr id="11" name="Oval 10">
              <a:extLst>
                <a:ext uri="{FF2B5EF4-FFF2-40B4-BE49-F238E27FC236}">
                  <a16:creationId xmlns:a16="http://schemas.microsoft.com/office/drawing/2014/main" id="{C2A42640-7726-3001-904B-F96B18673BD6}"/>
                </a:ext>
              </a:extLst>
            </p:cNvPr>
            <p:cNvSpPr/>
            <p:nvPr/>
          </p:nvSpPr>
          <p:spPr>
            <a:xfrm>
              <a:off x="9683288" y="864643"/>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sp>
        <p:nvSpPr>
          <p:cNvPr id="3" name="Rectangle 2">
            <a:extLst>
              <a:ext uri="{FF2B5EF4-FFF2-40B4-BE49-F238E27FC236}">
                <a16:creationId xmlns:a16="http://schemas.microsoft.com/office/drawing/2014/main" id="{9AEC342A-5272-0BC2-3CB6-F20F263DA57A}"/>
              </a:ext>
            </a:extLst>
          </p:cNvPr>
          <p:cNvSpPr/>
          <p:nvPr/>
        </p:nvSpPr>
        <p:spPr>
          <a:xfrm>
            <a:off x="950445" y="5612589"/>
            <a:ext cx="1863553"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Slime</a:t>
            </a:r>
            <a:endParaRPr lang="en-AU" sz="2000" b="1" dirty="0">
              <a:solidFill>
                <a:schemeClr val="bg1"/>
              </a:solidFill>
            </a:endParaRPr>
          </a:p>
        </p:txBody>
      </p:sp>
      <p:sp>
        <p:nvSpPr>
          <p:cNvPr id="5" name="Rectangle 4">
            <a:extLst>
              <a:ext uri="{FF2B5EF4-FFF2-40B4-BE49-F238E27FC236}">
                <a16:creationId xmlns:a16="http://schemas.microsoft.com/office/drawing/2014/main" id="{44FDF120-7657-B990-DF10-CA11E91E6A77}"/>
              </a:ext>
            </a:extLst>
          </p:cNvPr>
          <p:cNvSpPr/>
          <p:nvPr/>
        </p:nvSpPr>
        <p:spPr>
          <a:xfrm>
            <a:off x="2836064" y="5621210"/>
            <a:ext cx="3770731"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Entangled / mat-like</a:t>
            </a:r>
            <a:endParaRPr lang="en-AU" sz="2000" b="1" dirty="0">
              <a:solidFill>
                <a:schemeClr val="bg1"/>
              </a:solidFill>
            </a:endParaRPr>
          </a:p>
        </p:txBody>
      </p:sp>
      <p:sp>
        <p:nvSpPr>
          <p:cNvPr id="6" name="Rectangle 5">
            <a:extLst>
              <a:ext uri="{FF2B5EF4-FFF2-40B4-BE49-F238E27FC236}">
                <a16:creationId xmlns:a16="http://schemas.microsoft.com/office/drawing/2014/main" id="{A093884A-DE2A-12B5-DD78-7A05BC8FA651}"/>
              </a:ext>
            </a:extLst>
          </p:cNvPr>
          <p:cNvSpPr/>
          <p:nvPr/>
        </p:nvSpPr>
        <p:spPr>
          <a:xfrm>
            <a:off x="8534400" y="5612588"/>
            <a:ext cx="5667214"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Leafy / fleshy</a:t>
            </a:r>
            <a:endParaRPr lang="en-AU" sz="2000" b="1" dirty="0">
              <a:solidFill>
                <a:schemeClr val="bg1"/>
              </a:solidFill>
            </a:endParaRPr>
          </a:p>
        </p:txBody>
      </p:sp>
      <p:sp>
        <p:nvSpPr>
          <p:cNvPr id="7" name="Rectangle 6">
            <a:extLst>
              <a:ext uri="{FF2B5EF4-FFF2-40B4-BE49-F238E27FC236}">
                <a16:creationId xmlns:a16="http://schemas.microsoft.com/office/drawing/2014/main" id="{F2D73F4E-77A2-E1EA-7079-52A2586AD911}"/>
              </a:ext>
            </a:extLst>
          </p:cNvPr>
          <p:cNvSpPr/>
          <p:nvPr/>
        </p:nvSpPr>
        <p:spPr>
          <a:xfrm>
            <a:off x="6637917" y="5621209"/>
            <a:ext cx="1863422"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Filamentous</a:t>
            </a:r>
            <a:endParaRPr lang="en-AU" sz="2000" b="1" dirty="0">
              <a:solidFill>
                <a:schemeClr val="bg1"/>
              </a:solidFill>
            </a:endParaRPr>
          </a:p>
        </p:txBody>
      </p:sp>
      <p:sp>
        <p:nvSpPr>
          <p:cNvPr id="8" name="Rectangle 7">
            <a:extLst>
              <a:ext uri="{FF2B5EF4-FFF2-40B4-BE49-F238E27FC236}">
                <a16:creationId xmlns:a16="http://schemas.microsoft.com/office/drawing/2014/main" id="{29BF86F5-9709-00EF-8544-52D7E6A31223}"/>
              </a:ext>
            </a:extLst>
          </p:cNvPr>
          <p:cNvSpPr/>
          <p:nvPr/>
        </p:nvSpPr>
        <p:spPr>
          <a:xfrm>
            <a:off x="14232736" y="5612587"/>
            <a:ext cx="1852775" cy="458321"/>
          </a:xfrm>
          <a:prstGeom prst="rect">
            <a:avLst/>
          </a:prstGeom>
          <a:solidFill>
            <a:srgbClr val="00AFC4"/>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Tree / bushy</a:t>
            </a:r>
            <a:endParaRPr lang="en-AU" b="1" dirty="0">
              <a:solidFill>
                <a:schemeClr val="bg1"/>
              </a:solidFill>
            </a:endParaRPr>
          </a:p>
        </p:txBody>
      </p:sp>
    </p:spTree>
    <p:extLst>
      <p:ext uri="{BB962C8B-B14F-4D97-AF65-F5344CB8AC3E}">
        <p14:creationId xmlns:p14="http://schemas.microsoft.com/office/powerpoint/2010/main" val="217588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06534-959E-0E2B-9939-D69CB3559A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419F90-0036-96EE-F087-135B905E34B7}"/>
              </a:ext>
            </a:extLst>
          </p:cNvPr>
          <p:cNvSpPr txBox="1"/>
          <p:nvPr/>
        </p:nvSpPr>
        <p:spPr>
          <a:xfrm>
            <a:off x="854502" y="488697"/>
            <a:ext cx="5662963"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LIVE CORAL</a:t>
            </a:r>
            <a:endParaRPr lang="en-AU" sz="4400" b="1" dirty="0">
              <a:solidFill>
                <a:srgbClr val="008EA0"/>
              </a:solidFill>
              <a:latin typeface="Arial"/>
              <a:cs typeface="Arial"/>
            </a:endParaRPr>
          </a:p>
        </p:txBody>
      </p:sp>
      <p:sp>
        <p:nvSpPr>
          <p:cNvPr id="4" name="TextBox 3">
            <a:extLst>
              <a:ext uri="{FF2B5EF4-FFF2-40B4-BE49-F238E27FC236}">
                <a16:creationId xmlns:a16="http://schemas.microsoft.com/office/drawing/2014/main" id="{E983F506-A50F-338F-2347-6FEE0C627A11}"/>
              </a:ext>
            </a:extLst>
          </p:cNvPr>
          <p:cNvSpPr txBox="1"/>
          <p:nvPr/>
        </p:nvSpPr>
        <p:spPr>
          <a:xfrm>
            <a:off x="854502" y="1591750"/>
            <a:ext cx="12256776" cy="1569660"/>
          </a:xfrm>
          <a:prstGeom prst="rect">
            <a:avLst/>
          </a:prstGeom>
          <a:noFill/>
        </p:spPr>
        <p:txBody>
          <a:bodyPr wrap="square" rtlCol="0">
            <a:spAutoFit/>
          </a:bodyPr>
          <a:lstStyle/>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Corals form essential habitats on coral reefs. </a:t>
            </a: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Group all types of living coral that you see as Live Coral.</a:t>
            </a:r>
            <a:endParaRPr lang="en-AU"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3200" dirty="0">
                <a:latin typeface="Arial" panose="020B0604020202020204" pitchFamily="34" charset="0"/>
                <a:cs typeface="Arial" panose="020B0604020202020204" pitchFamily="34" charset="0"/>
              </a:rPr>
              <a:t>Estimating live coral cover is important for assessing reef health.</a:t>
            </a:r>
          </a:p>
        </p:txBody>
      </p:sp>
      <p:grpSp>
        <p:nvGrpSpPr>
          <p:cNvPr id="12" name="Group 11">
            <a:extLst>
              <a:ext uri="{FF2B5EF4-FFF2-40B4-BE49-F238E27FC236}">
                <a16:creationId xmlns:a16="http://schemas.microsoft.com/office/drawing/2014/main" id="{E5D27A70-0FBD-7200-5433-606108F79FE0}"/>
              </a:ext>
            </a:extLst>
          </p:cNvPr>
          <p:cNvGrpSpPr/>
          <p:nvPr/>
        </p:nvGrpSpPr>
        <p:grpSpPr>
          <a:xfrm>
            <a:off x="980552" y="3444223"/>
            <a:ext cx="9180737" cy="5725432"/>
            <a:chOff x="2604636" y="3892026"/>
            <a:chExt cx="8260217" cy="5030289"/>
          </a:xfrm>
        </p:grpSpPr>
        <p:pic>
          <p:nvPicPr>
            <p:cNvPr id="2" name="Picture 1">
              <a:extLst>
                <a:ext uri="{FF2B5EF4-FFF2-40B4-BE49-F238E27FC236}">
                  <a16:creationId xmlns:a16="http://schemas.microsoft.com/office/drawing/2014/main" id="{182944B7-BA27-4800-8A80-5F83E4D2DD7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15199" y="3892026"/>
              <a:ext cx="8249654" cy="2469799"/>
            </a:xfrm>
            <a:prstGeom prst="rect">
              <a:avLst/>
            </a:prstGeom>
          </p:spPr>
        </p:pic>
        <p:pic>
          <p:nvPicPr>
            <p:cNvPr id="8" name="Picture 7">
              <a:extLst>
                <a:ext uri="{FF2B5EF4-FFF2-40B4-BE49-F238E27FC236}">
                  <a16:creationId xmlns:a16="http://schemas.microsoft.com/office/drawing/2014/main" id="{7DA25233-BA19-2564-A211-B83C44AA5B2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604636" y="6452515"/>
              <a:ext cx="8198897" cy="2469800"/>
            </a:xfrm>
            <a:prstGeom prst="rect">
              <a:avLst/>
            </a:prstGeom>
          </p:spPr>
        </p:pic>
      </p:grpSp>
      <p:grpSp>
        <p:nvGrpSpPr>
          <p:cNvPr id="9" name="Group 8">
            <a:extLst>
              <a:ext uri="{FF2B5EF4-FFF2-40B4-BE49-F238E27FC236}">
                <a16:creationId xmlns:a16="http://schemas.microsoft.com/office/drawing/2014/main" id="{3A94DFB8-45DF-81C7-36EE-9E7990217519}"/>
              </a:ext>
            </a:extLst>
          </p:cNvPr>
          <p:cNvGrpSpPr/>
          <p:nvPr/>
        </p:nvGrpSpPr>
        <p:grpSpPr>
          <a:xfrm>
            <a:off x="12945399" y="658055"/>
            <a:ext cx="3171232" cy="4814606"/>
            <a:chOff x="9699847" y="267801"/>
            <a:chExt cx="2268386" cy="3472336"/>
          </a:xfrm>
        </p:grpSpPr>
        <p:pic>
          <p:nvPicPr>
            <p:cNvPr id="10" name="Picture 9" descr="A close-up of a list of corals&#10;&#10;AI-generated content may be incorrect.">
              <a:extLst>
                <a:ext uri="{FF2B5EF4-FFF2-40B4-BE49-F238E27FC236}">
                  <a16:creationId xmlns:a16="http://schemas.microsoft.com/office/drawing/2014/main" id="{918CCE9F-0864-E0C7-50BA-74FE77C906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1237" y="267801"/>
              <a:ext cx="2186996" cy="3472336"/>
            </a:xfrm>
            <a:prstGeom prst="rect">
              <a:avLst/>
            </a:prstGeom>
          </p:spPr>
        </p:pic>
        <p:sp>
          <p:nvSpPr>
            <p:cNvPr id="11" name="Oval 10">
              <a:extLst>
                <a:ext uri="{FF2B5EF4-FFF2-40B4-BE49-F238E27FC236}">
                  <a16:creationId xmlns:a16="http://schemas.microsoft.com/office/drawing/2014/main" id="{D2320031-F45E-6CC4-46E8-76300590022F}"/>
                </a:ext>
              </a:extLst>
            </p:cNvPr>
            <p:cNvSpPr/>
            <p:nvPr/>
          </p:nvSpPr>
          <p:spPr>
            <a:xfrm>
              <a:off x="9699847" y="1102555"/>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spTree>
    <p:extLst>
      <p:ext uri="{BB962C8B-B14F-4D97-AF65-F5344CB8AC3E}">
        <p14:creationId xmlns:p14="http://schemas.microsoft.com/office/powerpoint/2010/main" val="601427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8586-0B4C-0101-8F08-1FBF41664A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E886EE-9F40-3A9D-CD03-8AAC9D3E0432}"/>
              </a:ext>
            </a:extLst>
          </p:cNvPr>
          <p:cNvSpPr txBox="1"/>
          <p:nvPr/>
        </p:nvSpPr>
        <p:spPr>
          <a:xfrm>
            <a:off x="865002" y="515650"/>
            <a:ext cx="7033952" cy="769441"/>
          </a:xfrm>
          <a:prstGeom prst="rect">
            <a:avLst/>
          </a:prstGeom>
          <a:noFill/>
        </p:spPr>
        <p:txBody>
          <a:bodyPr wrap="square" lIns="91440" tIns="45720" rIns="91440" bIns="45720" anchor="t">
            <a:spAutoFit/>
          </a:bodyPr>
          <a:lstStyle/>
          <a:p>
            <a:r>
              <a:rPr lang="en-US" sz="4400" b="1" dirty="0">
                <a:solidFill>
                  <a:srgbClr val="008EA0"/>
                </a:solidFill>
                <a:latin typeface="Arial"/>
                <a:cs typeface="Arial"/>
              </a:rPr>
              <a:t>RECENTLY DEAD CORAL</a:t>
            </a:r>
            <a:endParaRPr lang="en-AU" sz="4400" b="1" dirty="0">
              <a:solidFill>
                <a:srgbClr val="008EA0"/>
              </a:solidFill>
              <a:latin typeface="Arial"/>
              <a:cs typeface="Arial"/>
            </a:endParaRPr>
          </a:p>
        </p:txBody>
      </p:sp>
      <p:pic>
        <p:nvPicPr>
          <p:cNvPr id="3" name="Picture 2">
            <a:extLst>
              <a:ext uri="{FF2B5EF4-FFF2-40B4-BE49-F238E27FC236}">
                <a16:creationId xmlns:a16="http://schemas.microsoft.com/office/drawing/2014/main" id="{3885E4AC-3360-7384-0320-E3D3FC1755BD}"/>
              </a:ext>
            </a:extLst>
          </p:cNvPr>
          <p:cNvPicPr>
            <a:picLocks noChangeAspect="1"/>
          </p:cNvPicPr>
          <p:nvPr/>
        </p:nvPicPr>
        <p:blipFill>
          <a:blip r:embed="rId3" cstate="screen">
            <a:extLst>
              <a:ext uri="{28A0092B-C50C-407E-A947-70E740481C1C}">
                <a14:useLocalDpi xmlns:a14="http://schemas.microsoft.com/office/drawing/2010/main"/>
              </a:ext>
            </a:extLst>
          </a:blip>
          <a:srcRect t="6779"/>
          <a:stretch>
            <a:fillRect/>
          </a:stretch>
        </p:blipFill>
        <p:spPr>
          <a:xfrm>
            <a:off x="989061" y="2313799"/>
            <a:ext cx="5007405" cy="6600965"/>
          </a:xfrm>
          <a:prstGeom prst="rect">
            <a:avLst/>
          </a:prstGeom>
        </p:spPr>
      </p:pic>
      <p:sp>
        <p:nvSpPr>
          <p:cNvPr id="4" name="TextBox 3">
            <a:extLst>
              <a:ext uri="{FF2B5EF4-FFF2-40B4-BE49-F238E27FC236}">
                <a16:creationId xmlns:a16="http://schemas.microsoft.com/office/drawing/2014/main" id="{9FEF1670-A0A5-1F21-3795-9B713480B8F8}"/>
              </a:ext>
            </a:extLst>
          </p:cNvPr>
          <p:cNvSpPr txBox="1"/>
          <p:nvPr/>
        </p:nvSpPr>
        <p:spPr>
          <a:xfrm>
            <a:off x="6316960" y="2227852"/>
            <a:ext cx="603379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4" indent="-285754">
              <a:spcBef>
                <a:spcPts val="1200"/>
              </a:spcBef>
              <a:spcAft>
                <a:spcPts val="1200"/>
              </a:spcAft>
              <a:buFont typeface="Arial"/>
              <a:buChar char="•"/>
            </a:pPr>
            <a:r>
              <a:rPr lang="en-US" sz="3200" dirty="0">
                <a:ea typeface="+mn-lt"/>
                <a:cs typeface="+mn-lt"/>
              </a:rPr>
              <a:t>If the coral skeleton is still visible beneath a light algal layer, record it as recently dead coral. </a:t>
            </a:r>
          </a:p>
          <a:p>
            <a:pPr marL="285754" indent="-285754">
              <a:spcBef>
                <a:spcPts val="1200"/>
              </a:spcBef>
              <a:spcAft>
                <a:spcPts val="1200"/>
              </a:spcAft>
              <a:buFont typeface="Arial"/>
              <a:buChar char="•"/>
            </a:pPr>
            <a:r>
              <a:rPr lang="en-US" sz="3200" dirty="0">
                <a:ea typeface="+mn-lt"/>
                <a:cs typeface="+mn-lt"/>
              </a:rPr>
              <a:t>Recently dead coral turns cream, green or brown as algae begins to grow over it.</a:t>
            </a:r>
          </a:p>
          <a:p>
            <a:pPr marL="285754" indent="-285754">
              <a:spcBef>
                <a:spcPts val="1200"/>
              </a:spcBef>
              <a:spcAft>
                <a:spcPts val="1200"/>
              </a:spcAft>
              <a:buFont typeface="Arial"/>
              <a:buChar char="•"/>
            </a:pPr>
            <a:r>
              <a:rPr lang="en-US" sz="3200" dirty="0">
                <a:ea typeface="+mn-lt"/>
                <a:cs typeface="+mn-lt"/>
              </a:rPr>
              <a:t>Recently dead coral can indicate early signs of environmental stress.</a:t>
            </a:r>
            <a:endParaRPr lang="en-US" sz="3200" dirty="0"/>
          </a:p>
        </p:txBody>
      </p:sp>
      <p:grpSp>
        <p:nvGrpSpPr>
          <p:cNvPr id="8" name="Group 7">
            <a:extLst>
              <a:ext uri="{FF2B5EF4-FFF2-40B4-BE49-F238E27FC236}">
                <a16:creationId xmlns:a16="http://schemas.microsoft.com/office/drawing/2014/main" id="{25527C56-1DAA-0C62-A12A-0EE258CFD4C2}"/>
              </a:ext>
            </a:extLst>
          </p:cNvPr>
          <p:cNvGrpSpPr/>
          <p:nvPr/>
        </p:nvGrpSpPr>
        <p:grpSpPr>
          <a:xfrm>
            <a:off x="12895781" y="658055"/>
            <a:ext cx="3220852" cy="4814606"/>
            <a:chOff x="9664354" y="267801"/>
            <a:chExt cx="2303879" cy="3472336"/>
          </a:xfrm>
        </p:grpSpPr>
        <p:pic>
          <p:nvPicPr>
            <p:cNvPr id="9" name="Picture 8" descr="A close-up of a list of corals&#10;&#10;AI-generated content may be incorrect.">
              <a:extLst>
                <a:ext uri="{FF2B5EF4-FFF2-40B4-BE49-F238E27FC236}">
                  <a16:creationId xmlns:a16="http://schemas.microsoft.com/office/drawing/2014/main" id="{FE46357E-1D3F-26C2-AACD-B26492F309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1237" y="267801"/>
              <a:ext cx="2186996" cy="3472336"/>
            </a:xfrm>
            <a:prstGeom prst="rect">
              <a:avLst/>
            </a:prstGeom>
          </p:spPr>
        </p:pic>
        <p:sp>
          <p:nvSpPr>
            <p:cNvPr id="10" name="Oval 9">
              <a:extLst>
                <a:ext uri="{FF2B5EF4-FFF2-40B4-BE49-F238E27FC236}">
                  <a16:creationId xmlns:a16="http://schemas.microsoft.com/office/drawing/2014/main" id="{D5A13A7E-9499-27C1-0F43-74083AA34C8D}"/>
                </a:ext>
              </a:extLst>
            </p:cNvPr>
            <p:cNvSpPr/>
            <p:nvPr/>
          </p:nvSpPr>
          <p:spPr>
            <a:xfrm>
              <a:off x="9664354" y="1353053"/>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spTree>
    <p:extLst>
      <p:ext uri="{BB962C8B-B14F-4D97-AF65-F5344CB8AC3E}">
        <p14:creationId xmlns:p14="http://schemas.microsoft.com/office/powerpoint/2010/main" val="582233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8B2FE-7A94-44E1-6B12-2FD8B832B0A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659CC0-A97E-CF4F-0DCA-AC1047FBF3ED}"/>
              </a:ext>
            </a:extLst>
          </p:cNvPr>
          <p:cNvSpPr txBox="1"/>
          <p:nvPr/>
        </p:nvSpPr>
        <p:spPr>
          <a:xfrm>
            <a:off x="891377" y="493915"/>
            <a:ext cx="5635835" cy="769441"/>
          </a:xfrm>
          <a:prstGeom prst="rect">
            <a:avLst/>
          </a:prstGeom>
          <a:noFill/>
        </p:spPr>
        <p:txBody>
          <a:bodyPr wrap="square" lIns="91440" tIns="45720" rIns="91440" bIns="45720" anchor="t">
            <a:spAutoFit/>
          </a:bodyPr>
          <a:lstStyle/>
          <a:p>
            <a:r>
              <a:rPr lang="en-US" sz="4400" b="1" dirty="0">
                <a:solidFill>
                  <a:srgbClr val="008EA0"/>
                </a:solidFill>
                <a:latin typeface="Arial"/>
                <a:cs typeface="Arial"/>
              </a:rPr>
              <a:t>LIVE CORAL ROCK</a:t>
            </a:r>
            <a:endParaRPr lang="en-AU" sz="4400" b="1" dirty="0">
              <a:solidFill>
                <a:srgbClr val="008EA0"/>
              </a:solidFill>
              <a:latin typeface="Arial"/>
              <a:cs typeface="Arial"/>
            </a:endParaRPr>
          </a:p>
        </p:txBody>
      </p:sp>
      <p:sp>
        <p:nvSpPr>
          <p:cNvPr id="3" name="TextBox 2">
            <a:extLst>
              <a:ext uri="{FF2B5EF4-FFF2-40B4-BE49-F238E27FC236}">
                <a16:creationId xmlns:a16="http://schemas.microsoft.com/office/drawing/2014/main" id="{72C22F75-9CB1-BF81-5F87-ED818159ADA6}"/>
              </a:ext>
            </a:extLst>
          </p:cNvPr>
          <p:cNvSpPr txBox="1"/>
          <p:nvPr/>
        </p:nvSpPr>
        <p:spPr>
          <a:xfrm>
            <a:off x="1551778" y="1914925"/>
            <a:ext cx="9561952" cy="1538883"/>
          </a:xfrm>
          <a:prstGeom prst="rect">
            <a:avLst/>
          </a:prstGeom>
          <a:noFill/>
        </p:spPr>
        <p:txBody>
          <a:bodyPr wrap="square" lIns="91440" tIns="45720" rIns="91440" bIns="45720" anchor="t">
            <a:spAutoFit/>
          </a:bodyPr>
          <a:lstStyle/>
          <a:p>
            <a:pPr marL="342914" indent="-342914">
              <a:spcBef>
                <a:spcPts val="1200"/>
              </a:spcBef>
              <a:buFont typeface="Arial" panose="020B0604020202020204" pitchFamily="34" charset="0"/>
              <a:buChar char="•"/>
              <a:defRPr/>
            </a:pPr>
            <a:r>
              <a:rPr lang="en-US" sz="2800" dirty="0">
                <a:latin typeface="Arial" panose="020B0604020202020204" pitchFamily="34" charset="0"/>
                <a:ea typeface="+mn-lt"/>
                <a:cs typeface="Arial" panose="020B0604020202020204" pitchFamily="34" charset="0"/>
              </a:rPr>
              <a:t>Solid, stable substrate (bare rock, old coral skeletons, or cemented rubble).</a:t>
            </a:r>
          </a:p>
          <a:p>
            <a:pPr marL="342914" indent="-342914">
              <a:spcBef>
                <a:spcPts val="1200"/>
              </a:spcBef>
              <a:buFont typeface="Arial" panose="020B0604020202020204" pitchFamily="34" charset="0"/>
              <a:buChar char="•"/>
              <a:defRPr/>
            </a:pPr>
            <a:r>
              <a:rPr lang="en-US" sz="2800" dirty="0">
                <a:latin typeface="Arial" panose="020B0604020202020204" pitchFamily="34" charset="0"/>
                <a:ea typeface="+mn-lt"/>
                <a:cs typeface="Arial" panose="020B0604020202020204" pitchFamily="34" charset="0"/>
              </a:rPr>
              <a:t>Substrate available for coral settlement and recruitment.</a:t>
            </a:r>
          </a:p>
        </p:txBody>
      </p:sp>
      <p:pic>
        <p:nvPicPr>
          <p:cNvPr id="7" name="Picture 6" descr="A coral reef under water&#10;&#10;AI-generated content may be incorrect.">
            <a:extLst>
              <a:ext uri="{FF2B5EF4-FFF2-40B4-BE49-F238E27FC236}">
                <a16:creationId xmlns:a16="http://schemas.microsoft.com/office/drawing/2014/main" id="{2FEA3877-7829-7FBE-68DD-807577B6105E}"/>
              </a:ext>
            </a:extLst>
          </p:cNvPr>
          <p:cNvPicPr>
            <a:picLocks noChangeAspect="1"/>
          </p:cNvPicPr>
          <p:nvPr/>
        </p:nvPicPr>
        <p:blipFill>
          <a:blip r:embed="rId3" cstate="screen">
            <a:extLst>
              <a:ext uri="{28A0092B-C50C-407E-A947-70E740481C1C}">
                <a14:useLocalDpi xmlns:a14="http://schemas.microsoft.com/office/drawing/2010/main"/>
              </a:ext>
            </a:extLst>
          </a:blip>
          <a:srcRect b="-182"/>
          <a:stretch>
            <a:fillRect/>
          </a:stretch>
        </p:blipFill>
        <p:spPr>
          <a:xfrm>
            <a:off x="1697582" y="3707219"/>
            <a:ext cx="5459576" cy="5228207"/>
          </a:xfrm>
          <a:prstGeom prst="rect">
            <a:avLst/>
          </a:prstGeom>
        </p:spPr>
      </p:pic>
      <p:sp>
        <p:nvSpPr>
          <p:cNvPr id="9" name="TextBox 8">
            <a:extLst>
              <a:ext uri="{FF2B5EF4-FFF2-40B4-BE49-F238E27FC236}">
                <a16:creationId xmlns:a16="http://schemas.microsoft.com/office/drawing/2014/main" id="{4F44DB54-5DE7-74BD-DD69-79F5B5918522}"/>
              </a:ext>
            </a:extLst>
          </p:cNvPr>
          <p:cNvSpPr txBox="1"/>
          <p:nvPr/>
        </p:nvSpPr>
        <p:spPr>
          <a:xfrm>
            <a:off x="7754680" y="4375298"/>
            <a:ext cx="4488594" cy="3416320"/>
          </a:xfrm>
          <a:prstGeom prst="rect">
            <a:avLst/>
          </a:prstGeom>
          <a:noFill/>
        </p:spPr>
        <p:txBody>
          <a:bodyPr wrap="square" lIns="91440" tIns="45720" rIns="91440" bIns="45720" anchor="t">
            <a:spAutoFit/>
          </a:bodyPr>
          <a:lstStyle/>
          <a:p>
            <a:pPr>
              <a:spcBef>
                <a:spcPts val="1200"/>
              </a:spcBef>
              <a:defRPr/>
            </a:pPr>
            <a:r>
              <a:rPr lang="en-US" sz="2800" b="1" dirty="0">
                <a:solidFill>
                  <a:srgbClr val="00629A"/>
                </a:solidFill>
                <a:latin typeface="Arial" panose="020B0604020202020204" pitchFamily="34" charset="0"/>
                <a:ea typeface="+mn-lt"/>
                <a:cs typeface="Arial" panose="020B0604020202020204" pitchFamily="34" charset="0"/>
              </a:rPr>
              <a:t>Tip: </a:t>
            </a:r>
          </a:p>
          <a:p>
            <a:pPr marL="342900" indent="-342900">
              <a:spcBef>
                <a:spcPts val="1200"/>
              </a:spcBef>
              <a:buFont typeface="Arial" panose="020B0604020202020204" pitchFamily="34" charset="0"/>
              <a:buChar char="•"/>
              <a:defRPr/>
            </a:pPr>
            <a:r>
              <a:rPr lang="en-US" sz="2800" dirty="0">
                <a:latin typeface="Arial" panose="020B0604020202020204" pitchFamily="34" charset="0"/>
                <a:ea typeface="+mn-lt"/>
                <a:cs typeface="Arial" panose="020B0604020202020204" pitchFamily="34" charset="0"/>
              </a:rPr>
              <a:t>If algae is shorter than your thumbnail, record it as live coral rock. </a:t>
            </a:r>
          </a:p>
          <a:p>
            <a:pPr marL="342900" indent="-342900">
              <a:spcBef>
                <a:spcPts val="1200"/>
              </a:spcBef>
              <a:buFont typeface="Arial" panose="020B0604020202020204" pitchFamily="34" charset="0"/>
              <a:buChar char="•"/>
              <a:defRPr/>
            </a:pPr>
            <a:r>
              <a:rPr lang="en-US" sz="2800" dirty="0">
                <a:latin typeface="Arial" panose="020B0604020202020204" pitchFamily="34" charset="0"/>
                <a:ea typeface="+mn-lt"/>
                <a:cs typeface="Arial" panose="020B0604020202020204" pitchFamily="34" charset="0"/>
              </a:rPr>
              <a:t>If algae is longer than your thumbnail, record it as macroalgae.</a:t>
            </a:r>
            <a:endParaRPr lang="en-US" sz="28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F3BFF5E-C9F0-CF61-FC75-EDD1619CEB38}"/>
              </a:ext>
            </a:extLst>
          </p:cNvPr>
          <p:cNvGrpSpPr/>
          <p:nvPr/>
        </p:nvGrpSpPr>
        <p:grpSpPr>
          <a:xfrm>
            <a:off x="12902872" y="658055"/>
            <a:ext cx="3213763" cy="4814606"/>
            <a:chOff x="9669425" y="267801"/>
            <a:chExt cx="2298808" cy="3472336"/>
          </a:xfrm>
        </p:grpSpPr>
        <p:pic>
          <p:nvPicPr>
            <p:cNvPr id="11" name="Picture 10" descr="A close-up of a list of corals&#10;&#10;AI-generated content may be incorrect.">
              <a:extLst>
                <a:ext uri="{FF2B5EF4-FFF2-40B4-BE49-F238E27FC236}">
                  <a16:creationId xmlns:a16="http://schemas.microsoft.com/office/drawing/2014/main" id="{24265EE8-6110-B7C6-D7C4-05F84A12DE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1237" y="267801"/>
              <a:ext cx="2186996" cy="3472336"/>
            </a:xfrm>
            <a:prstGeom prst="rect">
              <a:avLst/>
            </a:prstGeom>
          </p:spPr>
        </p:pic>
        <p:sp>
          <p:nvSpPr>
            <p:cNvPr id="12" name="Oval 11">
              <a:extLst>
                <a:ext uri="{FF2B5EF4-FFF2-40B4-BE49-F238E27FC236}">
                  <a16:creationId xmlns:a16="http://schemas.microsoft.com/office/drawing/2014/main" id="{35396085-3C1E-68F2-639F-8486C51C547A}"/>
                </a:ext>
              </a:extLst>
            </p:cNvPr>
            <p:cNvSpPr/>
            <p:nvPr/>
          </p:nvSpPr>
          <p:spPr>
            <a:xfrm>
              <a:off x="9669425" y="1629111"/>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spTree>
    <p:extLst>
      <p:ext uri="{BB962C8B-B14F-4D97-AF65-F5344CB8AC3E}">
        <p14:creationId xmlns:p14="http://schemas.microsoft.com/office/powerpoint/2010/main" val="2603708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AEAEE-CDC5-40B9-4434-1D0FC59C34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147CDF-F0BA-17EA-57FD-126538B02DD3}"/>
              </a:ext>
            </a:extLst>
          </p:cNvPr>
          <p:cNvSpPr txBox="1"/>
          <p:nvPr/>
        </p:nvSpPr>
        <p:spPr>
          <a:xfrm>
            <a:off x="907563" y="1642406"/>
            <a:ext cx="10630387" cy="2215991"/>
          </a:xfrm>
          <a:prstGeom prst="rect">
            <a:avLst/>
          </a:prstGeom>
          <a:noFill/>
        </p:spPr>
        <p:txBody>
          <a:bodyPr wrap="square">
            <a:spAutoFit/>
          </a:bodyPr>
          <a:lstStyle/>
          <a:p>
            <a:pPr marL="285754" indent="-285754" defTabSz="914414">
              <a:spcAft>
                <a:spcPts val="1200"/>
              </a:spcAft>
              <a:buFont typeface="Arial" panose="020B0604020202020204" pitchFamily="34" charset="0"/>
              <a:buChar char="•"/>
              <a:defRPr/>
            </a:pPr>
            <a:r>
              <a:rPr lang="en-US" sz="3200" dirty="0">
                <a:latin typeface="Arial" panose="020B0604020202020204" pitchFamily="34" charset="0"/>
                <a:cs typeface="Arial" panose="020B0604020202020204" pitchFamily="34" charset="0"/>
              </a:rPr>
              <a:t>Broken up pieces of dead coral that are loose and can be moved by wave action.</a:t>
            </a:r>
          </a:p>
          <a:p>
            <a:pPr marL="285754" indent="-285754" defTabSz="914414">
              <a:spcAft>
                <a:spcPts val="1200"/>
              </a:spcAft>
              <a:buFont typeface="Arial" panose="020B0604020202020204" pitchFamily="34" charset="0"/>
              <a:buChar char="•"/>
              <a:defRPr/>
            </a:pPr>
            <a:r>
              <a:rPr lang="en-US" sz="3200" dirty="0">
                <a:latin typeface="Arial" panose="020B0604020202020204" pitchFamily="34" charset="0"/>
                <a:cs typeface="Arial" panose="020B0604020202020204" pitchFamily="34" charset="0"/>
              </a:rPr>
              <a:t>Coral rubble is natural, just like the branches of trees on the forest floor.</a:t>
            </a:r>
          </a:p>
        </p:txBody>
      </p:sp>
      <p:sp>
        <p:nvSpPr>
          <p:cNvPr id="3" name="TextBox 2">
            <a:extLst>
              <a:ext uri="{FF2B5EF4-FFF2-40B4-BE49-F238E27FC236}">
                <a16:creationId xmlns:a16="http://schemas.microsoft.com/office/drawing/2014/main" id="{6B864E06-47DD-F524-1063-A5A50073C4D3}"/>
              </a:ext>
            </a:extLst>
          </p:cNvPr>
          <p:cNvSpPr txBox="1"/>
          <p:nvPr/>
        </p:nvSpPr>
        <p:spPr>
          <a:xfrm>
            <a:off x="866229" y="493756"/>
            <a:ext cx="5814702" cy="769441"/>
          </a:xfrm>
          <a:prstGeom prst="rect">
            <a:avLst/>
          </a:prstGeom>
          <a:noFill/>
        </p:spPr>
        <p:txBody>
          <a:bodyPr wrap="square" lIns="91440" tIns="45720" rIns="91440" bIns="45720" anchor="t">
            <a:spAutoFit/>
          </a:bodyPr>
          <a:lstStyle/>
          <a:p>
            <a:r>
              <a:rPr lang="en-US" sz="4400" b="1" dirty="0">
                <a:solidFill>
                  <a:srgbClr val="008EA0"/>
                </a:solidFill>
                <a:latin typeface="Arial"/>
                <a:cs typeface="Arial"/>
              </a:rPr>
              <a:t>CORAL RUBBLE</a:t>
            </a:r>
            <a:endParaRPr lang="en-AU" sz="4400" b="1" dirty="0">
              <a:solidFill>
                <a:srgbClr val="008EA0"/>
              </a:solidFill>
              <a:latin typeface="Arial"/>
              <a:cs typeface="Arial"/>
            </a:endParaRPr>
          </a:p>
        </p:txBody>
      </p:sp>
      <p:sp>
        <p:nvSpPr>
          <p:cNvPr id="5" name="TextBox 4">
            <a:extLst>
              <a:ext uri="{FF2B5EF4-FFF2-40B4-BE49-F238E27FC236}">
                <a16:creationId xmlns:a16="http://schemas.microsoft.com/office/drawing/2014/main" id="{6B8D5C06-06F3-E000-9A7E-0FAB360FC7A6}"/>
              </a:ext>
            </a:extLst>
          </p:cNvPr>
          <p:cNvSpPr txBox="1"/>
          <p:nvPr/>
        </p:nvSpPr>
        <p:spPr>
          <a:xfrm>
            <a:off x="11880850" y="5742269"/>
            <a:ext cx="4434841" cy="3200876"/>
          </a:xfrm>
          <a:prstGeom prst="rect">
            <a:avLst/>
          </a:prstGeom>
          <a:noFill/>
        </p:spPr>
        <p:txBody>
          <a:bodyPr wrap="square">
            <a:spAutoFit/>
          </a:bodyPr>
          <a:lstStyle/>
          <a:p>
            <a:pPr defTabSz="914414">
              <a:spcAft>
                <a:spcPts val="1200"/>
              </a:spcAft>
              <a:defRPr/>
            </a:pPr>
            <a:r>
              <a:rPr lang="en-US" sz="3200" b="1" dirty="0">
                <a:solidFill>
                  <a:srgbClr val="00629A"/>
                </a:solidFill>
                <a:latin typeface="Arial" panose="020B0604020202020204" pitchFamily="34" charset="0"/>
                <a:ea typeface="+mn-lt"/>
                <a:cs typeface="Arial" panose="020B0604020202020204" pitchFamily="34" charset="0"/>
              </a:rPr>
              <a:t>Tip: </a:t>
            </a:r>
          </a:p>
          <a:p>
            <a:pPr defTabSz="914414">
              <a:spcAft>
                <a:spcPts val="1200"/>
              </a:spcAft>
              <a:defRPr/>
            </a:pPr>
            <a:r>
              <a:rPr lang="en-US" sz="3200" dirty="0">
                <a:latin typeface="Arial" panose="020B0604020202020204" pitchFamily="34" charset="0"/>
                <a:cs typeface="Arial" panose="020B0604020202020204" pitchFamily="34" charset="0"/>
              </a:rPr>
              <a:t>When Coral Rubble is cemented together with calcareous algae, it is categorized as Live Coral Rock.</a:t>
            </a:r>
            <a:endParaRPr lang="en-AU" sz="32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FE38EC7-CDA5-ADDC-742D-BE6E01D73C09}"/>
              </a:ext>
            </a:extLst>
          </p:cNvPr>
          <p:cNvGrpSpPr/>
          <p:nvPr/>
        </p:nvGrpSpPr>
        <p:grpSpPr>
          <a:xfrm>
            <a:off x="12888695" y="658055"/>
            <a:ext cx="3227939" cy="4814606"/>
            <a:chOff x="9659284" y="267801"/>
            <a:chExt cx="2308948" cy="3472336"/>
          </a:xfrm>
        </p:grpSpPr>
        <p:pic>
          <p:nvPicPr>
            <p:cNvPr id="13" name="Picture 12" descr="A close-up of a list of corals&#10;&#10;AI-generated content may be incorrect.">
              <a:extLst>
                <a:ext uri="{FF2B5EF4-FFF2-40B4-BE49-F238E27FC236}">
                  <a16:creationId xmlns:a16="http://schemas.microsoft.com/office/drawing/2014/main" id="{6976FA69-1477-3C78-FA43-CE1FA7061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1236" y="267801"/>
              <a:ext cx="2186996" cy="3472336"/>
            </a:xfrm>
            <a:prstGeom prst="rect">
              <a:avLst/>
            </a:prstGeom>
          </p:spPr>
        </p:pic>
        <p:sp>
          <p:nvSpPr>
            <p:cNvPr id="14" name="Oval 13">
              <a:extLst>
                <a:ext uri="{FF2B5EF4-FFF2-40B4-BE49-F238E27FC236}">
                  <a16:creationId xmlns:a16="http://schemas.microsoft.com/office/drawing/2014/main" id="{A85AE41A-2CDE-16F1-FC9F-CFE16482CAB2}"/>
                </a:ext>
              </a:extLst>
            </p:cNvPr>
            <p:cNvSpPr/>
            <p:nvPr/>
          </p:nvSpPr>
          <p:spPr>
            <a:xfrm>
              <a:off x="9659284" y="1866102"/>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pic>
        <p:nvPicPr>
          <p:cNvPr id="20" name="Picture 19">
            <a:extLst>
              <a:ext uri="{FF2B5EF4-FFF2-40B4-BE49-F238E27FC236}">
                <a16:creationId xmlns:a16="http://schemas.microsoft.com/office/drawing/2014/main" id="{DE019ED8-06CA-E429-AE40-8BB52FF85A73}"/>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5066095" y="4027540"/>
            <a:ext cx="6549927" cy="4896224"/>
          </a:xfrm>
          <a:prstGeom prst="rect">
            <a:avLst/>
          </a:prstGeom>
        </p:spPr>
      </p:pic>
      <p:pic>
        <p:nvPicPr>
          <p:cNvPr id="7" name="Picture 6">
            <a:extLst>
              <a:ext uri="{FF2B5EF4-FFF2-40B4-BE49-F238E27FC236}">
                <a16:creationId xmlns:a16="http://schemas.microsoft.com/office/drawing/2014/main" id="{A5C6109A-329C-B594-3F89-086FCFC67A8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52166" y="4018183"/>
            <a:ext cx="3939200" cy="4900405"/>
          </a:xfrm>
          <a:prstGeom prst="rect">
            <a:avLst/>
          </a:prstGeom>
        </p:spPr>
      </p:pic>
    </p:spTree>
    <p:extLst>
      <p:ext uri="{BB962C8B-B14F-4D97-AF65-F5344CB8AC3E}">
        <p14:creationId xmlns:p14="http://schemas.microsoft.com/office/powerpoint/2010/main" val="523093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32824-A440-3DF6-21BA-3F20D6F14D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249E87-901A-F2A9-D450-52F61251B958}"/>
              </a:ext>
            </a:extLst>
          </p:cNvPr>
          <p:cNvSpPr txBox="1"/>
          <p:nvPr/>
        </p:nvSpPr>
        <p:spPr>
          <a:xfrm>
            <a:off x="888667" y="1589736"/>
            <a:ext cx="11419665" cy="2708434"/>
          </a:xfrm>
          <a:prstGeom prst="rect">
            <a:avLst/>
          </a:prstGeom>
          <a:noFill/>
        </p:spPr>
        <p:txBody>
          <a:bodyPr wrap="square">
            <a:spAutoFit/>
          </a:bodyPr>
          <a:lstStyle/>
          <a:p>
            <a:pPr marL="285754" indent="-285754" defTabSz="914414">
              <a:spcAft>
                <a:spcPts val="600"/>
              </a:spcAft>
              <a:buFont typeface="Arial" panose="020B0604020202020204" pitchFamily="34" charset="0"/>
              <a:buChar char="•"/>
              <a:defRPr/>
            </a:pPr>
            <a:r>
              <a:rPr lang="en-US" sz="3200" dirty="0">
                <a:latin typeface="Arial" panose="020B0604020202020204" pitchFamily="34" charset="0"/>
                <a:cs typeface="Arial" panose="020B0604020202020204" pitchFamily="34" charset="0"/>
              </a:rPr>
              <a:t>Fine, loose particles of rock and limestone (from coral skeletons, </a:t>
            </a:r>
            <a:r>
              <a:rPr lang="en-US" sz="3200" dirty="0" err="1">
                <a:latin typeface="Arial" panose="020B0604020202020204" pitchFamily="34" charset="0"/>
                <a:cs typeface="Arial" panose="020B0604020202020204" pitchFamily="34" charset="0"/>
              </a:rPr>
              <a:t>molluscs</a:t>
            </a:r>
            <a:r>
              <a:rPr lang="en-US" sz="3200" dirty="0">
                <a:latin typeface="Arial" panose="020B0604020202020204" pitchFamily="34" charset="0"/>
                <a:cs typeface="Arial" panose="020B0604020202020204" pitchFamily="34" charset="0"/>
              </a:rPr>
              <a:t>, calcareous algae and crustaceans). </a:t>
            </a:r>
          </a:p>
          <a:p>
            <a:pPr marL="285754" indent="-285754" defTabSz="914414">
              <a:spcAft>
                <a:spcPts val="600"/>
              </a:spcAft>
              <a:buFont typeface="Arial" panose="020B0604020202020204" pitchFamily="34" charset="0"/>
              <a:buChar char="•"/>
              <a:defRPr/>
            </a:pPr>
            <a:r>
              <a:rPr lang="en-GB" sz="3200" dirty="0">
                <a:latin typeface="Arial" panose="020B0604020202020204" pitchFamily="34" charset="0"/>
                <a:cs typeface="Arial" panose="020B0604020202020204" pitchFamily="34" charset="0"/>
              </a:rPr>
              <a:t>Formed by erosion of rock, coral and shells by wave action.</a:t>
            </a:r>
          </a:p>
          <a:p>
            <a:pPr marL="285754" indent="-285754" defTabSz="914414">
              <a:spcAft>
                <a:spcPts val="600"/>
              </a:spcAft>
              <a:buFont typeface="Arial" panose="020B0604020202020204" pitchFamily="34" charset="0"/>
              <a:buChar char="•"/>
              <a:defRPr/>
            </a:pPr>
            <a:r>
              <a:rPr lang="en-GB" sz="3200" dirty="0">
                <a:latin typeface="Arial" panose="020B0604020202020204" pitchFamily="34" charset="0"/>
                <a:cs typeface="Arial" panose="020B0604020202020204" pitchFamily="34" charset="0"/>
              </a:rPr>
              <a:t>Also created by bioerosion from parrotfish and burrowing organisms.</a:t>
            </a:r>
          </a:p>
        </p:txBody>
      </p:sp>
      <p:sp>
        <p:nvSpPr>
          <p:cNvPr id="3" name="TextBox 2">
            <a:extLst>
              <a:ext uri="{FF2B5EF4-FFF2-40B4-BE49-F238E27FC236}">
                <a16:creationId xmlns:a16="http://schemas.microsoft.com/office/drawing/2014/main" id="{2820A287-6306-1EFD-9AD4-93842B11F9F5}"/>
              </a:ext>
            </a:extLst>
          </p:cNvPr>
          <p:cNvSpPr txBox="1"/>
          <p:nvPr/>
        </p:nvSpPr>
        <p:spPr>
          <a:xfrm>
            <a:off x="882496" y="499477"/>
            <a:ext cx="2461118" cy="769441"/>
          </a:xfrm>
          <a:prstGeom prst="rect">
            <a:avLst/>
          </a:prstGeom>
          <a:noFill/>
        </p:spPr>
        <p:txBody>
          <a:bodyPr wrap="square" lIns="91440" tIns="45720" rIns="91440" bIns="45720" anchor="t">
            <a:spAutoFit/>
          </a:bodyPr>
          <a:lstStyle/>
          <a:p>
            <a:r>
              <a:rPr lang="en-US" sz="4400" b="1" dirty="0">
                <a:solidFill>
                  <a:srgbClr val="008EA0"/>
                </a:solidFill>
                <a:latin typeface="Arial"/>
                <a:cs typeface="Arial"/>
              </a:rPr>
              <a:t>SAND</a:t>
            </a:r>
            <a:endParaRPr lang="en-AU" sz="4400" b="1" dirty="0">
              <a:solidFill>
                <a:srgbClr val="008EA0"/>
              </a:solidFill>
              <a:latin typeface="Arial"/>
              <a:cs typeface="Arial"/>
            </a:endParaRPr>
          </a:p>
        </p:txBody>
      </p:sp>
      <p:pic>
        <p:nvPicPr>
          <p:cNvPr id="4" name="Picture 3">
            <a:extLst>
              <a:ext uri="{FF2B5EF4-FFF2-40B4-BE49-F238E27FC236}">
                <a16:creationId xmlns:a16="http://schemas.microsoft.com/office/drawing/2014/main" id="{9A16CFC1-5DFB-AAF0-3D39-6519A0558B4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27549" b="5465"/>
          <a:stretch>
            <a:fillRect/>
          </a:stretch>
        </p:blipFill>
        <p:spPr>
          <a:xfrm>
            <a:off x="1005506" y="4541967"/>
            <a:ext cx="4323892" cy="4396332"/>
          </a:xfrm>
          <a:prstGeom prst="rect">
            <a:avLst/>
          </a:prstGeom>
        </p:spPr>
      </p:pic>
      <p:grpSp>
        <p:nvGrpSpPr>
          <p:cNvPr id="8" name="Group 7">
            <a:extLst>
              <a:ext uri="{FF2B5EF4-FFF2-40B4-BE49-F238E27FC236}">
                <a16:creationId xmlns:a16="http://schemas.microsoft.com/office/drawing/2014/main" id="{4803219B-F483-3E69-318D-44158D621E63}"/>
              </a:ext>
            </a:extLst>
          </p:cNvPr>
          <p:cNvGrpSpPr/>
          <p:nvPr/>
        </p:nvGrpSpPr>
        <p:grpSpPr>
          <a:xfrm>
            <a:off x="12874517" y="658055"/>
            <a:ext cx="3242116" cy="4814606"/>
            <a:chOff x="9649143" y="267801"/>
            <a:chExt cx="2319089" cy="3472336"/>
          </a:xfrm>
        </p:grpSpPr>
        <p:pic>
          <p:nvPicPr>
            <p:cNvPr id="9" name="Picture 8" descr="A close-up of a list of corals&#10;&#10;AI-generated content may be incorrect.">
              <a:extLst>
                <a:ext uri="{FF2B5EF4-FFF2-40B4-BE49-F238E27FC236}">
                  <a16:creationId xmlns:a16="http://schemas.microsoft.com/office/drawing/2014/main" id="{2A1FE59B-BE98-B838-F3CE-075C6B824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81236" y="267801"/>
              <a:ext cx="2186996" cy="3472336"/>
            </a:xfrm>
            <a:prstGeom prst="rect">
              <a:avLst/>
            </a:prstGeom>
          </p:spPr>
        </p:pic>
        <p:sp>
          <p:nvSpPr>
            <p:cNvPr id="10" name="Oval 9">
              <a:extLst>
                <a:ext uri="{FF2B5EF4-FFF2-40B4-BE49-F238E27FC236}">
                  <a16:creationId xmlns:a16="http://schemas.microsoft.com/office/drawing/2014/main" id="{E5352200-47F0-79C1-5E1C-BCCAF34000A9}"/>
                </a:ext>
              </a:extLst>
            </p:cNvPr>
            <p:cNvSpPr/>
            <p:nvPr/>
          </p:nvSpPr>
          <p:spPr>
            <a:xfrm>
              <a:off x="9649143" y="2111487"/>
              <a:ext cx="1019033" cy="30640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grpSp>
      <p:pic>
        <p:nvPicPr>
          <p:cNvPr id="14" name="Picture 13">
            <a:extLst>
              <a:ext uri="{FF2B5EF4-FFF2-40B4-BE49-F238E27FC236}">
                <a16:creationId xmlns:a16="http://schemas.microsoft.com/office/drawing/2014/main" id="{432ECFA3-3352-7C47-713C-CD8CCE958E84}"/>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514066" y="4541967"/>
            <a:ext cx="4148057" cy="4420954"/>
          </a:xfrm>
          <a:prstGeom prst="rect">
            <a:avLst/>
          </a:prstGeom>
        </p:spPr>
      </p:pic>
    </p:spTree>
    <p:extLst>
      <p:ext uri="{BB962C8B-B14F-4D97-AF65-F5344CB8AC3E}">
        <p14:creationId xmlns:p14="http://schemas.microsoft.com/office/powerpoint/2010/main" val="1378532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7B8A7-1D61-2BFD-2CF3-4DB8EF74118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44729DF-B40E-C42E-2E08-4B44C4B7A4E0}"/>
              </a:ext>
            </a:extLst>
          </p:cNvPr>
          <p:cNvGrpSpPr/>
          <p:nvPr/>
        </p:nvGrpSpPr>
        <p:grpSpPr>
          <a:xfrm>
            <a:off x="1592298" y="2021594"/>
            <a:ext cx="9761461" cy="7187063"/>
            <a:chOff x="3870953" y="295009"/>
            <a:chExt cx="7503830" cy="5696404"/>
          </a:xfrm>
        </p:grpSpPr>
        <p:pic>
          <p:nvPicPr>
            <p:cNvPr id="3" name="Picture 2" descr="EOR Survey guide (back).jpg">
              <a:extLst>
                <a:ext uri="{FF2B5EF4-FFF2-40B4-BE49-F238E27FC236}">
                  <a16:creationId xmlns:a16="http://schemas.microsoft.com/office/drawing/2014/main" id="{9AFD68AB-14BF-4513-BB56-7D825EAAB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46"/>
            <a:stretch>
              <a:fillRect/>
            </a:stretch>
          </p:blipFill>
          <p:spPr>
            <a:xfrm>
              <a:off x="3870953" y="295009"/>
              <a:ext cx="7503830" cy="5696404"/>
            </a:xfrm>
            <a:prstGeom prst="rect">
              <a:avLst/>
            </a:prstGeom>
          </p:spPr>
        </p:pic>
        <p:grpSp>
          <p:nvGrpSpPr>
            <p:cNvPr id="4" name="Group 3">
              <a:extLst>
                <a:ext uri="{FF2B5EF4-FFF2-40B4-BE49-F238E27FC236}">
                  <a16:creationId xmlns:a16="http://schemas.microsoft.com/office/drawing/2014/main" id="{6BACBF68-AD0C-0A4E-25C4-35220B655175}"/>
                </a:ext>
              </a:extLst>
            </p:cNvPr>
            <p:cNvGrpSpPr/>
            <p:nvPr/>
          </p:nvGrpSpPr>
          <p:grpSpPr>
            <a:xfrm>
              <a:off x="4515350" y="629341"/>
              <a:ext cx="4322301" cy="4471172"/>
              <a:chOff x="4475593" y="763814"/>
              <a:chExt cx="4322301" cy="4471172"/>
            </a:xfrm>
            <a:solidFill>
              <a:srgbClr val="F2F0E1"/>
            </a:solidFill>
          </p:grpSpPr>
          <p:sp>
            <p:nvSpPr>
              <p:cNvPr id="6" name="Oval 5">
                <a:extLst>
                  <a:ext uri="{FF2B5EF4-FFF2-40B4-BE49-F238E27FC236}">
                    <a16:creationId xmlns:a16="http://schemas.microsoft.com/office/drawing/2014/main" id="{F0F0C2AF-00D5-6233-4FEB-45985E958A91}"/>
                  </a:ext>
                </a:extLst>
              </p:cNvPr>
              <p:cNvSpPr/>
              <p:nvPr/>
            </p:nvSpPr>
            <p:spPr>
              <a:xfrm>
                <a:off x="7008428" y="2784475"/>
                <a:ext cx="275850" cy="2160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7" name="Oval 6">
                <a:extLst>
                  <a:ext uri="{FF2B5EF4-FFF2-40B4-BE49-F238E27FC236}">
                    <a16:creationId xmlns:a16="http://schemas.microsoft.com/office/drawing/2014/main" id="{153504BE-37F9-58EC-FF94-DDF0F1A3E5CD}"/>
                  </a:ext>
                </a:extLst>
              </p:cNvPr>
              <p:cNvSpPr/>
              <p:nvPr/>
            </p:nvSpPr>
            <p:spPr>
              <a:xfrm>
                <a:off x="8509618" y="2416902"/>
                <a:ext cx="288276" cy="2160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8" name="Oval 7">
                <a:extLst>
                  <a:ext uri="{FF2B5EF4-FFF2-40B4-BE49-F238E27FC236}">
                    <a16:creationId xmlns:a16="http://schemas.microsoft.com/office/drawing/2014/main" id="{7722D930-0583-75D9-C442-DF9118EA3EC3}"/>
                  </a:ext>
                </a:extLst>
              </p:cNvPr>
              <p:cNvSpPr/>
              <p:nvPr/>
            </p:nvSpPr>
            <p:spPr>
              <a:xfrm>
                <a:off x="7781512" y="1597760"/>
                <a:ext cx="322750" cy="230359"/>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9" name="Oval 8">
                <a:extLst>
                  <a:ext uri="{FF2B5EF4-FFF2-40B4-BE49-F238E27FC236}">
                    <a16:creationId xmlns:a16="http://schemas.microsoft.com/office/drawing/2014/main" id="{705A52A5-E272-1DC3-C6DC-74B98FA3D5A4}"/>
                  </a:ext>
                </a:extLst>
              </p:cNvPr>
              <p:cNvSpPr/>
              <p:nvPr/>
            </p:nvSpPr>
            <p:spPr>
              <a:xfrm>
                <a:off x="5705782" y="3678445"/>
                <a:ext cx="293204" cy="288032"/>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0" name="Oval 9">
                <a:extLst>
                  <a:ext uri="{FF2B5EF4-FFF2-40B4-BE49-F238E27FC236}">
                    <a16:creationId xmlns:a16="http://schemas.microsoft.com/office/drawing/2014/main" id="{94B628C3-9888-7E6A-437A-DDAD3A3E6607}"/>
                  </a:ext>
                </a:extLst>
              </p:cNvPr>
              <p:cNvSpPr/>
              <p:nvPr/>
            </p:nvSpPr>
            <p:spPr>
              <a:xfrm>
                <a:off x="7046457" y="4097909"/>
                <a:ext cx="385645" cy="360040"/>
              </a:xfrm>
              <a:prstGeom prst="ellipse">
                <a:avLst/>
              </a:prstGeom>
              <a:solidFill>
                <a:srgbClr val="EEF3B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1" name="Oval 10">
                <a:extLst>
                  <a:ext uri="{FF2B5EF4-FFF2-40B4-BE49-F238E27FC236}">
                    <a16:creationId xmlns:a16="http://schemas.microsoft.com/office/drawing/2014/main" id="{9841D541-0F05-5C35-0CC0-DC3C1D09618E}"/>
                  </a:ext>
                </a:extLst>
              </p:cNvPr>
              <p:cNvSpPr/>
              <p:nvPr/>
            </p:nvSpPr>
            <p:spPr>
              <a:xfrm>
                <a:off x="6892692" y="1879516"/>
                <a:ext cx="307530" cy="2160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2" name="Oval 11">
                <a:extLst>
                  <a:ext uri="{FF2B5EF4-FFF2-40B4-BE49-F238E27FC236}">
                    <a16:creationId xmlns:a16="http://schemas.microsoft.com/office/drawing/2014/main" id="{010E3577-0FC0-DBBA-D12C-8A18A164AE1C}"/>
                  </a:ext>
                </a:extLst>
              </p:cNvPr>
              <p:cNvSpPr/>
              <p:nvPr/>
            </p:nvSpPr>
            <p:spPr>
              <a:xfrm>
                <a:off x="7131268" y="1375460"/>
                <a:ext cx="275849" cy="2160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3" name="Oval 12">
                <a:extLst>
                  <a:ext uri="{FF2B5EF4-FFF2-40B4-BE49-F238E27FC236}">
                    <a16:creationId xmlns:a16="http://schemas.microsoft.com/office/drawing/2014/main" id="{5F8181EB-34A6-CD78-BAE6-0275E883F45E}"/>
                  </a:ext>
                </a:extLst>
              </p:cNvPr>
              <p:cNvSpPr/>
              <p:nvPr/>
            </p:nvSpPr>
            <p:spPr>
              <a:xfrm>
                <a:off x="7141346" y="763814"/>
                <a:ext cx="319628" cy="1746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4" name="Oval 13">
                <a:extLst>
                  <a:ext uri="{FF2B5EF4-FFF2-40B4-BE49-F238E27FC236}">
                    <a16:creationId xmlns:a16="http://schemas.microsoft.com/office/drawing/2014/main" id="{1560730F-BA13-219B-35BA-D177447DE7B7}"/>
                  </a:ext>
                </a:extLst>
              </p:cNvPr>
              <p:cNvSpPr/>
              <p:nvPr/>
            </p:nvSpPr>
            <p:spPr>
              <a:xfrm>
                <a:off x="5144429" y="3217706"/>
                <a:ext cx="426493" cy="273496"/>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5" name="Oval 14">
                <a:extLst>
                  <a:ext uri="{FF2B5EF4-FFF2-40B4-BE49-F238E27FC236}">
                    <a16:creationId xmlns:a16="http://schemas.microsoft.com/office/drawing/2014/main" id="{C5886256-84AA-A15F-BEB4-BBD606DE966E}"/>
                  </a:ext>
                </a:extLst>
              </p:cNvPr>
              <p:cNvSpPr/>
              <p:nvPr/>
            </p:nvSpPr>
            <p:spPr>
              <a:xfrm>
                <a:off x="6198666" y="763814"/>
                <a:ext cx="319628" cy="2160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6" name="Oval 15">
                <a:extLst>
                  <a:ext uri="{FF2B5EF4-FFF2-40B4-BE49-F238E27FC236}">
                    <a16:creationId xmlns:a16="http://schemas.microsoft.com/office/drawing/2014/main" id="{CE7A046B-24B9-AD26-FDFE-94DC4165B0D3}"/>
                  </a:ext>
                </a:extLst>
              </p:cNvPr>
              <p:cNvSpPr/>
              <p:nvPr/>
            </p:nvSpPr>
            <p:spPr>
              <a:xfrm>
                <a:off x="5723197" y="5018962"/>
                <a:ext cx="293203" cy="2160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7" name="Oval 16">
                <a:extLst>
                  <a:ext uri="{FF2B5EF4-FFF2-40B4-BE49-F238E27FC236}">
                    <a16:creationId xmlns:a16="http://schemas.microsoft.com/office/drawing/2014/main" id="{A6AAF1A2-E45D-61F6-1E31-B7274084138A}"/>
                  </a:ext>
                </a:extLst>
              </p:cNvPr>
              <p:cNvSpPr/>
              <p:nvPr/>
            </p:nvSpPr>
            <p:spPr>
              <a:xfrm>
                <a:off x="4475593" y="3965195"/>
                <a:ext cx="293203" cy="2160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8" name="Oval 17">
                <a:extLst>
                  <a:ext uri="{FF2B5EF4-FFF2-40B4-BE49-F238E27FC236}">
                    <a16:creationId xmlns:a16="http://schemas.microsoft.com/office/drawing/2014/main" id="{9069617F-2177-456D-A760-B6799EB5207A}"/>
                  </a:ext>
                </a:extLst>
              </p:cNvPr>
              <p:cNvSpPr/>
              <p:nvPr/>
            </p:nvSpPr>
            <p:spPr>
              <a:xfrm>
                <a:off x="5357675" y="2237416"/>
                <a:ext cx="248941" cy="216024"/>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sp>
            <p:nvSpPr>
              <p:cNvPr id="19" name="Oval 18">
                <a:extLst>
                  <a:ext uri="{FF2B5EF4-FFF2-40B4-BE49-F238E27FC236}">
                    <a16:creationId xmlns:a16="http://schemas.microsoft.com/office/drawing/2014/main" id="{1F7753BC-F760-023B-14D0-A2F4F7C1A47C}"/>
                  </a:ext>
                </a:extLst>
              </p:cNvPr>
              <p:cNvSpPr/>
              <p:nvPr/>
            </p:nvSpPr>
            <p:spPr>
              <a:xfrm>
                <a:off x="4583605" y="1597760"/>
                <a:ext cx="408324" cy="288032"/>
              </a:xfrm>
              <a:prstGeom prst="ellipse">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grpSp>
        <p:sp>
          <p:nvSpPr>
            <p:cNvPr id="5" name="Rectangle 4">
              <a:extLst>
                <a:ext uri="{FF2B5EF4-FFF2-40B4-BE49-F238E27FC236}">
                  <a16:creationId xmlns:a16="http://schemas.microsoft.com/office/drawing/2014/main" id="{070F7046-D847-0358-3309-EC1D827EE664}"/>
                </a:ext>
              </a:extLst>
            </p:cNvPr>
            <p:cNvSpPr/>
            <p:nvPr/>
          </p:nvSpPr>
          <p:spPr>
            <a:xfrm>
              <a:off x="10178887" y="4189385"/>
              <a:ext cx="626227" cy="160623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78">
                <a:defRPr/>
              </a:pPr>
              <a:endParaRPr lang="en-AU">
                <a:solidFill>
                  <a:prstClr val="white"/>
                </a:solidFill>
                <a:latin typeface="Calibri" panose="020F0502020204030204"/>
              </a:endParaRPr>
            </a:p>
          </p:txBody>
        </p:sp>
      </p:grpSp>
      <p:sp>
        <p:nvSpPr>
          <p:cNvPr id="20" name="TextBox 19">
            <a:extLst>
              <a:ext uri="{FF2B5EF4-FFF2-40B4-BE49-F238E27FC236}">
                <a16:creationId xmlns:a16="http://schemas.microsoft.com/office/drawing/2014/main" id="{1BBC7AD0-E07A-9076-C339-A20A4DA928CF}"/>
              </a:ext>
            </a:extLst>
          </p:cNvPr>
          <p:cNvSpPr txBox="1"/>
          <p:nvPr/>
        </p:nvSpPr>
        <p:spPr>
          <a:xfrm>
            <a:off x="11840090" y="2593796"/>
            <a:ext cx="4263510" cy="1569660"/>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Estimate the % cover of each category in the picture shown.</a:t>
            </a:r>
          </a:p>
        </p:txBody>
      </p:sp>
      <p:sp>
        <p:nvSpPr>
          <p:cNvPr id="21" name="TextBox 20">
            <a:extLst>
              <a:ext uri="{FF2B5EF4-FFF2-40B4-BE49-F238E27FC236}">
                <a16:creationId xmlns:a16="http://schemas.microsoft.com/office/drawing/2014/main" id="{443F0A96-6FFA-DA46-0AC6-B284D1D870DB}"/>
              </a:ext>
            </a:extLst>
          </p:cNvPr>
          <p:cNvSpPr txBox="1"/>
          <p:nvPr/>
        </p:nvSpPr>
        <p:spPr>
          <a:xfrm>
            <a:off x="11840090" y="7007404"/>
            <a:ext cx="3208553" cy="107721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Remember:</a:t>
            </a:r>
          </a:p>
          <a:p>
            <a:r>
              <a:rPr lang="en-GB" sz="3200" dirty="0">
                <a:latin typeface="Arial" panose="020B0604020202020204" pitchFamily="34" charset="0"/>
                <a:cs typeface="Arial" panose="020B0604020202020204" pitchFamily="34" charset="0"/>
              </a:rPr>
              <a:t>total = 100%</a:t>
            </a:r>
            <a:endParaRPr lang="en-AU"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540FC09-A77B-E2DF-C8C8-B234AF56711B}"/>
              </a:ext>
            </a:extLst>
          </p:cNvPr>
          <p:cNvSpPr txBox="1"/>
          <p:nvPr/>
        </p:nvSpPr>
        <p:spPr>
          <a:xfrm>
            <a:off x="881098" y="487319"/>
            <a:ext cx="8321365" cy="769441"/>
          </a:xfrm>
          <a:prstGeom prst="rect">
            <a:avLst/>
          </a:prstGeom>
          <a:noFill/>
        </p:spPr>
        <p:txBody>
          <a:bodyPr wrap="square">
            <a:spAutoFit/>
          </a:bodyPr>
          <a:lstStyle/>
          <a:p>
            <a:r>
              <a:rPr lang="en-US" sz="4400" b="1" dirty="0">
                <a:solidFill>
                  <a:srgbClr val="008EA0"/>
                </a:solidFill>
                <a:latin typeface="Arial" panose="020B0604020202020204" pitchFamily="34" charset="0"/>
                <a:cs typeface="Arial" panose="020B0604020202020204" pitchFamily="34" charset="0"/>
              </a:rPr>
              <a:t>360</a:t>
            </a:r>
            <a:r>
              <a:rPr lang="en-US" sz="4400" b="1" baseline="30000" dirty="0">
                <a:solidFill>
                  <a:srgbClr val="008EA0"/>
                </a:solidFill>
                <a:latin typeface="Arial" panose="020B0604020202020204" pitchFamily="34" charset="0"/>
                <a:cs typeface="Arial" panose="020B0604020202020204" pitchFamily="34" charset="0"/>
              </a:rPr>
              <a:t>0</a:t>
            </a:r>
            <a:r>
              <a:rPr lang="en-US" sz="4400" b="1" dirty="0">
                <a:solidFill>
                  <a:srgbClr val="008EA0"/>
                </a:solidFill>
                <a:latin typeface="Arial" panose="020B0604020202020204" pitchFamily="34" charset="0"/>
                <a:cs typeface="Arial" panose="020B0604020202020204" pitchFamily="34" charset="0"/>
              </a:rPr>
              <a:t> SURVEY </a:t>
            </a:r>
            <a:r>
              <a:rPr lang="en-US" sz="4400" i="1" dirty="0">
                <a:latin typeface="Arial" panose="020B0604020202020204" pitchFamily="34" charset="0"/>
                <a:cs typeface="Arial" panose="020B0604020202020204" pitchFamily="34" charset="0"/>
              </a:rPr>
              <a:t>5m radius circle</a:t>
            </a:r>
            <a:endParaRPr lang="en-AU" sz="4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916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F7526-7E32-AE0E-E99A-9A568B293F3A}"/>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70DDB5A4-52D9-6550-93A0-A5FCF7B97B66}"/>
              </a:ext>
            </a:extLst>
          </p:cNvPr>
          <p:cNvSpPr txBox="1"/>
          <p:nvPr/>
        </p:nvSpPr>
        <p:spPr>
          <a:xfrm>
            <a:off x="11858015" y="6995215"/>
            <a:ext cx="3673336" cy="1569660"/>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Estimated % cover of each category in the picture shown.</a:t>
            </a:r>
          </a:p>
        </p:txBody>
      </p:sp>
      <p:sp>
        <p:nvSpPr>
          <p:cNvPr id="22" name="TextBox 21">
            <a:extLst>
              <a:ext uri="{FF2B5EF4-FFF2-40B4-BE49-F238E27FC236}">
                <a16:creationId xmlns:a16="http://schemas.microsoft.com/office/drawing/2014/main" id="{78FBEA70-75CC-494A-C454-35186D418802}"/>
              </a:ext>
            </a:extLst>
          </p:cNvPr>
          <p:cNvSpPr txBox="1"/>
          <p:nvPr/>
        </p:nvSpPr>
        <p:spPr>
          <a:xfrm>
            <a:off x="877049" y="495876"/>
            <a:ext cx="8321365" cy="769441"/>
          </a:xfrm>
          <a:prstGeom prst="rect">
            <a:avLst/>
          </a:prstGeom>
          <a:noFill/>
        </p:spPr>
        <p:txBody>
          <a:bodyPr wrap="square">
            <a:spAutoFit/>
          </a:bodyPr>
          <a:lstStyle/>
          <a:p>
            <a:r>
              <a:rPr lang="en-US" sz="4400" b="1" dirty="0">
                <a:solidFill>
                  <a:srgbClr val="008EA0"/>
                </a:solidFill>
                <a:latin typeface="Arial" panose="020B0604020202020204" pitchFamily="34" charset="0"/>
                <a:cs typeface="Arial" panose="020B0604020202020204" pitchFamily="34" charset="0"/>
              </a:rPr>
              <a:t>360</a:t>
            </a:r>
            <a:r>
              <a:rPr lang="en-US" sz="4400" b="1" baseline="30000" dirty="0">
                <a:solidFill>
                  <a:srgbClr val="008EA0"/>
                </a:solidFill>
                <a:latin typeface="Arial" panose="020B0604020202020204" pitchFamily="34" charset="0"/>
                <a:cs typeface="Arial" panose="020B0604020202020204" pitchFamily="34" charset="0"/>
              </a:rPr>
              <a:t>0</a:t>
            </a:r>
            <a:r>
              <a:rPr lang="en-US" sz="4400" b="1" dirty="0">
                <a:solidFill>
                  <a:srgbClr val="008EA0"/>
                </a:solidFill>
                <a:latin typeface="Arial" panose="020B0604020202020204" pitchFamily="34" charset="0"/>
                <a:cs typeface="Arial" panose="020B0604020202020204" pitchFamily="34" charset="0"/>
              </a:rPr>
              <a:t> SURVEY </a:t>
            </a:r>
            <a:r>
              <a:rPr lang="en-US" sz="4400" i="1" dirty="0">
                <a:latin typeface="Arial" panose="020B0604020202020204" pitchFamily="34" charset="0"/>
                <a:cs typeface="Arial" panose="020B0604020202020204" pitchFamily="34" charset="0"/>
              </a:rPr>
              <a:t>5m radius circle</a:t>
            </a:r>
            <a:endParaRPr lang="en-AU" sz="4400" i="1" dirty="0">
              <a:latin typeface="Arial" panose="020B0604020202020204" pitchFamily="34" charset="0"/>
              <a:cs typeface="Arial" panose="020B0604020202020204" pitchFamily="34" charset="0"/>
            </a:endParaRPr>
          </a:p>
        </p:txBody>
      </p:sp>
      <p:pic>
        <p:nvPicPr>
          <p:cNvPr id="25" name="Picture 24" descr="EOR Survey guide (back).jpg">
            <a:extLst>
              <a:ext uri="{FF2B5EF4-FFF2-40B4-BE49-F238E27FC236}">
                <a16:creationId xmlns:a16="http://schemas.microsoft.com/office/drawing/2014/main" id="{5B30E4B4-D0C2-91E9-A18D-5AB08A6408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1537449" y="1996576"/>
            <a:ext cx="9867924" cy="7212601"/>
          </a:xfrm>
          <a:prstGeom prst="rect">
            <a:avLst/>
          </a:prstGeom>
        </p:spPr>
      </p:pic>
    </p:spTree>
    <p:extLst>
      <p:ext uri="{BB962C8B-B14F-4D97-AF65-F5344CB8AC3E}">
        <p14:creationId xmlns:p14="http://schemas.microsoft.com/office/powerpoint/2010/main" val="390636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E56D6B-8876-71BD-3748-FB59815B4686}"/>
              </a:ext>
            </a:extLst>
          </p:cNvPr>
          <p:cNvSpPr txBox="1"/>
          <p:nvPr/>
        </p:nvSpPr>
        <p:spPr>
          <a:xfrm>
            <a:off x="872535" y="1638472"/>
            <a:ext cx="7570389" cy="7432804"/>
          </a:xfrm>
          <a:prstGeom prst="rect">
            <a:avLst/>
          </a:prstGeom>
          <a:noFill/>
        </p:spPr>
        <p:txBody>
          <a:bodyPr wrap="square" rtlCol="0">
            <a:spAutoFit/>
          </a:bodyPr>
          <a:lstStyle/>
          <a:p>
            <a:r>
              <a:rPr lang="en-GB" sz="3200" dirty="0">
                <a:solidFill>
                  <a:srgbClr val="363D41"/>
                </a:solidFill>
                <a:latin typeface="Arial" panose="020B0604020202020204" pitchFamily="34" charset="0"/>
                <a:cs typeface="Arial" panose="020B0604020202020204" pitchFamily="34" charset="0"/>
              </a:rPr>
              <a:t>The Reef Authority’s Eye on the Reef program enables anyone who visits the Great Barrier Reef to collect and contribute data that will help inform how it is managed.</a:t>
            </a:r>
          </a:p>
          <a:p>
            <a:pPr>
              <a:lnSpc>
                <a:spcPct val="150000"/>
              </a:lnSpc>
              <a:spcBef>
                <a:spcPts val="1200"/>
              </a:spcBef>
              <a:spcAft>
                <a:spcPts val="1200"/>
              </a:spcAft>
            </a:pPr>
            <a:r>
              <a:rPr lang="en-GB" sz="3200" b="1" dirty="0">
                <a:solidFill>
                  <a:srgbClr val="363D41"/>
                </a:solidFill>
                <a:latin typeface="Arial" panose="020B0604020202020204" pitchFamily="34" charset="0"/>
                <a:cs typeface="Arial" panose="020B0604020202020204" pitchFamily="34" charset="0"/>
              </a:rPr>
              <a:t>You can help by:</a:t>
            </a:r>
          </a:p>
          <a:p>
            <a:pPr marL="342906" indent="-342906">
              <a:spcBef>
                <a:spcPts val="600"/>
              </a:spcBef>
              <a:spcAft>
                <a:spcPts val="600"/>
              </a:spcAft>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Collecting citizen science data as part of a </a:t>
            </a:r>
            <a:r>
              <a:rPr lang="en-GB" sz="3200" b="1" dirty="0">
                <a:solidFill>
                  <a:srgbClr val="363D41"/>
                </a:solidFill>
                <a:latin typeface="Arial" panose="020B0604020202020204" pitchFamily="34" charset="0"/>
                <a:cs typeface="Arial" panose="020B0604020202020204" pitchFamily="34" charset="0"/>
              </a:rPr>
              <a:t>Rapid Monitoring survey. </a:t>
            </a:r>
          </a:p>
          <a:p>
            <a:pPr marL="342906" indent="-342906">
              <a:spcBef>
                <a:spcPts val="600"/>
              </a:spcBef>
              <a:spcAft>
                <a:spcPts val="600"/>
              </a:spcAft>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Uploading your collected survey data to the </a:t>
            </a:r>
            <a:r>
              <a:rPr lang="en-GB" sz="3200" b="1" dirty="0">
                <a:solidFill>
                  <a:srgbClr val="363D41"/>
                </a:solidFill>
                <a:latin typeface="Arial" panose="020B0604020202020204" pitchFamily="34" charset="0"/>
                <a:cs typeface="Arial" panose="020B0604020202020204" pitchFamily="34" charset="0"/>
              </a:rPr>
              <a:t>Eye on the Reef.</a:t>
            </a:r>
          </a:p>
          <a:p>
            <a:pPr marL="342906" indent="-342906">
              <a:spcBef>
                <a:spcPts val="600"/>
              </a:spcBef>
              <a:spcAft>
                <a:spcPts val="600"/>
              </a:spcAft>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You can also contribute by               submitting sightings in the                         </a:t>
            </a:r>
            <a:r>
              <a:rPr lang="en-GB" sz="3200" b="1" dirty="0">
                <a:solidFill>
                  <a:srgbClr val="363D41"/>
                </a:solidFill>
                <a:latin typeface="Arial" panose="020B0604020202020204" pitchFamily="34" charset="0"/>
                <a:cs typeface="Arial" panose="020B0604020202020204" pitchFamily="34" charset="0"/>
              </a:rPr>
              <a:t>Eye on the Reef App.</a:t>
            </a:r>
          </a:p>
        </p:txBody>
      </p:sp>
      <p:grpSp>
        <p:nvGrpSpPr>
          <p:cNvPr id="5" name="Group 4">
            <a:extLst>
              <a:ext uri="{FF2B5EF4-FFF2-40B4-BE49-F238E27FC236}">
                <a16:creationId xmlns:a16="http://schemas.microsoft.com/office/drawing/2014/main" id="{74DC21C1-CA66-2907-7EA0-DDC37B86F079}"/>
              </a:ext>
            </a:extLst>
          </p:cNvPr>
          <p:cNvGrpSpPr/>
          <p:nvPr/>
        </p:nvGrpSpPr>
        <p:grpSpPr>
          <a:xfrm>
            <a:off x="10402018" y="1087555"/>
            <a:ext cx="5681251" cy="7560139"/>
            <a:chOff x="7526438" y="593921"/>
            <a:chExt cx="4336459" cy="5812684"/>
          </a:xfrm>
        </p:grpSpPr>
        <p:pic>
          <p:nvPicPr>
            <p:cNvPr id="6" name="Picture 5">
              <a:extLst>
                <a:ext uri="{FF2B5EF4-FFF2-40B4-BE49-F238E27FC236}">
                  <a16:creationId xmlns:a16="http://schemas.microsoft.com/office/drawing/2014/main" id="{6AD4068C-BF15-F91F-309F-313EBF452D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5334" y="593921"/>
              <a:ext cx="2036384" cy="2784279"/>
            </a:xfrm>
            <a:prstGeom prst="rect">
              <a:avLst/>
            </a:prstGeom>
            <a:pattFill prst="pct5">
              <a:fgClr>
                <a:schemeClr val="accent1"/>
              </a:fgClr>
              <a:bgClr>
                <a:schemeClr val="bg1"/>
              </a:bgClr>
            </a:pattFill>
            <a:ln>
              <a:noFill/>
            </a:ln>
          </p:spPr>
        </p:pic>
        <p:pic>
          <p:nvPicPr>
            <p:cNvPr id="7" name="Picture 6">
              <a:extLst>
                <a:ext uri="{FF2B5EF4-FFF2-40B4-BE49-F238E27FC236}">
                  <a16:creationId xmlns:a16="http://schemas.microsoft.com/office/drawing/2014/main" id="{0F102AE9-7C0F-429B-3181-206CAD9A4EE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804118" y="598367"/>
              <a:ext cx="2058779" cy="2779833"/>
            </a:xfrm>
            <a:prstGeom prst="rect">
              <a:avLst/>
            </a:prstGeom>
          </p:spPr>
        </p:pic>
        <p:pic>
          <p:nvPicPr>
            <p:cNvPr id="8" name="Picture 7">
              <a:extLst>
                <a:ext uri="{FF2B5EF4-FFF2-40B4-BE49-F238E27FC236}">
                  <a16:creationId xmlns:a16="http://schemas.microsoft.com/office/drawing/2014/main" id="{A21FB1D1-0BBC-AAEB-F12E-7BF3352EE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6438" y="3556192"/>
              <a:ext cx="2065879" cy="2850413"/>
            </a:xfrm>
            <a:prstGeom prst="rect">
              <a:avLst/>
            </a:prstGeom>
            <a:ln>
              <a:noFill/>
            </a:ln>
          </p:spPr>
        </p:pic>
        <p:pic>
          <p:nvPicPr>
            <p:cNvPr id="9" name="Picture 8">
              <a:extLst>
                <a:ext uri="{FF2B5EF4-FFF2-40B4-BE49-F238E27FC236}">
                  <a16:creationId xmlns:a16="http://schemas.microsoft.com/office/drawing/2014/main" id="{DD4618A3-B3EC-79DC-F50E-7FFD6220F8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12583" y="3606988"/>
              <a:ext cx="2050314" cy="2734502"/>
            </a:xfrm>
            <a:prstGeom prst="rect">
              <a:avLst/>
            </a:prstGeom>
            <a:ln w="25400">
              <a:solidFill>
                <a:schemeClr val="tx1"/>
              </a:solidFill>
            </a:ln>
          </p:spPr>
        </p:pic>
      </p:grpSp>
      <p:pic>
        <p:nvPicPr>
          <p:cNvPr id="11" name="Picture 2">
            <a:extLst>
              <a:ext uri="{FF2B5EF4-FFF2-40B4-BE49-F238E27FC236}">
                <a16:creationId xmlns:a16="http://schemas.microsoft.com/office/drawing/2014/main" id="{B45D329B-1628-AE5F-29BC-71F8AA113A8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77594" y="7138880"/>
            <a:ext cx="2307807" cy="23078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3ED32C-2E0B-766A-8628-8DE96ECF0063}"/>
              </a:ext>
            </a:extLst>
          </p:cNvPr>
          <p:cNvSpPr txBox="1"/>
          <p:nvPr/>
        </p:nvSpPr>
        <p:spPr>
          <a:xfrm>
            <a:off x="872535" y="493620"/>
            <a:ext cx="5502343" cy="769441"/>
          </a:xfrm>
          <a:prstGeom prst="rect">
            <a:avLst/>
          </a:prstGeom>
          <a:noFill/>
        </p:spPr>
        <p:txBody>
          <a:bodyPr wrap="square">
            <a:spAutoFit/>
          </a:bodyPr>
          <a:lstStyle/>
          <a:p>
            <a:r>
              <a:rPr lang="en-GB" sz="4400" b="1" cap="all" dirty="0">
                <a:solidFill>
                  <a:srgbClr val="008EA0"/>
                </a:solidFill>
                <a:latin typeface="Arial" panose="020B0604020202020204" pitchFamily="34" charset="0"/>
                <a:cs typeface="Arial" panose="020B0604020202020204" pitchFamily="34" charset="0"/>
              </a:rPr>
              <a:t>E</a:t>
            </a:r>
            <a:r>
              <a:rPr lang="en-AU" sz="4400" b="1" cap="all" dirty="0">
                <a:solidFill>
                  <a:srgbClr val="008EA0"/>
                </a:solidFill>
                <a:latin typeface="Arial" panose="020B0604020202020204" pitchFamily="34" charset="0"/>
                <a:cs typeface="Arial" panose="020B0604020202020204" pitchFamily="34" charset="0"/>
              </a:rPr>
              <a:t>YE ON THE REEF</a:t>
            </a:r>
            <a:endParaRPr lang="en-US" sz="4400" b="1" cap="all" dirty="0">
              <a:solidFill>
                <a:srgbClr val="008E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013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4C46-D9D7-1F93-C8A6-57CC2D69DA47}"/>
            </a:ext>
          </a:extLst>
        </p:cNvPr>
        <p:cNvGrpSpPr/>
        <p:nvPr/>
      </p:nvGrpSpPr>
      <p:grpSpPr>
        <a:xfrm>
          <a:off x="0" y="0"/>
          <a:ext cx="0" cy="0"/>
          <a:chOff x="0" y="0"/>
          <a:chExt cx="0" cy="0"/>
        </a:xfrm>
      </p:grpSpPr>
      <p:pic>
        <p:nvPicPr>
          <p:cNvPr id="2" name="Picture 1" descr="A green and blue background&#10;&#10;AI-generated content may be incorrect.">
            <a:extLst>
              <a:ext uri="{FF2B5EF4-FFF2-40B4-BE49-F238E27FC236}">
                <a16:creationId xmlns:a16="http://schemas.microsoft.com/office/drawing/2014/main" id="{A2F73496-DD5E-C1E4-679B-36362C154BEC}"/>
              </a:ext>
            </a:extLst>
          </p:cNvPr>
          <p:cNvPicPr>
            <a:picLocks noChangeAspect="1"/>
          </p:cNvPicPr>
          <p:nvPr/>
        </p:nvPicPr>
        <p:blipFill>
          <a:blip r:embed="rId4" cstate="screen">
            <a:extLst>
              <a:ext uri="{28A0092B-C50C-407E-A947-70E740481C1C}">
                <a14:useLocalDpi xmlns:a14="http://schemas.microsoft.com/office/drawing/2010/main"/>
              </a:ext>
            </a:extLst>
          </a:blip>
          <a:srcRect b="-1"/>
          <a:stretch>
            <a:fillRect/>
          </a:stretch>
        </p:blipFill>
        <p:spPr>
          <a:xfrm rot="10800000">
            <a:off x="0" y="0"/>
            <a:ext cx="17068800" cy="9720072"/>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AE5275D6-84D7-BD89-627D-9D7E78C77A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600" y="670315"/>
            <a:ext cx="4613392" cy="962843"/>
          </a:xfrm>
          <a:prstGeom prst="rect">
            <a:avLst/>
          </a:prstGeom>
        </p:spPr>
      </p:pic>
      <p:sp>
        <p:nvSpPr>
          <p:cNvPr id="3" name="Title 2">
            <a:extLst>
              <a:ext uri="{FF2B5EF4-FFF2-40B4-BE49-F238E27FC236}">
                <a16:creationId xmlns:a16="http://schemas.microsoft.com/office/drawing/2014/main" id="{00EAE345-815A-A0DA-EA72-2E6ACD20866A}"/>
              </a:ext>
            </a:extLst>
          </p:cNvPr>
          <p:cNvSpPr txBox="1">
            <a:spLocks/>
          </p:cNvSpPr>
          <p:nvPr/>
        </p:nvSpPr>
        <p:spPr>
          <a:xfrm>
            <a:off x="1570339" y="5536106"/>
            <a:ext cx="10995904"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6000" b="1" dirty="0">
                <a:solidFill>
                  <a:schemeClr val="bg1"/>
                </a:solidFill>
                <a:latin typeface="Arial"/>
                <a:cs typeface="Arial"/>
              </a:rPr>
              <a:t>CORAL IMPACTS</a:t>
            </a:r>
          </a:p>
        </p:txBody>
      </p:sp>
    </p:spTree>
    <p:extLst>
      <p:ext uri="{BB962C8B-B14F-4D97-AF65-F5344CB8AC3E}">
        <p14:creationId xmlns:p14="http://schemas.microsoft.com/office/powerpoint/2010/main" val="3739910068"/>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D838D-6C44-05E0-03C9-F1842D7EAE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3CBC3C-6C5B-C8AE-A724-39A0CAF3EE77}"/>
              </a:ext>
            </a:extLst>
          </p:cNvPr>
          <p:cNvSpPr txBox="1"/>
          <p:nvPr/>
        </p:nvSpPr>
        <p:spPr>
          <a:xfrm>
            <a:off x="1578193" y="500774"/>
            <a:ext cx="9181956"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BLEACHING</a:t>
            </a:r>
            <a:endParaRPr lang="en-GB" sz="4400" b="1" dirty="0">
              <a:solidFill>
                <a:srgbClr val="008EA0"/>
              </a:solidFill>
              <a:latin typeface="Arial" panose="020B0604020202020204" pitchFamily="34" charset="0"/>
              <a:cs typeface="Arial" panose="020B0604020202020204" pitchFamily="34" charset="0"/>
            </a:endParaRPr>
          </a:p>
        </p:txBody>
      </p:sp>
      <p:pic>
        <p:nvPicPr>
          <p:cNvPr id="3" name="Picture 2" descr="A fish swimming in the water&#10;&#10;AI-generated content may be incorrect.">
            <a:extLst>
              <a:ext uri="{FF2B5EF4-FFF2-40B4-BE49-F238E27FC236}">
                <a16:creationId xmlns:a16="http://schemas.microsoft.com/office/drawing/2014/main" id="{E11262DF-27B1-B793-5FCD-26D348EC60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72016" y="6464584"/>
            <a:ext cx="3460003" cy="2450089"/>
          </a:xfrm>
          <a:prstGeom prst="rect">
            <a:avLst/>
          </a:prstGeom>
        </p:spPr>
      </p:pic>
      <p:pic>
        <p:nvPicPr>
          <p:cNvPr id="7" name="Picture 6" descr="A coral reef with fish and corals&#10;&#10;AI-generated content may be incorrect.">
            <a:extLst>
              <a:ext uri="{FF2B5EF4-FFF2-40B4-BE49-F238E27FC236}">
                <a16:creationId xmlns:a16="http://schemas.microsoft.com/office/drawing/2014/main" id="{D2A371FB-4C24-1C87-9D06-28969BF3D732}"/>
              </a:ext>
            </a:extLst>
          </p:cNvPr>
          <p:cNvPicPr>
            <a:picLocks noChangeAspect="1"/>
          </p:cNvPicPr>
          <p:nvPr/>
        </p:nvPicPr>
        <p:blipFill>
          <a:blip r:embed="rId4" cstate="screen">
            <a:extLst>
              <a:ext uri="{28A0092B-C50C-407E-A947-70E740481C1C}">
                <a14:useLocalDpi xmlns:a14="http://schemas.microsoft.com/office/drawing/2010/main"/>
              </a:ext>
            </a:extLst>
          </a:blip>
          <a:srcRect l="13511" t="12224" r="13100" b="3189"/>
          <a:stretch>
            <a:fillRect/>
          </a:stretch>
        </p:blipFill>
        <p:spPr>
          <a:xfrm>
            <a:off x="1682572" y="2083106"/>
            <a:ext cx="6410818" cy="4319363"/>
          </a:xfrm>
          <a:prstGeom prst="rect">
            <a:avLst/>
          </a:prstGeom>
        </p:spPr>
      </p:pic>
      <p:pic>
        <p:nvPicPr>
          <p:cNvPr id="8" name="Picture 7" descr="A coral reef with fish swimming in the water&#10;&#10;AI-generated content may be incorrect.">
            <a:extLst>
              <a:ext uri="{FF2B5EF4-FFF2-40B4-BE49-F238E27FC236}">
                <a16:creationId xmlns:a16="http://schemas.microsoft.com/office/drawing/2014/main" id="{046D0527-F28F-0BD6-C533-EDB5D840FA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2573" y="6463296"/>
            <a:ext cx="3286617" cy="2464962"/>
          </a:xfrm>
          <a:prstGeom prst="rect">
            <a:avLst/>
          </a:prstGeom>
        </p:spPr>
      </p:pic>
      <p:pic>
        <p:nvPicPr>
          <p:cNvPr id="9" name="Picture 8" descr="A close-up of coral reef&#10;&#10;AI-generated content may be incorrect.">
            <a:extLst>
              <a:ext uri="{FF2B5EF4-FFF2-40B4-BE49-F238E27FC236}">
                <a16:creationId xmlns:a16="http://schemas.microsoft.com/office/drawing/2014/main" id="{FD67A201-8698-EC76-1F09-3FF1143A89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7816" y="6463297"/>
            <a:ext cx="3045574" cy="2451377"/>
          </a:xfrm>
          <a:prstGeom prst="rect">
            <a:avLst/>
          </a:prstGeom>
        </p:spPr>
      </p:pic>
      <p:grpSp>
        <p:nvGrpSpPr>
          <p:cNvPr id="10" name="Group 9">
            <a:extLst>
              <a:ext uri="{FF2B5EF4-FFF2-40B4-BE49-F238E27FC236}">
                <a16:creationId xmlns:a16="http://schemas.microsoft.com/office/drawing/2014/main" id="{8C0FC17B-43A0-48F2-292E-BB2A832EA2EF}"/>
              </a:ext>
            </a:extLst>
          </p:cNvPr>
          <p:cNvGrpSpPr/>
          <p:nvPr/>
        </p:nvGrpSpPr>
        <p:grpSpPr>
          <a:xfrm>
            <a:off x="12195771" y="692783"/>
            <a:ext cx="3879941" cy="5488278"/>
            <a:chOff x="7869658" y="533343"/>
            <a:chExt cx="2442949" cy="3328915"/>
          </a:xfrm>
        </p:grpSpPr>
        <p:pic>
          <p:nvPicPr>
            <p:cNvPr id="11" name="Picture 10" descr="A close-up of a questionnaire&#10;&#10;AI-generated content may be incorrect.">
              <a:extLst>
                <a:ext uri="{FF2B5EF4-FFF2-40B4-BE49-F238E27FC236}">
                  <a16:creationId xmlns:a16="http://schemas.microsoft.com/office/drawing/2014/main" id="{BA9E2C7F-BBBE-7EBA-E0E5-5A8A88E48B7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12" name="Rectangle: Rounded Corners 11">
              <a:extLst>
                <a:ext uri="{FF2B5EF4-FFF2-40B4-BE49-F238E27FC236}">
                  <a16:creationId xmlns:a16="http://schemas.microsoft.com/office/drawing/2014/main" id="{A9B6CE02-615A-599D-3C33-A56FB6E18DC7}"/>
                </a:ext>
              </a:extLst>
            </p:cNvPr>
            <p:cNvSpPr/>
            <p:nvPr/>
          </p:nvSpPr>
          <p:spPr>
            <a:xfrm>
              <a:off x="7869658" y="680800"/>
              <a:ext cx="2442949" cy="47620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878154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68418-719C-3809-D60D-32910496A1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7F3893-95BB-B0CC-1576-A67B3DD51A9C}"/>
              </a:ext>
            </a:extLst>
          </p:cNvPr>
          <p:cNvSpPr txBox="1"/>
          <p:nvPr/>
        </p:nvSpPr>
        <p:spPr>
          <a:xfrm>
            <a:off x="881061" y="518053"/>
            <a:ext cx="8701952"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PREDATION</a:t>
            </a:r>
            <a:endParaRPr lang="en-GB"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533B3CC-4476-3DCE-3630-447C6A47F6F0}"/>
              </a:ext>
            </a:extLst>
          </p:cNvPr>
          <p:cNvSpPr txBox="1"/>
          <p:nvPr/>
        </p:nvSpPr>
        <p:spPr>
          <a:xfrm>
            <a:off x="8057869" y="2364432"/>
            <a:ext cx="3715374" cy="3108543"/>
          </a:xfrm>
          <a:prstGeom prst="rect">
            <a:avLst/>
          </a:prstGeom>
          <a:noFill/>
        </p:spPr>
        <p:txBody>
          <a:bodyPr wrap="square" lIns="91440" tIns="45720" rIns="91440" bIns="45720" anchor="t">
            <a:spAutoFit/>
          </a:bodyPr>
          <a:lstStyle/>
          <a:p>
            <a:pPr>
              <a:defRPr/>
            </a:pPr>
            <a:r>
              <a:rPr lang="en-US" sz="2800" dirty="0">
                <a:latin typeface="Arial" panose="020B0604020202020204" pitchFamily="34" charset="0"/>
                <a:ea typeface="Calibri"/>
                <a:cs typeface="Arial" panose="020B0604020202020204" pitchFamily="34" charset="0"/>
              </a:rPr>
              <a:t>There are two main coral predators to monitor.</a:t>
            </a:r>
          </a:p>
          <a:p>
            <a:pPr>
              <a:defRPr/>
            </a:pPr>
            <a:endParaRPr lang="en-US" sz="2800" dirty="0">
              <a:latin typeface="Arial" panose="020B0604020202020204" pitchFamily="34" charset="0"/>
              <a:ea typeface="Calibri"/>
              <a:cs typeface="Arial" panose="020B0604020202020204" pitchFamily="34" charset="0"/>
            </a:endParaRPr>
          </a:p>
          <a:p>
            <a:pPr marL="457200" indent="-457200">
              <a:buFont typeface="Arial" panose="020B0604020202020204" pitchFamily="34" charset="0"/>
              <a:buChar char="•"/>
              <a:defRPr/>
            </a:pPr>
            <a:r>
              <a:rPr lang="en-US" sz="2800" dirty="0">
                <a:latin typeface="Arial" panose="020B0604020202020204" pitchFamily="34" charset="0"/>
                <a:ea typeface="Calibri"/>
                <a:cs typeface="Arial" panose="020B0604020202020204" pitchFamily="34" charset="0"/>
              </a:rPr>
              <a:t>Drupella snails</a:t>
            </a:r>
          </a:p>
          <a:p>
            <a:pPr marL="457200" indent="-457200">
              <a:buFont typeface="Arial" panose="020B0604020202020204" pitchFamily="34" charset="0"/>
              <a:buChar char="•"/>
              <a:defRPr/>
            </a:pPr>
            <a:r>
              <a:rPr lang="en-US" sz="2800" dirty="0">
                <a:latin typeface="Arial" panose="020B0604020202020204" pitchFamily="34" charset="0"/>
                <a:ea typeface="Calibri"/>
                <a:cs typeface="Arial" panose="020B0604020202020204" pitchFamily="34" charset="0"/>
              </a:rPr>
              <a:t>Crown-of-thorns starfish</a:t>
            </a:r>
          </a:p>
        </p:txBody>
      </p:sp>
      <p:grpSp>
        <p:nvGrpSpPr>
          <p:cNvPr id="4" name="Group 3">
            <a:extLst>
              <a:ext uri="{FF2B5EF4-FFF2-40B4-BE49-F238E27FC236}">
                <a16:creationId xmlns:a16="http://schemas.microsoft.com/office/drawing/2014/main" id="{E79F1B9F-0CA7-0AE1-27B2-94491CC5CDC4}"/>
              </a:ext>
            </a:extLst>
          </p:cNvPr>
          <p:cNvGrpSpPr/>
          <p:nvPr/>
        </p:nvGrpSpPr>
        <p:grpSpPr>
          <a:xfrm>
            <a:off x="983162" y="1644244"/>
            <a:ext cx="6569781" cy="7270935"/>
            <a:chOff x="1019739" y="1952706"/>
            <a:chExt cx="6291064" cy="6962473"/>
          </a:xfrm>
        </p:grpSpPr>
        <p:pic>
          <p:nvPicPr>
            <p:cNvPr id="8" name="Picture 7" descr="Close-up of a sea creature&#10;&#10;AI-generated content may be incorrect.">
              <a:extLst>
                <a:ext uri="{FF2B5EF4-FFF2-40B4-BE49-F238E27FC236}">
                  <a16:creationId xmlns:a16="http://schemas.microsoft.com/office/drawing/2014/main" id="{08399557-451D-CE72-65A2-3C4CD390E03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24972" y="5643793"/>
              <a:ext cx="6285824" cy="3271386"/>
            </a:xfrm>
            <a:prstGeom prst="rect">
              <a:avLst/>
            </a:prstGeom>
          </p:spPr>
        </p:pic>
        <p:sp>
          <p:nvSpPr>
            <p:cNvPr id="19" name="TextBox 23">
              <a:extLst>
                <a:ext uri="{FF2B5EF4-FFF2-40B4-BE49-F238E27FC236}">
                  <a16:creationId xmlns:a16="http://schemas.microsoft.com/office/drawing/2014/main" id="{14914C43-02D6-6759-B8B3-4D15156C5B4E}"/>
                </a:ext>
              </a:extLst>
            </p:cNvPr>
            <p:cNvSpPr txBox="1"/>
            <p:nvPr/>
          </p:nvSpPr>
          <p:spPr>
            <a:xfrm>
              <a:off x="1019739" y="8576625"/>
              <a:ext cx="6279452"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Crown-of-thorns starfish (COTS)</a:t>
              </a:r>
            </a:p>
          </p:txBody>
        </p:sp>
        <p:grpSp>
          <p:nvGrpSpPr>
            <p:cNvPr id="14" name="Group 13">
              <a:extLst>
                <a:ext uri="{FF2B5EF4-FFF2-40B4-BE49-F238E27FC236}">
                  <a16:creationId xmlns:a16="http://schemas.microsoft.com/office/drawing/2014/main" id="{7F2D077A-80DD-AF83-F77B-CB026BBAABE0}"/>
                </a:ext>
              </a:extLst>
            </p:cNvPr>
            <p:cNvGrpSpPr/>
            <p:nvPr/>
          </p:nvGrpSpPr>
          <p:grpSpPr>
            <a:xfrm>
              <a:off x="1024972" y="1952706"/>
              <a:ext cx="6285831" cy="3529027"/>
              <a:chOff x="1733181" y="5305505"/>
              <a:chExt cx="6285831" cy="3529027"/>
            </a:xfrm>
          </p:grpSpPr>
          <p:pic>
            <p:nvPicPr>
              <p:cNvPr id="11" name="Picture 10" descr="A close up of a coral&#10;&#10;AI-generated content may be incorrect.">
                <a:extLst>
                  <a:ext uri="{FF2B5EF4-FFF2-40B4-BE49-F238E27FC236}">
                    <a16:creationId xmlns:a16="http://schemas.microsoft.com/office/drawing/2014/main" id="{4DB2FCAF-D422-3CB1-A876-A4F846B0627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33185" y="5305505"/>
                <a:ext cx="3013753" cy="3522571"/>
              </a:xfrm>
              <a:prstGeom prst="rect">
                <a:avLst/>
              </a:prstGeom>
            </p:spPr>
          </p:pic>
          <p:pic>
            <p:nvPicPr>
              <p:cNvPr id="13" name="Picture 12" descr="A close-up of a person holding a handful of shells&#10;&#10;AI-generated content may be incorrect.">
                <a:extLst>
                  <a:ext uri="{FF2B5EF4-FFF2-40B4-BE49-F238E27FC236}">
                    <a16:creationId xmlns:a16="http://schemas.microsoft.com/office/drawing/2014/main" id="{DE14FEC5-2E1E-E1F2-BAF4-4C2F715FD53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834288" y="5311961"/>
                <a:ext cx="3184724" cy="3522571"/>
              </a:xfrm>
              <a:prstGeom prst="rect">
                <a:avLst/>
              </a:prstGeom>
            </p:spPr>
          </p:pic>
          <p:sp>
            <p:nvSpPr>
              <p:cNvPr id="20" name="TextBox 23">
                <a:extLst>
                  <a:ext uri="{FF2B5EF4-FFF2-40B4-BE49-F238E27FC236}">
                    <a16:creationId xmlns:a16="http://schemas.microsoft.com/office/drawing/2014/main" id="{746D91B0-41E4-ECB2-6101-9A64A813AFA6}"/>
                  </a:ext>
                </a:extLst>
              </p:cNvPr>
              <p:cNvSpPr txBox="1"/>
              <p:nvPr/>
            </p:nvSpPr>
            <p:spPr>
              <a:xfrm>
                <a:off x="1733181" y="8229577"/>
                <a:ext cx="3013753" cy="584775"/>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Drupella snail (pink) with recently eaten coral (white)</a:t>
                </a:r>
              </a:p>
            </p:txBody>
          </p:sp>
          <p:sp>
            <p:nvSpPr>
              <p:cNvPr id="21" name="TextBox 23">
                <a:extLst>
                  <a:ext uri="{FF2B5EF4-FFF2-40B4-BE49-F238E27FC236}">
                    <a16:creationId xmlns:a16="http://schemas.microsoft.com/office/drawing/2014/main" id="{C0F59329-37CF-1C76-5930-84F320F90E25}"/>
                  </a:ext>
                </a:extLst>
              </p:cNvPr>
              <p:cNvSpPr txBox="1"/>
              <p:nvPr/>
            </p:nvSpPr>
            <p:spPr>
              <a:xfrm>
                <a:off x="4834284" y="8486923"/>
                <a:ext cx="3184724"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a:solidFill>
                      <a:schemeClr val="bg1"/>
                    </a:solidFill>
                    <a:latin typeface="Arial" panose="020B0604020202020204" pitchFamily="34" charset="0"/>
                    <a:ea typeface="Calibri"/>
                    <a:cs typeface="Arial" panose="020B0604020202020204" pitchFamily="34" charset="0"/>
                  </a:rPr>
                  <a:t>Drupella snail (dark brown)</a:t>
                </a:r>
              </a:p>
            </p:txBody>
          </p:sp>
        </p:grpSp>
      </p:grpSp>
      <p:grpSp>
        <p:nvGrpSpPr>
          <p:cNvPr id="9" name="Group 8">
            <a:extLst>
              <a:ext uri="{FF2B5EF4-FFF2-40B4-BE49-F238E27FC236}">
                <a16:creationId xmlns:a16="http://schemas.microsoft.com/office/drawing/2014/main" id="{03459095-B6D2-F983-60DE-72EA82197C22}"/>
              </a:ext>
            </a:extLst>
          </p:cNvPr>
          <p:cNvGrpSpPr/>
          <p:nvPr/>
        </p:nvGrpSpPr>
        <p:grpSpPr>
          <a:xfrm>
            <a:off x="12190250" y="1394367"/>
            <a:ext cx="3895387" cy="5510126"/>
            <a:chOff x="7869658" y="533343"/>
            <a:chExt cx="2442949" cy="3328915"/>
          </a:xfrm>
        </p:grpSpPr>
        <p:pic>
          <p:nvPicPr>
            <p:cNvPr id="10" name="Picture 9" descr="A close-up of a questionnaire&#10;&#10;AI-generated content may be incorrect.">
              <a:extLst>
                <a:ext uri="{FF2B5EF4-FFF2-40B4-BE49-F238E27FC236}">
                  <a16:creationId xmlns:a16="http://schemas.microsoft.com/office/drawing/2014/main" id="{AEA84AA3-3506-B53B-9F8B-BAC6EFBD8FC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12" name="Rectangle: Rounded Corners 11">
              <a:extLst>
                <a:ext uri="{FF2B5EF4-FFF2-40B4-BE49-F238E27FC236}">
                  <a16:creationId xmlns:a16="http://schemas.microsoft.com/office/drawing/2014/main" id="{C287F876-652F-E4E5-D766-761F7D41F3F2}"/>
                </a:ext>
              </a:extLst>
            </p:cNvPr>
            <p:cNvSpPr/>
            <p:nvPr/>
          </p:nvSpPr>
          <p:spPr>
            <a:xfrm>
              <a:off x="7869658" y="1233158"/>
              <a:ext cx="2442949" cy="112500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644926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66441-195E-36E9-0924-2CE0D74CAD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50A5BA-9143-195C-ACEC-C452635F5119}"/>
              </a:ext>
            </a:extLst>
          </p:cNvPr>
          <p:cNvSpPr txBox="1"/>
          <p:nvPr/>
        </p:nvSpPr>
        <p:spPr>
          <a:xfrm>
            <a:off x="1583510" y="506299"/>
            <a:ext cx="8304769"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DISEASE</a:t>
            </a:r>
            <a:endParaRPr lang="en-GB" sz="4400" b="1" dirty="0">
              <a:solidFill>
                <a:srgbClr val="008EA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FA0589-9CE4-0781-5545-D105A5AF6EAD}"/>
              </a:ext>
            </a:extLst>
          </p:cNvPr>
          <p:cNvSpPr txBox="1"/>
          <p:nvPr/>
        </p:nvSpPr>
        <p:spPr>
          <a:xfrm>
            <a:off x="1583510" y="2346928"/>
            <a:ext cx="9056136"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200"/>
              </a:spcBef>
              <a:buFont typeface="Arial" panose="020B0604020202020204" pitchFamily="34" charset="0"/>
              <a:buChar char="•"/>
            </a:pPr>
            <a:r>
              <a:rPr lang="en-US" sz="2800" dirty="0">
                <a:latin typeface="Arial" panose="020B0604020202020204" pitchFamily="34" charset="0"/>
                <a:ea typeface="Arial"/>
                <a:cs typeface="Arial" panose="020B0604020202020204" pitchFamily="34" charset="0"/>
              </a:rPr>
              <a:t>If a coral shows tissue loss (white or recently dead) and there are no coral predators visible, this may indicate the presence of disease. ​ </a:t>
            </a:r>
          </a:p>
          <a:p>
            <a:pPr marL="342900" indent="-342900">
              <a:spcBef>
                <a:spcPts val="1200"/>
              </a:spcBef>
              <a:buFont typeface="Arial" panose="020B0604020202020204" pitchFamily="34" charset="0"/>
              <a:buChar char="•"/>
            </a:pPr>
            <a:r>
              <a:rPr lang="en-US" sz="2800" dirty="0">
                <a:latin typeface="Arial" panose="020B0604020202020204" pitchFamily="34" charset="0"/>
                <a:ea typeface="Arial"/>
                <a:cs typeface="Arial" panose="020B0604020202020204" pitchFamily="34" charset="0"/>
              </a:rPr>
              <a:t>You don’t need to identify the specific disease, just distinguish it from bleaching or predation</a:t>
            </a:r>
            <a:r>
              <a:rPr lang="en-US" dirty="0">
                <a:latin typeface="Arial" panose="020B0604020202020204" pitchFamily="34" charset="0"/>
                <a:ea typeface="Arial"/>
                <a:cs typeface="Arial" panose="020B0604020202020204" pitchFamily="34" charset="0"/>
              </a:rPr>
              <a:t>.</a:t>
            </a:r>
          </a:p>
        </p:txBody>
      </p:sp>
      <p:grpSp>
        <p:nvGrpSpPr>
          <p:cNvPr id="7" name="Group 6">
            <a:extLst>
              <a:ext uri="{FF2B5EF4-FFF2-40B4-BE49-F238E27FC236}">
                <a16:creationId xmlns:a16="http://schemas.microsoft.com/office/drawing/2014/main" id="{B0982AA4-2CDD-78FB-E6DE-AB82F35F4C46}"/>
              </a:ext>
            </a:extLst>
          </p:cNvPr>
          <p:cNvGrpSpPr>
            <a:grpSpLocks noGrp="1" noUngrp="1" noRot="1" noMove="1" noResize="1"/>
          </p:cNvGrpSpPr>
          <p:nvPr/>
        </p:nvGrpSpPr>
        <p:grpSpPr>
          <a:xfrm>
            <a:off x="1688826" y="5481219"/>
            <a:ext cx="12709030" cy="3495354"/>
            <a:chOff x="1688826" y="5481219"/>
            <a:chExt cx="12709030" cy="3495354"/>
          </a:xfrm>
        </p:grpSpPr>
        <p:pic>
          <p:nvPicPr>
            <p:cNvPr id="11" name="Picture 10" descr="Close-up of a coral reef&#10;&#10;AI-generated content may be incorrect.">
              <a:extLst>
                <a:ext uri="{FF2B5EF4-FFF2-40B4-BE49-F238E27FC236}">
                  <a16:creationId xmlns:a16="http://schemas.microsoft.com/office/drawing/2014/main" id="{4B72C7E0-A961-37BE-0805-B298C6E89141}"/>
                </a:ext>
              </a:extLst>
            </p:cNvPr>
            <p:cNvPicPr>
              <a:picLocks noGrp="1" noRot="1" noChangeAspect="1" noMove="1" noResize="1" noEditPoints="1" noAdjustHandles="1" noChangeArrowheads="1" noChangeShapeType="1" noCrop="1"/>
            </p:cNvPicPr>
            <p:nvPr/>
          </p:nvPicPr>
          <p:blipFill>
            <a:blip r:embed="rId3"/>
            <a:stretch>
              <a:fillRect/>
            </a:stretch>
          </p:blipFill>
          <p:spPr>
            <a:xfrm>
              <a:off x="5687120" y="5481222"/>
              <a:ext cx="3906706" cy="3481986"/>
            </a:xfrm>
            <a:prstGeom prst="rect">
              <a:avLst/>
            </a:prstGeom>
          </p:spPr>
        </p:pic>
        <p:pic>
          <p:nvPicPr>
            <p:cNvPr id="12" name="Picture 11" descr="Close-up of a white and brown coral&#10;&#10;AI-generated content may be incorrect.">
              <a:extLst>
                <a:ext uri="{FF2B5EF4-FFF2-40B4-BE49-F238E27FC236}">
                  <a16:creationId xmlns:a16="http://schemas.microsoft.com/office/drawing/2014/main" id="{B3BA55C4-AC46-23A8-C214-BADB0F2B9505}"/>
                </a:ext>
              </a:extLst>
            </p:cNvPr>
            <p:cNvPicPr>
              <a:picLocks noGrp="1" noRot="1" noChangeAspect="1" noMove="1" noResize="1" noEditPoints="1" noAdjustHandles="1" noChangeArrowheads="1" noChangeShapeType="1" noCrop="1"/>
            </p:cNvPicPr>
            <p:nvPr/>
          </p:nvPicPr>
          <p:blipFill>
            <a:blip r:embed="rId4"/>
            <a:stretch>
              <a:fillRect/>
            </a:stretch>
          </p:blipFill>
          <p:spPr>
            <a:xfrm>
              <a:off x="1688826" y="5481219"/>
              <a:ext cx="3825251" cy="3481987"/>
            </a:xfrm>
            <a:prstGeom prst="rect">
              <a:avLst/>
            </a:prstGeom>
          </p:spPr>
        </p:pic>
        <p:pic>
          <p:nvPicPr>
            <p:cNvPr id="14" name="Picture 13" descr="Close-up of coral reef in the ocean&#10;&#10;AI-generated content may be incorrect.">
              <a:extLst>
                <a:ext uri="{FF2B5EF4-FFF2-40B4-BE49-F238E27FC236}">
                  <a16:creationId xmlns:a16="http://schemas.microsoft.com/office/drawing/2014/main" id="{25697754-CE28-BA20-3CE5-0A3FAFEBC663}"/>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9749264" y="5481222"/>
              <a:ext cx="4642649" cy="3495351"/>
            </a:xfrm>
            <a:prstGeom prst="rect">
              <a:avLst/>
            </a:prstGeom>
          </p:spPr>
        </p:pic>
        <p:sp>
          <p:nvSpPr>
            <p:cNvPr id="15" name="TextBox 23">
              <a:extLst>
                <a:ext uri="{FF2B5EF4-FFF2-40B4-BE49-F238E27FC236}">
                  <a16:creationId xmlns:a16="http://schemas.microsoft.com/office/drawing/2014/main" id="{B600E0B8-0602-0181-38F2-6D59A8797CF0}"/>
                </a:ext>
              </a:extLst>
            </p:cNvPr>
            <p:cNvSpPr txBox="1">
              <a:spLocks noGrp="1" noRot="1" noMove="1" noResize="1" noEditPoints="1" noAdjustHandles="1" noChangeArrowheads="1" noChangeShapeType="1"/>
            </p:cNvSpPr>
            <p:nvPr/>
          </p:nvSpPr>
          <p:spPr>
            <a:xfrm>
              <a:off x="9755208" y="8633998"/>
              <a:ext cx="4642648"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White Syndrome</a:t>
              </a:r>
            </a:p>
          </p:txBody>
        </p:sp>
        <p:sp>
          <p:nvSpPr>
            <p:cNvPr id="16" name="TextBox 23">
              <a:extLst>
                <a:ext uri="{FF2B5EF4-FFF2-40B4-BE49-F238E27FC236}">
                  <a16:creationId xmlns:a16="http://schemas.microsoft.com/office/drawing/2014/main" id="{7244ABF6-FFD1-0063-4D5E-6C0FB8D7924B}"/>
                </a:ext>
              </a:extLst>
            </p:cNvPr>
            <p:cNvSpPr txBox="1">
              <a:spLocks noGrp="1" noRot="1" noMove="1" noResize="1" noEditPoints="1" noAdjustHandles="1" noChangeArrowheads="1" noChangeShapeType="1"/>
            </p:cNvSpPr>
            <p:nvPr/>
          </p:nvSpPr>
          <p:spPr>
            <a:xfrm>
              <a:off x="5685974" y="8619265"/>
              <a:ext cx="3906706"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Brown Band Disease</a:t>
              </a:r>
            </a:p>
          </p:txBody>
        </p:sp>
        <p:sp>
          <p:nvSpPr>
            <p:cNvPr id="17" name="TextBox 23">
              <a:extLst>
                <a:ext uri="{FF2B5EF4-FFF2-40B4-BE49-F238E27FC236}">
                  <a16:creationId xmlns:a16="http://schemas.microsoft.com/office/drawing/2014/main" id="{58397FD3-77FD-5811-2D8D-A63FB917B7D0}"/>
                </a:ext>
              </a:extLst>
            </p:cNvPr>
            <p:cNvSpPr txBox="1">
              <a:spLocks noGrp="1" noRot="1" noMove="1" noResize="1" noEditPoints="1" noAdjustHandles="1" noChangeArrowheads="1" noChangeShapeType="1"/>
            </p:cNvSpPr>
            <p:nvPr/>
          </p:nvSpPr>
          <p:spPr>
            <a:xfrm>
              <a:off x="1695915" y="8611487"/>
              <a:ext cx="3800084"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a:solidFill>
                    <a:schemeClr val="bg1"/>
                  </a:solidFill>
                  <a:latin typeface="Arial" panose="020B0604020202020204" pitchFamily="34" charset="0"/>
                  <a:ea typeface="Calibri"/>
                  <a:cs typeface="Arial" panose="020B0604020202020204" pitchFamily="34" charset="0"/>
                </a:rPr>
                <a:t>Black Band Disease</a:t>
              </a:r>
            </a:p>
          </p:txBody>
        </p:sp>
      </p:grpSp>
      <p:grpSp>
        <p:nvGrpSpPr>
          <p:cNvPr id="3" name="Group 2">
            <a:extLst>
              <a:ext uri="{FF2B5EF4-FFF2-40B4-BE49-F238E27FC236}">
                <a16:creationId xmlns:a16="http://schemas.microsoft.com/office/drawing/2014/main" id="{5820D072-E48A-DAE1-5F27-4732B8650BC6}"/>
              </a:ext>
            </a:extLst>
          </p:cNvPr>
          <p:cNvGrpSpPr/>
          <p:nvPr/>
        </p:nvGrpSpPr>
        <p:grpSpPr>
          <a:xfrm>
            <a:off x="12909314" y="687057"/>
            <a:ext cx="3172410" cy="4487456"/>
            <a:chOff x="7869658" y="533343"/>
            <a:chExt cx="2442949" cy="3328915"/>
          </a:xfrm>
        </p:grpSpPr>
        <p:pic>
          <p:nvPicPr>
            <p:cNvPr id="4" name="Picture 3" descr="A close-up of a questionnaire&#10;&#10;AI-generated content may be incorrect.">
              <a:extLst>
                <a:ext uri="{FF2B5EF4-FFF2-40B4-BE49-F238E27FC236}">
                  <a16:creationId xmlns:a16="http://schemas.microsoft.com/office/drawing/2014/main" id="{C6F7FED8-595E-E322-A494-BB19EFC520A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5" name="Rectangle: Rounded Corners 4">
              <a:extLst>
                <a:ext uri="{FF2B5EF4-FFF2-40B4-BE49-F238E27FC236}">
                  <a16:creationId xmlns:a16="http://schemas.microsoft.com/office/drawing/2014/main" id="{4AFAC887-0C2C-CFC3-1D79-84D7591CCD0B}"/>
                </a:ext>
              </a:extLst>
            </p:cNvPr>
            <p:cNvSpPr/>
            <p:nvPr/>
          </p:nvSpPr>
          <p:spPr>
            <a:xfrm>
              <a:off x="7869658" y="2292404"/>
              <a:ext cx="2442949" cy="36271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654660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4B334-9B36-7F03-9AA1-9B067FFE8D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E7FB32-139C-7FB3-28B0-83BEB6713D07}"/>
              </a:ext>
            </a:extLst>
          </p:cNvPr>
          <p:cNvSpPr txBox="1"/>
          <p:nvPr/>
        </p:nvSpPr>
        <p:spPr>
          <a:xfrm>
            <a:off x="1529931" y="494321"/>
            <a:ext cx="9281313"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COMPETITION</a:t>
            </a:r>
            <a:endParaRPr lang="en-GB"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1568AD1-B1BC-42F9-B0E7-914455AEB60B}"/>
              </a:ext>
            </a:extLst>
          </p:cNvPr>
          <p:cNvSpPr txBox="1"/>
          <p:nvPr/>
        </p:nvSpPr>
        <p:spPr>
          <a:xfrm>
            <a:off x="6832756" y="2063535"/>
            <a:ext cx="5322569" cy="3647152"/>
          </a:xfrm>
          <a:prstGeom prst="rect">
            <a:avLst/>
          </a:prstGeom>
          <a:noFill/>
        </p:spPr>
        <p:txBody>
          <a:bodyPr wrap="square">
            <a:spAutoFit/>
          </a:bodyPr>
          <a:lstStyle/>
          <a:p>
            <a:pPr defTabSz="914378">
              <a:spcBef>
                <a:spcPts val="600"/>
              </a:spcBef>
              <a:defRPr/>
            </a:pPr>
            <a:r>
              <a:rPr lang="en-US" sz="2400" dirty="0">
                <a:latin typeface="Arial" panose="020B0604020202020204" pitchFamily="34" charset="0"/>
                <a:cs typeface="Arial" panose="020B0604020202020204" pitchFamily="34" charset="0"/>
              </a:rPr>
              <a:t>Can be identified by:</a:t>
            </a:r>
          </a:p>
          <a:p>
            <a:pPr marL="457200" indent="-457200" defTabSz="914378">
              <a:spcBef>
                <a:spcPts val="600"/>
              </a:spcBef>
              <a:buFont typeface="+mj-lt"/>
              <a:buAutoNum type="arabicPeriod"/>
              <a:defRPr/>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coloured</a:t>
            </a:r>
            <a:r>
              <a:rPr lang="en-US" sz="2400" dirty="0">
                <a:latin typeface="Arial" panose="020B0604020202020204" pitchFamily="34" charset="0"/>
                <a:cs typeface="Arial" panose="020B0604020202020204" pitchFamily="34" charset="0"/>
              </a:rPr>
              <a:t> band between two coral colonies.</a:t>
            </a:r>
          </a:p>
          <a:p>
            <a:pPr marL="457200" indent="-457200" defTabSz="914378">
              <a:spcBef>
                <a:spcPts val="600"/>
              </a:spcBef>
              <a:buFont typeface="+mj-lt"/>
              <a:buAutoNum type="arabicPeriod"/>
              <a:defRPr/>
            </a:pPr>
            <a:r>
              <a:rPr lang="en-US" sz="2400" dirty="0">
                <a:latin typeface="Arial" panose="020B0604020202020204" pitchFamily="34" charset="0"/>
                <a:cs typeface="Arial" panose="020B0604020202020204" pitchFamily="34" charset="0"/>
              </a:rPr>
              <a:t>An even gap separating two coral colonies. </a:t>
            </a:r>
          </a:p>
          <a:p>
            <a:pPr marL="742950" lvl="1" indent="-285750" defTabSz="914378">
              <a:spcBef>
                <a:spcPts val="6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One colony may show a </a:t>
            </a:r>
            <a:r>
              <a:rPr lang="en-US" sz="2400" dirty="0" err="1">
                <a:latin typeface="Arial" panose="020B0604020202020204" pitchFamily="34" charset="0"/>
                <a:cs typeface="Arial" panose="020B0604020202020204" pitchFamily="34" charset="0"/>
              </a:rPr>
              <a:t>coloured</a:t>
            </a:r>
            <a:r>
              <a:rPr lang="en-US" sz="2400" dirty="0">
                <a:latin typeface="Arial" panose="020B0604020202020204" pitchFamily="34" charset="0"/>
                <a:cs typeface="Arial" panose="020B0604020202020204" pitchFamily="34" charset="0"/>
              </a:rPr>
              <a:t> edge where it is  being stung by </a:t>
            </a:r>
            <a:r>
              <a:rPr lang="en-US" sz="2400" b="1" dirty="0">
                <a:latin typeface="Arial" panose="020B0604020202020204" pitchFamily="34" charset="0"/>
                <a:cs typeface="Arial" panose="020B0604020202020204" pitchFamily="34" charset="0"/>
              </a:rPr>
              <a:t>sweeper tentacles </a:t>
            </a:r>
            <a:r>
              <a:rPr lang="en-US" sz="2400" dirty="0">
                <a:latin typeface="Arial" panose="020B0604020202020204" pitchFamily="34" charset="0"/>
                <a:cs typeface="Arial" panose="020B0604020202020204" pitchFamily="34" charset="0"/>
              </a:rPr>
              <a:t>from the other colony.  </a:t>
            </a:r>
          </a:p>
        </p:txBody>
      </p:sp>
      <p:grpSp>
        <p:nvGrpSpPr>
          <p:cNvPr id="24" name="Group 23">
            <a:extLst>
              <a:ext uri="{FF2B5EF4-FFF2-40B4-BE49-F238E27FC236}">
                <a16:creationId xmlns:a16="http://schemas.microsoft.com/office/drawing/2014/main" id="{59623E13-D85E-5162-4460-AC37E9B61CD3}"/>
              </a:ext>
            </a:extLst>
          </p:cNvPr>
          <p:cNvGrpSpPr/>
          <p:nvPr/>
        </p:nvGrpSpPr>
        <p:grpSpPr>
          <a:xfrm>
            <a:off x="1689309" y="2063535"/>
            <a:ext cx="4542673" cy="2685673"/>
            <a:chOff x="1505775" y="2622888"/>
            <a:chExt cx="4325733" cy="2557415"/>
          </a:xfrm>
        </p:grpSpPr>
        <p:pic>
          <p:nvPicPr>
            <p:cNvPr id="7" name="Picture 6" descr="A picture containing invertebrate, coelenterate, coral, close&#10;&#10;Description automatically generated">
              <a:extLst>
                <a:ext uri="{FF2B5EF4-FFF2-40B4-BE49-F238E27FC236}">
                  <a16:creationId xmlns:a16="http://schemas.microsoft.com/office/drawing/2014/main" id="{5027AD0B-64A6-7D71-FA3E-0937C08703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05775" y="2622888"/>
              <a:ext cx="4325733" cy="2557415"/>
            </a:xfrm>
            <a:prstGeom prst="rect">
              <a:avLst/>
            </a:prstGeom>
          </p:spPr>
        </p:pic>
        <p:cxnSp>
          <p:nvCxnSpPr>
            <p:cNvPr id="8" name="Straight Arrow Connector 7">
              <a:extLst>
                <a:ext uri="{FF2B5EF4-FFF2-40B4-BE49-F238E27FC236}">
                  <a16:creationId xmlns:a16="http://schemas.microsoft.com/office/drawing/2014/main" id="{80061E99-D654-D76F-1E7A-4BAD14D39176}"/>
                </a:ext>
              </a:extLst>
            </p:cNvPr>
            <p:cNvCxnSpPr>
              <a:cxnSpLocks/>
            </p:cNvCxnSpPr>
            <p:nvPr/>
          </p:nvCxnSpPr>
          <p:spPr>
            <a:xfrm flipV="1">
              <a:off x="2948763" y="3466865"/>
              <a:ext cx="124793" cy="448100"/>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22" name="TextBox 23">
              <a:extLst>
                <a:ext uri="{FF2B5EF4-FFF2-40B4-BE49-F238E27FC236}">
                  <a16:creationId xmlns:a16="http://schemas.microsoft.com/office/drawing/2014/main" id="{04757B84-D876-48B0-5052-A9E4124BF5B9}"/>
                </a:ext>
              </a:extLst>
            </p:cNvPr>
            <p:cNvSpPr txBox="1"/>
            <p:nvPr/>
          </p:nvSpPr>
          <p:spPr>
            <a:xfrm>
              <a:off x="1542631" y="4854554"/>
              <a:ext cx="4288877" cy="325552"/>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1</a:t>
              </a:r>
            </a:p>
          </p:txBody>
        </p:sp>
      </p:grpSp>
      <p:grpSp>
        <p:nvGrpSpPr>
          <p:cNvPr id="25" name="Group 24">
            <a:extLst>
              <a:ext uri="{FF2B5EF4-FFF2-40B4-BE49-F238E27FC236}">
                <a16:creationId xmlns:a16="http://schemas.microsoft.com/office/drawing/2014/main" id="{FA4FD742-6E8F-1961-62A1-CBED52318146}"/>
              </a:ext>
            </a:extLst>
          </p:cNvPr>
          <p:cNvGrpSpPr/>
          <p:nvPr/>
        </p:nvGrpSpPr>
        <p:grpSpPr>
          <a:xfrm>
            <a:off x="1678076" y="4917727"/>
            <a:ext cx="4538425" cy="4006887"/>
            <a:chOff x="1533367" y="5380339"/>
            <a:chExt cx="4007932" cy="3538525"/>
          </a:xfrm>
        </p:grpSpPr>
        <p:pic>
          <p:nvPicPr>
            <p:cNvPr id="9" name="Picture 8" descr="A close-up of a coral reef&#10;&#10;Description automatically generated with low confidence">
              <a:extLst>
                <a:ext uri="{FF2B5EF4-FFF2-40B4-BE49-F238E27FC236}">
                  <a16:creationId xmlns:a16="http://schemas.microsoft.com/office/drawing/2014/main" id="{7DBDB30F-2135-E39B-6664-64D2D3A5E86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533367" y="5380339"/>
              <a:ext cx="4007932" cy="3538525"/>
            </a:xfrm>
            <a:prstGeom prst="rect">
              <a:avLst/>
            </a:prstGeom>
          </p:spPr>
        </p:pic>
        <p:cxnSp>
          <p:nvCxnSpPr>
            <p:cNvPr id="21" name="Straight Arrow Connector 20">
              <a:extLst>
                <a:ext uri="{FF2B5EF4-FFF2-40B4-BE49-F238E27FC236}">
                  <a16:creationId xmlns:a16="http://schemas.microsoft.com/office/drawing/2014/main" id="{4E71B64D-2EDD-42BF-BBB6-6CB532F70084}"/>
                </a:ext>
              </a:extLst>
            </p:cNvPr>
            <p:cNvCxnSpPr>
              <a:cxnSpLocks/>
            </p:cNvCxnSpPr>
            <p:nvPr/>
          </p:nvCxnSpPr>
          <p:spPr>
            <a:xfrm flipV="1">
              <a:off x="3498151" y="6450877"/>
              <a:ext cx="101919" cy="439657"/>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27" name="TextBox 23">
              <a:extLst>
                <a:ext uri="{FF2B5EF4-FFF2-40B4-BE49-F238E27FC236}">
                  <a16:creationId xmlns:a16="http://schemas.microsoft.com/office/drawing/2014/main" id="{8192080A-8F6D-4123-AA25-1D413CC30456}"/>
                </a:ext>
              </a:extLst>
            </p:cNvPr>
            <p:cNvSpPr txBox="1"/>
            <p:nvPr/>
          </p:nvSpPr>
          <p:spPr>
            <a:xfrm>
              <a:off x="1556925" y="8575647"/>
              <a:ext cx="3984373"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2</a:t>
              </a:r>
            </a:p>
          </p:txBody>
        </p:sp>
      </p:grpSp>
      <p:grpSp>
        <p:nvGrpSpPr>
          <p:cNvPr id="30" name="Group 29">
            <a:extLst>
              <a:ext uri="{FF2B5EF4-FFF2-40B4-BE49-F238E27FC236}">
                <a16:creationId xmlns:a16="http://schemas.microsoft.com/office/drawing/2014/main" id="{3B40549A-018D-2967-1B88-A772864EC492}"/>
              </a:ext>
            </a:extLst>
          </p:cNvPr>
          <p:cNvGrpSpPr/>
          <p:nvPr/>
        </p:nvGrpSpPr>
        <p:grpSpPr>
          <a:xfrm>
            <a:off x="7166495" y="6093106"/>
            <a:ext cx="6527529" cy="2836575"/>
            <a:chOff x="9548185" y="6315740"/>
            <a:chExt cx="6527529" cy="2836575"/>
          </a:xfrm>
        </p:grpSpPr>
        <p:grpSp>
          <p:nvGrpSpPr>
            <p:cNvPr id="16" name="Group 15">
              <a:extLst>
                <a:ext uri="{FF2B5EF4-FFF2-40B4-BE49-F238E27FC236}">
                  <a16:creationId xmlns:a16="http://schemas.microsoft.com/office/drawing/2014/main" id="{D7A96C9E-8D35-A56E-4557-64F70CB3F40E}"/>
                </a:ext>
              </a:extLst>
            </p:cNvPr>
            <p:cNvGrpSpPr/>
            <p:nvPr/>
          </p:nvGrpSpPr>
          <p:grpSpPr>
            <a:xfrm>
              <a:off x="9548185" y="6315740"/>
              <a:ext cx="6527529" cy="2836575"/>
              <a:chOff x="6136023" y="4052157"/>
              <a:chExt cx="5710680" cy="2481609"/>
            </a:xfrm>
          </p:grpSpPr>
          <p:pic>
            <p:nvPicPr>
              <p:cNvPr id="17" name="Picture 16">
                <a:extLst>
                  <a:ext uri="{FF2B5EF4-FFF2-40B4-BE49-F238E27FC236}">
                    <a16:creationId xmlns:a16="http://schemas.microsoft.com/office/drawing/2014/main" id="{E171B22B-01A8-FD0D-6177-43981DDD7F55}"/>
                  </a:ext>
                </a:extLst>
              </p:cNvPr>
              <p:cNvPicPr>
                <a:picLocks noChangeAspect="1"/>
              </p:cNvPicPr>
              <p:nvPr/>
            </p:nvPicPr>
            <p:blipFill>
              <a:blip r:embed="rId6"/>
              <a:stretch>
                <a:fillRect/>
              </a:stretch>
            </p:blipFill>
            <p:spPr>
              <a:xfrm>
                <a:off x="6136023" y="4052157"/>
                <a:ext cx="2873179" cy="2477176"/>
              </a:xfrm>
              <a:prstGeom prst="rect">
                <a:avLst/>
              </a:prstGeom>
              <a:ln>
                <a:solidFill>
                  <a:schemeClr val="bg1"/>
                </a:solidFill>
              </a:ln>
            </p:spPr>
          </p:pic>
          <p:cxnSp>
            <p:nvCxnSpPr>
              <p:cNvPr id="18" name="Straight Arrow Connector 17">
                <a:extLst>
                  <a:ext uri="{FF2B5EF4-FFF2-40B4-BE49-F238E27FC236}">
                    <a16:creationId xmlns:a16="http://schemas.microsoft.com/office/drawing/2014/main" id="{9FCEC55E-5415-430E-7E4E-60C45AEEE86E}"/>
                  </a:ext>
                </a:extLst>
              </p:cNvPr>
              <p:cNvCxnSpPr>
                <a:cxnSpLocks/>
              </p:cNvCxnSpPr>
              <p:nvPr/>
            </p:nvCxnSpPr>
            <p:spPr>
              <a:xfrm flipH="1" flipV="1">
                <a:off x="7675713" y="5931288"/>
                <a:ext cx="292451" cy="242699"/>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pic>
            <p:nvPicPr>
              <p:cNvPr id="19" name="Picture 18" descr="A picture containing reef, polyp, stuffed, coelenterate&#10;&#10;Description automatically generated">
                <a:extLst>
                  <a:ext uri="{FF2B5EF4-FFF2-40B4-BE49-F238E27FC236}">
                    <a16:creationId xmlns:a16="http://schemas.microsoft.com/office/drawing/2014/main" id="{38C32AD1-7DE1-35F0-ECF6-66CFA1B93C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060045" y="4052157"/>
                <a:ext cx="2786658" cy="2481609"/>
              </a:xfrm>
              <a:prstGeom prst="rect">
                <a:avLst/>
              </a:prstGeom>
              <a:ln>
                <a:solidFill>
                  <a:schemeClr val="bg1"/>
                </a:solidFill>
              </a:ln>
            </p:spPr>
          </p:pic>
          <p:cxnSp>
            <p:nvCxnSpPr>
              <p:cNvPr id="20" name="Straight Arrow Connector 19">
                <a:extLst>
                  <a:ext uri="{FF2B5EF4-FFF2-40B4-BE49-F238E27FC236}">
                    <a16:creationId xmlns:a16="http://schemas.microsoft.com/office/drawing/2014/main" id="{862FFCAD-24C6-295F-2FC2-BE09ECD01430}"/>
                  </a:ext>
                </a:extLst>
              </p:cNvPr>
              <p:cNvCxnSpPr>
                <a:cxnSpLocks/>
              </p:cNvCxnSpPr>
              <p:nvPr/>
            </p:nvCxnSpPr>
            <p:spPr>
              <a:xfrm>
                <a:off x="10426426" y="4484337"/>
                <a:ext cx="0" cy="396417"/>
              </a:xfrm>
              <a:prstGeom prst="straightConnector1">
                <a:avLst/>
              </a:prstGeom>
              <a:ln w="38100">
                <a:solidFill>
                  <a:schemeClr val="bg1"/>
                </a:solidFill>
                <a:tailEnd type="triangle"/>
              </a:ln>
            </p:spPr>
            <p:style>
              <a:lnRef idx="1">
                <a:schemeClr val="accent4"/>
              </a:lnRef>
              <a:fillRef idx="0">
                <a:schemeClr val="accent4"/>
              </a:fillRef>
              <a:effectRef idx="0">
                <a:schemeClr val="accent4"/>
              </a:effectRef>
              <a:fontRef idx="minor">
                <a:schemeClr val="tx1"/>
              </a:fontRef>
            </p:style>
          </p:cxnSp>
        </p:grpSp>
        <p:sp>
          <p:nvSpPr>
            <p:cNvPr id="28" name="TextBox 23">
              <a:extLst>
                <a:ext uri="{FF2B5EF4-FFF2-40B4-BE49-F238E27FC236}">
                  <a16:creationId xmlns:a16="http://schemas.microsoft.com/office/drawing/2014/main" id="{4E78441D-CA4C-EAEB-2CEF-C32CCE888BEC}"/>
                </a:ext>
              </a:extLst>
            </p:cNvPr>
            <p:cNvSpPr txBox="1"/>
            <p:nvPr/>
          </p:nvSpPr>
          <p:spPr>
            <a:xfrm>
              <a:off x="9549664" y="8810638"/>
              <a:ext cx="3282675"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Sweeper tentacles in action</a:t>
              </a:r>
            </a:p>
          </p:txBody>
        </p:sp>
        <p:sp>
          <p:nvSpPr>
            <p:cNvPr id="29" name="TextBox 23">
              <a:extLst>
                <a:ext uri="{FF2B5EF4-FFF2-40B4-BE49-F238E27FC236}">
                  <a16:creationId xmlns:a16="http://schemas.microsoft.com/office/drawing/2014/main" id="{D6D060E1-C3F7-A41F-DD56-CFF3256825F9}"/>
                </a:ext>
              </a:extLst>
            </p:cNvPr>
            <p:cNvSpPr txBox="1"/>
            <p:nvPr/>
          </p:nvSpPr>
          <p:spPr>
            <a:xfrm>
              <a:off x="12906109" y="8810638"/>
              <a:ext cx="3134871"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Sweeper tentacles in action</a:t>
              </a:r>
            </a:p>
          </p:txBody>
        </p:sp>
      </p:grpSp>
      <p:grpSp>
        <p:nvGrpSpPr>
          <p:cNvPr id="12" name="Group 11">
            <a:extLst>
              <a:ext uri="{FF2B5EF4-FFF2-40B4-BE49-F238E27FC236}">
                <a16:creationId xmlns:a16="http://schemas.microsoft.com/office/drawing/2014/main" id="{34F4A207-E617-1DDD-98D8-F1BAB631732E}"/>
              </a:ext>
            </a:extLst>
          </p:cNvPr>
          <p:cNvGrpSpPr/>
          <p:nvPr/>
        </p:nvGrpSpPr>
        <p:grpSpPr>
          <a:xfrm>
            <a:off x="12730714" y="692783"/>
            <a:ext cx="3380438" cy="4781718"/>
            <a:chOff x="7895268" y="533343"/>
            <a:chExt cx="2442949" cy="3328915"/>
          </a:xfrm>
        </p:grpSpPr>
        <p:pic>
          <p:nvPicPr>
            <p:cNvPr id="13" name="Picture 12" descr="A close-up of a questionnaire&#10;&#10;AI-generated content may be incorrect.">
              <a:extLst>
                <a:ext uri="{FF2B5EF4-FFF2-40B4-BE49-F238E27FC236}">
                  <a16:creationId xmlns:a16="http://schemas.microsoft.com/office/drawing/2014/main" id="{894CA514-1AD9-B3CF-EA2F-83076951E4F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14" name="Rectangle: Rounded Corners 13">
              <a:extLst>
                <a:ext uri="{FF2B5EF4-FFF2-40B4-BE49-F238E27FC236}">
                  <a16:creationId xmlns:a16="http://schemas.microsoft.com/office/drawing/2014/main" id="{5D33D8CD-6957-50DE-E92B-261F66972247}"/>
                </a:ext>
              </a:extLst>
            </p:cNvPr>
            <p:cNvSpPr/>
            <p:nvPr/>
          </p:nvSpPr>
          <p:spPr>
            <a:xfrm>
              <a:off x="7895268" y="2557924"/>
              <a:ext cx="2442949" cy="375015"/>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997189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54B2A-8D21-ABF1-4E2C-6C50AA2913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A187FC-982F-5A18-6C58-51914734BFDC}"/>
              </a:ext>
            </a:extLst>
          </p:cNvPr>
          <p:cNvSpPr txBox="1"/>
          <p:nvPr/>
        </p:nvSpPr>
        <p:spPr>
          <a:xfrm>
            <a:off x="1561462" y="492075"/>
            <a:ext cx="8484237"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 DAMAGE</a:t>
            </a:r>
            <a:endParaRPr lang="en-GB" sz="4400" b="1" dirty="0">
              <a:solidFill>
                <a:srgbClr val="008EA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39EA06-68CD-43A4-7327-B7193884A6BB}"/>
              </a:ext>
            </a:extLst>
          </p:cNvPr>
          <p:cNvSpPr txBox="1"/>
          <p:nvPr/>
        </p:nvSpPr>
        <p:spPr>
          <a:xfrm>
            <a:off x="9637776" y="2155612"/>
            <a:ext cx="2968570" cy="2246769"/>
          </a:xfrm>
          <a:prstGeom prst="rect">
            <a:avLst/>
          </a:prstGeom>
          <a:noFill/>
        </p:spPr>
        <p:txBody>
          <a:bodyPr wrap="square">
            <a:spAutoFit/>
          </a:bodyPr>
          <a:lstStyle/>
          <a:p>
            <a:pPr lvl="0">
              <a:spcBef>
                <a:spcPts val="1200"/>
              </a:spcBef>
              <a:defRPr/>
            </a:pPr>
            <a:r>
              <a:rPr lang="en-US" sz="2800" dirty="0">
                <a:latin typeface="Arial" panose="020B0604020202020204" pitchFamily="34" charset="0"/>
                <a:cs typeface="Arial" panose="020B0604020202020204" pitchFamily="34" charset="0"/>
              </a:rPr>
              <a:t>Where any part of a coral is broken, or the coral is displaced or overturned.   </a:t>
            </a:r>
          </a:p>
        </p:txBody>
      </p:sp>
      <p:pic>
        <p:nvPicPr>
          <p:cNvPr id="5" name="Picture 4">
            <a:extLst>
              <a:ext uri="{FF2B5EF4-FFF2-40B4-BE49-F238E27FC236}">
                <a16:creationId xmlns:a16="http://schemas.microsoft.com/office/drawing/2014/main" id="{405A5E1E-0014-856A-0E33-8D604DCCC18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1919" y="2283794"/>
            <a:ext cx="3529927" cy="2856564"/>
          </a:xfrm>
          <a:prstGeom prst="rect">
            <a:avLst/>
          </a:prstGeom>
        </p:spPr>
      </p:pic>
      <p:grpSp>
        <p:nvGrpSpPr>
          <p:cNvPr id="20" name="Group 19">
            <a:extLst>
              <a:ext uri="{FF2B5EF4-FFF2-40B4-BE49-F238E27FC236}">
                <a16:creationId xmlns:a16="http://schemas.microsoft.com/office/drawing/2014/main" id="{2C8F30BE-BFFA-EC82-C701-BD66371CA066}"/>
              </a:ext>
            </a:extLst>
          </p:cNvPr>
          <p:cNvGrpSpPr/>
          <p:nvPr/>
        </p:nvGrpSpPr>
        <p:grpSpPr>
          <a:xfrm>
            <a:off x="1667321" y="2283794"/>
            <a:ext cx="10600698" cy="6636906"/>
            <a:chOff x="1709849" y="3453347"/>
            <a:chExt cx="8666623" cy="5426017"/>
          </a:xfrm>
        </p:grpSpPr>
        <p:pic>
          <p:nvPicPr>
            <p:cNvPr id="4" name="Picture 3">
              <a:extLst>
                <a:ext uri="{FF2B5EF4-FFF2-40B4-BE49-F238E27FC236}">
                  <a16:creationId xmlns:a16="http://schemas.microsoft.com/office/drawing/2014/main" id="{F9CC3117-0C8B-F230-060E-9795A6FDDA5F}"/>
                </a:ext>
              </a:extLst>
            </p:cNvPr>
            <p:cNvPicPr>
              <a:picLocks noChangeAspect="1"/>
            </p:cNvPicPr>
            <p:nvPr/>
          </p:nvPicPr>
          <p:blipFill>
            <a:blip r:embed="rId4" cstate="screen">
              <a:extLst>
                <a:ext uri="{28A0092B-C50C-407E-A947-70E740481C1C}">
                  <a14:useLocalDpi xmlns:a14="http://schemas.microsoft.com/office/drawing/2010/main"/>
                </a:ext>
              </a:extLst>
            </a:blip>
            <a:srcRect t="11012" b="238"/>
            <a:stretch>
              <a:fillRect/>
            </a:stretch>
          </p:blipFill>
          <p:spPr>
            <a:xfrm>
              <a:off x="4726421" y="3453347"/>
              <a:ext cx="2869357" cy="2636702"/>
            </a:xfrm>
            <a:prstGeom prst="rect">
              <a:avLst/>
            </a:prstGeom>
          </p:spPr>
        </p:pic>
        <p:pic>
          <p:nvPicPr>
            <p:cNvPr id="6" name="Picture 5">
              <a:extLst>
                <a:ext uri="{FF2B5EF4-FFF2-40B4-BE49-F238E27FC236}">
                  <a16:creationId xmlns:a16="http://schemas.microsoft.com/office/drawing/2014/main" id="{B1EA1CFA-6046-5F6F-66BA-339ACA714EBA}"/>
                </a:ext>
              </a:extLst>
            </p:cNvPr>
            <p:cNvPicPr>
              <a:picLocks noChangeAspect="1"/>
            </p:cNvPicPr>
            <p:nvPr/>
          </p:nvPicPr>
          <p:blipFill>
            <a:blip r:embed="rId5" cstate="screen">
              <a:extLst>
                <a:ext uri="{28A0092B-C50C-407E-A947-70E740481C1C}">
                  <a14:useLocalDpi xmlns:a14="http://schemas.microsoft.com/office/drawing/2010/main"/>
                </a:ext>
              </a:extLst>
            </a:blip>
            <a:srcRect t="10204"/>
            <a:stretch>
              <a:fillRect/>
            </a:stretch>
          </p:blipFill>
          <p:spPr>
            <a:xfrm>
              <a:off x="1709849" y="6230901"/>
              <a:ext cx="2869356" cy="2644764"/>
            </a:xfrm>
            <a:prstGeom prst="rect">
              <a:avLst/>
            </a:prstGeom>
          </p:spPr>
        </p:pic>
        <p:pic>
          <p:nvPicPr>
            <p:cNvPr id="7" name="Picture 6">
              <a:extLst>
                <a:ext uri="{FF2B5EF4-FFF2-40B4-BE49-F238E27FC236}">
                  <a16:creationId xmlns:a16="http://schemas.microsoft.com/office/drawing/2014/main" id="{9EF76715-0447-C93C-9900-086D8C3679D5}"/>
                </a:ext>
              </a:extLst>
            </p:cNvPr>
            <p:cNvPicPr>
              <a:picLocks noChangeAspect="1"/>
            </p:cNvPicPr>
            <p:nvPr/>
          </p:nvPicPr>
          <p:blipFill>
            <a:blip r:embed="rId6" cstate="screen">
              <a:extLst>
                <a:ext uri="{28A0092B-C50C-407E-A947-70E740481C1C}">
                  <a14:useLocalDpi xmlns:a14="http://schemas.microsoft.com/office/drawing/2010/main"/>
                </a:ext>
              </a:extLst>
            </a:blip>
            <a:srcRect t="11018"/>
            <a:stretch>
              <a:fillRect/>
            </a:stretch>
          </p:blipFill>
          <p:spPr>
            <a:xfrm>
              <a:off x="7526789" y="6230901"/>
              <a:ext cx="2849683" cy="2645326"/>
            </a:xfrm>
            <a:prstGeom prst="rect">
              <a:avLst/>
            </a:prstGeom>
          </p:spPr>
        </p:pic>
        <p:pic>
          <p:nvPicPr>
            <p:cNvPr id="8" name="Picture 7">
              <a:extLst>
                <a:ext uri="{FF2B5EF4-FFF2-40B4-BE49-F238E27FC236}">
                  <a16:creationId xmlns:a16="http://schemas.microsoft.com/office/drawing/2014/main" id="{731DA856-83A3-CF60-EB82-96C5A8748016}"/>
                </a:ext>
              </a:extLst>
            </p:cNvPr>
            <p:cNvPicPr>
              <a:picLocks noChangeAspect="1"/>
            </p:cNvPicPr>
            <p:nvPr/>
          </p:nvPicPr>
          <p:blipFill>
            <a:blip r:embed="rId7" cstate="screen">
              <a:extLst>
                <a:ext uri="{28A0092B-C50C-407E-A947-70E740481C1C}">
                  <a14:useLocalDpi xmlns:a14="http://schemas.microsoft.com/office/drawing/2010/main"/>
                </a:ext>
              </a:extLst>
            </a:blip>
            <a:srcRect t="8232"/>
            <a:stretch>
              <a:fillRect/>
            </a:stretch>
          </p:blipFill>
          <p:spPr>
            <a:xfrm>
              <a:off x="4661160" y="6234794"/>
              <a:ext cx="2783674" cy="2640267"/>
            </a:xfrm>
            <a:prstGeom prst="rect">
              <a:avLst/>
            </a:prstGeom>
          </p:spPr>
        </p:pic>
        <p:sp>
          <p:nvSpPr>
            <p:cNvPr id="12" name="TextBox 23">
              <a:extLst>
                <a:ext uri="{FF2B5EF4-FFF2-40B4-BE49-F238E27FC236}">
                  <a16:creationId xmlns:a16="http://schemas.microsoft.com/office/drawing/2014/main" id="{31EC723E-FA37-77E6-4277-A3A51C841D80}"/>
                </a:ext>
              </a:extLst>
            </p:cNvPr>
            <p:cNvSpPr txBox="1"/>
            <p:nvPr/>
          </p:nvSpPr>
          <p:spPr>
            <a:xfrm>
              <a:off x="7526787" y="8596837"/>
              <a:ext cx="2849684" cy="276786"/>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a:solidFill>
                    <a:schemeClr val="bg1"/>
                  </a:solidFill>
                  <a:latin typeface="Arial" panose="020B0604020202020204" pitchFamily="34" charset="0"/>
                  <a:ea typeface="Calibri"/>
                  <a:cs typeface="Arial" panose="020B0604020202020204" pitchFamily="34" charset="0"/>
                </a:rPr>
                <a:t>Anchor damage</a:t>
              </a:r>
            </a:p>
          </p:txBody>
        </p:sp>
        <p:sp>
          <p:nvSpPr>
            <p:cNvPr id="13" name="TextBox 23">
              <a:extLst>
                <a:ext uri="{FF2B5EF4-FFF2-40B4-BE49-F238E27FC236}">
                  <a16:creationId xmlns:a16="http://schemas.microsoft.com/office/drawing/2014/main" id="{E8F58217-0508-6EAF-3FA8-AB5DAFBC3E13}"/>
                </a:ext>
              </a:extLst>
            </p:cNvPr>
            <p:cNvSpPr txBox="1"/>
            <p:nvPr/>
          </p:nvSpPr>
          <p:spPr>
            <a:xfrm>
              <a:off x="4726419" y="5820123"/>
              <a:ext cx="2869358" cy="276785"/>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Storm damage</a:t>
              </a:r>
            </a:p>
          </p:txBody>
        </p:sp>
        <p:sp>
          <p:nvSpPr>
            <p:cNvPr id="14" name="TextBox 23">
              <a:extLst>
                <a:ext uri="{FF2B5EF4-FFF2-40B4-BE49-F238E27FC236}">
                  <a16:creationId xmlns:a16="http://schemas.microsoft.com/office/drawing/2014/main" id="{80617C89-CE29-7A4F-81F1-D44093E56AA3}"/>
                </a:ext>
              </a:extLst>
            </p:cNvPr>
            <p:cNvSpPr txBox="1"/>
            <p:nvPr/>
          </p:nvSpPr>
          <p:spPr>
            <a:xfrm>
              <a:off x="1709849" y="8596629"/>
              <a:ext cx="2869355" cy="276786"/>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a:solidFill>
                    <a:schemeClr val="bg1"/>
                  </a:solidFill>
                  <a:latin typeface="Arial" panose="020B0604020202020204" pitchFamily="34" charset="0"/>
                  <a:ea typeface="Calibri"/>
                  <a:cs typeface="Arial" panose="020B0604020202020204" pitchFamily="34" charset="0"/>
                </a:rPr>
                <a:t>Diver damage</a:t>
              </a:r>
            </a:p>
          </p:txBody>
        </p:sp>
        <p:sp>
          <p:nvSpPr>
            <p:cNvPr id="15" name="TextBox 23">
              <a:extLst>
                <a:ext uri="{FF2B5EF4-FFF2-40B4-BE49-F238E27FC236}">
                  <a16:creationId xmlns:a16="http://schemas.microsoft.com/office/drawing/2014/main" id="{246EEAC8-7426-BEC5-7202-058EB5A08891}"/>
                </a:ext>
              </a:extLst>
            </p:cNvPr>
            <p:cNvSpPr txBox="1"/>
            <p:nvPr/>
          </p:nvSpPr>
          <p:spPr>
            <a:xfrm>
              <a:off x="4665890" y="8602578"/>
              <a:ext cx="2778942" cy="276786"/>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err="1">
                  <a:solidFill>
                    <a:schemeClr val="bg1"/>
                  </a:solidFill>
                  <a:latin typeface="Arial" panose="020B0604020202020204" pitchFamily="34" charset="0"/>
                  <a:ea typeface="Calibri"/>
                  <a:cs typeface="Arial" panose="020B0604020202020204" pitchFamily="34" charset="0"/>
                </a:rPr>
                <a:t>Snorkeller</a:t>
              </a:r>
              <a:r>
                <a:rPr lang="en-US" sz="1600" dirty="0">
                  <a:solidFill>
                    <a:schemeClr val="bg1"/>
                  </a:solidFill>
                  <a:latin typeface="Arial" panose="020B0604020202020204" pitchFamily="34" charset="0"/>
                  <a:ea typeface="Calibri"/>
                  <a:cs typeface="Arial" panose="020B0604020202020204" pitchFamily="34" charset="0"/>
                </a:rPr>
                <a:t> damage</a:t>
              </a:r>
            </a:p>
          </p:txBody>
        </p:sp>
      </p:grpSp>
      <p:sp>
        <p:nvSpPr>
          <p:cNvPr id="16" name="TextBox 23">
            <a:extLst>
              <a:ext uri="{FF2B5EF4-FFF2-40B4-BE49-F238E27FC236}">
                <a16:creationId xmlns:a16="http://schemas.microsoft.com/office/drawing/2014/main" id="{0427B68D-D0E6-1A50-6C93-9DC4172F1015}"/>
              </a:ext>
            </a:extLst>
          </p:cNvPr>
          <p:cNvSpPr txBox="1"/>
          <p:nvPr/>
        </p:nvSpPr>
        <p:spPr>
          <a:xfrm>
            <a:off x="1661918" y="5137323"/>
            <a:ext cx="3529927" cy="338554"/>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defRPr/>
            </a:pPr>
            <a:r>
              <a:rPr lang="en-US" sz="1600" dirty="0">
                <a:solidFill>
                  <a:schemeClr val="bg1"/>
                </a:solidFill>
                <a:latin typeface="Arial" panose="020B0604020202020204" pitchFamily="34" charset="0"/>
                <a:ea typeface="Calibri"/>
                <a:cs typeface="Arial" panose="020B0604020202020204" pitchFamily="34" charset="0"/>
              </a:rPr>
              <a:t>Animal damage - </a:t>
            </a:r>
            <a:r>
              <a:rPr lang="en-US" sz="1600" dirty="0" err="1">
                <a:solidFill>
                  <a:schemeClr val="bg1"/>
                </a:solidFill>
                <a:latin typeface="Arial" panose="020B0604020202020204" pitchFamily="34" charset="0"/>
                <a:ea typeface="Calibri"/>
                <a:cs typeface="Arial" panose="020B0604020202020204" pitchFamily="34" charset="0"/>
              </a:rPr>
              <a:t>Parottfish</a:t>
            </a:r>
            <a:endParaRPr lang="en-US" sz="1600" dirty="0">
              <a:solidFill>
                <a:schemeClr val="bg1"/>
              </a:solidFill>
              <a:latin typeface="Arial" panose="020B0604020202020204" pitchFamily="34" charset="0"/>
              <a:ea typeface="Calibri"/>
              <a:cs typeface="Arial" panose="020B0604020202020204" pitchFamily="34" charset="0"/>
            </a:endParaRPr>
          </a:p>
        </p:txBody>
      </p:sp>
      <p:grpSp>
        <p:nvGrpSpPr>
          <p:cNvPr id="17" name="Group 16">
            <a:extLst>
              <a:ext uri="{FF2B5EF4-FFF2-40B4-BE49-F238E27FC236}">
                <a16:creationId xmlns:a16="http://schemas.microsoft.com/office/drawing/2014/main" id="{C1A8C19B-77AE-0FFB-8298-E29BAC488AC9}"/>
              </a:ext>
            </a:extLst>
          </p:cNvPr>
          <p:cNvGrpSpPr/>
          <p:nvPr/>
        </p:nvGrpSpPr>
        <p:grpSpPr>
          <a:xfrm>
            <a:off x="12733428" y="692783"/>
            <a:ext cx="3380438" cy="4781718"/>
            <a:chOff x="7897229" y="533343"/>
            <a:chExt cx="2442949" cy="3328915"/>
          </a:xfrm>
        </p:grpSpPr>
        <p:pic>
          <p:nvPicPr>
            <p:cNvPr id="18" name="Picture 17" descr="A close-up of a questionnaire&#10;&#10;AI-generated content may be incorrect.">
              <a:extLst>
                <a:ext uri="{FF2B5EF4-FFF2-40B4-BE49-F238E27FC236}">
                  <a16:creationId xmlns:a16="http://schemas.microsoft.com/office/drawing/2014/main" id="{AC354D63-E9FF-A664-0EAC-A78B6481C0F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24801" y="533343"/>
              <a:ext cx="2387806" cy="3328915"/>
            </a:xfrm>
            <a:prstGeom prst="rect">
              <a:avLst/>
            </a:prstGeom>
            <a:ln w="3175">
              <a:solidFill>
                <a:schemeClr val="tx1"/>
              </a:solidFill>
            </a:ln>
          </p:spPr>
        </p:pic>
        <p:sp>
          <p:nvSpPr>
            <p:cNvPr id="19" name="Rectangle: Rounded Corners 18">
              <a:extLst>
                <a:ext uri="{FF2B5EF4-FFF2-40B4-BE49-F238E27FC236}">
                  <a16:creationId xmlns:a16="http://schemas.microsoft.com/office/drawing/2014/main" id="{C1C50EF2-992E-84D1-7506-489FB3F3A939}"/>
                </a:ext>
              </a:extLst>
            </p:cNvPr>
            <p:cNvSpPr/>
            <p:nvPr/>
          </p:nvSpPr>
          <p:spPr>
            <a:xfrm>
              <a:off x="7897229" y="2932965"/>
              <a:ext cx="2442949" cy="929293"/>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003762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2D2C-9B3E-3C08-8087-2A17397271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191B72-108A-5651-7060-A65A9ADC4041}"/>
              </a:ext>
            </a:extLst>
          </p:cNvPr>
          <p:cNvSpPr txBox="1"/>
          <p:nvPr/>
        </p:nvSpPr>
        <p:spPr>
          <a:xfrm>
            <a:off x="1566570" y="483426"/>
            <a:ext cx="13495629"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CORAL IMPACTS- RUBBISH (MARINE DEBRIS)</a:t>
            </a:r>
            <a:endParaRPr lang="en-GB" sz="4400" b="1" dirty="0">
              <a:solidFill>
                <a:srgbClr val="008EA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303D4AB-D17C-3EF4-62DA-C27A7E35CF67}"/>
              </a:ext>
            </a:extLst>
          </p:cNvPr>
          <p:cNvGrpSpPr/>
          <p:nvPr/>
        </p:nvGrpSpPr>
        <p:grpSpPr>
          <a:xfrm>
            <a:off x="14155283" y="2047470"/>
            <a:ext cx="1993399" cy="4067618"/>
            <a:chOff x="10238744" y="533343"/>
            <a:chExt cx="1643164" cy="3328915"/>
          </a:xfrm>
        </p:grpSpPr>
        <p:pic>
          <p:nvPicPr>
            <p:cNvPr id="5" name="Picture 4" descr="A close-up of a questionnaire&#10;&#10;AI-generated content may be incorrect.">
              <a:extLst>
                <a:ext uri="{FF2B5EF4-FFF2-40B4-BE49-F238E27FC236}">
                  <a16:creationId xmlns:a16="http://schemas.microsoft.com/office/drawing/2014/main" id="{83553FA5-6685-4995-5224-E874C7FAF50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293698" y="533343"/>
              <a:ext cx="1539613" cy="3328915"/>
            </a:xfrm>
            <a:prstGeom prst="rect">
              <a:avLst/>
            </a:prstGeom>
            <a:ln w="3175">
              <a:solidFill>
                <a:schemeClr val="tx1"/>
              </a:solidFill>
            </a:ln>
          </p:spPr>
        </p:pic>
        <p:sp>
          <p:nvSpPr>
            <p:cNvPr id="6" name="Rectangle: Rounded Corners 5">
              <a:extLst>
                <a:ext uri="{FF2B5EF4-FFF2-40B4-BE49-F238E27FC236}">
                  <a16:creationId xmlns:a16="http://schemas.microsoft.com/office/drawing/2014/main" id="{7A5F7ADC-F7C0-09C7-C5A4-5ADD0B7CCC99}"/>
                </a:ext>
              </a:extLst>
            </p:cNvPr>
            <p:cNvSpPr/>
            <p:nvPr/>
          </p:nvSpPr>
          <p:spPr>
            <a:xfrm>
              <a:off x="10238744" y="618214"/>
              <a:ext cx="1643164" cy="151519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 name="Group 9">
            <a:extLst>
              <a:ext uri="{FF2B5EF4-FFF2-40B4-BE49-F238E27FC236}">
                <a16:creationId xmlns:a16="http://schemas.microsoft.com/office/drawing/2014/main" id="{AE8F42B1-A7DE-1E16-B7A7-F8D23CA29BC5}"/>
              </a:ext>
            </a:extLst>
          </p:cNvPr>
          <p:cNvGrpSpPr/>
          <p:nvPr/>
        </p:nvGrpSpPr>
        <p:grpSpPr>
          <a:xfrm>
            <a:off x="1676165" y="1729970"/>
            <a:ext cx="9157815" cy="6830315"/>
            <a:chOff x="1685389" y="2082192"/>
            <a:chExt cx="7649905" cy="5705646"/>
          </a:xfrm>
        </p:grpSpPr>
        <p:pic>
          <p:nvPicPr>
            <p:cNvPr id="3" name="Picture 2">
              <a:extLst>
                <a:ext uri="{FF2B5EF4-FFF2-40B4-BE49-F238E27FC236}">
                  <a16:creationId xmlns:a16="http://schemas.microsoft.com/office/drawing/2014/main" id="{175573FD-E359-8DDA-0D39-074B68573A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18862" y="2082192"/>
              <a:ext cx="3716432" cy="2855114"/>
            </a:xfrm>
            <a:prstGeom prst="rect">
              <a:avLst/>
            </a:prstGeom>
          </p:spPr>
        </p:pic>
        <p:pic>
          <p:nvPicPr>
            <p:cNvPr id="7" name="Picture 6" descr="A close-up of coral reef&#10;&#10;AI-generated content may be incorrect.">
              <a:extLst>
                <a:ext uri="{FF2B5EF4-FFF2-40B4-BE49-F238E27FC236}">
                  <a16:creationId xmlns:a16="http://schemas.microsoft.com/office/drawing/2014/main" id="{5D1ACA9A-4A39-50FD-DAD7-6024464620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5389" y="2082192"/>
              <a:ext cx="3852182" cy="2855114"/>
            </a:xfrm>
            <a:prstGeom prst="rect">
              <a:avLst/>
            </a:prstGeom>
          </p:spPr>
        </p:pic>
        <p:pic>
          <p:nvPicPr>
            <p:cNvPr id="8" name="Picture 7" descr="Underwater coral reef with fish and plants&#10;&#10;AI-generated content may be incorrect.">
              <a:extLst>
                <a:ext uri="{FF2B5EF4-FFF2-40B4-BE49-F238E27FC236}">
                  <a16:creationId xmlns:a16="http://schemas.microsoft.com/office/drawing/2014/main" id="{ECB550F1-EC34-1EB9-C0CD-A459849B80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18862" y="5000514"/>
              <a:ext cx="3716432" cy="2787324"/>
            </a:xfrm>
            <a:prstGeom prst="rect">
              <a:avLst/>
            </a:prstGeom>
          </p:spPr>
        </p:pic>
        <p:pic>
          <p:nvPicPr>
            <p:cNvPr id="9" name="Picture 8" descr="A coral reef under water&#10;&#10;AI-generated content may be incorrect.">
              <a:extLst>
                <a:ext uri="{FF2B5EF4-FFF2-40B4-BE49-F238E27FC236}">
                  <a16:creationId xmlns:a16="http://schemas.microsoft.com/office/drawing/2014/main" id="{13B54F38-1ACD-0614-2A7F-C31052BBC6E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85390" y="5000514"/>
              <a:ext cx="3852182" cy="2787324"/>
            </a:xfrm>
            <a:prstGeom prst="rect">
              <a:avLst/>
            </a:prstGeom>
          </p:spPr>
        </p:pic>
      </p:grpSp>
      <p:sp>
        <p:nvSpPr>
          <p:cNvPr id="11" name="TextBox 10">
            <a:extLst>
              <a:ext uri="{FF2B5EF4-FFF2-40B4-BE49-F238E27FC236}">
                <a16:creationId xmlns:a16="http://schemas.microsoft.com/office/drawing/2014/main" id="{7E2F1B1D-AED3-A796-C63A-4118844AAEB2}"/>
              </a:ext>
            </a:extLst>
          </p:cNvPr>
          <p:cNvSpPr txBox="1"/>
          <p:nvPr/>
        </p:nvSpPr>
        <p:spPr>
          <a:xfrm>
            <a:off x="11299486" y="6460043"/>
            <a:ext cx="4083924" cy="1815882"/>
          </a:xfrm>
          <a:prstGeom prst="rect">
            <a:avLst/>
          </a:prstGeom>
          <a:noFill/>
        </p:spPr>
        <p:txBody>
          <a:bodyPr wrap="square">
            <a:spAutoFit/>
          </a:bodyPr>
          <a:lstStyle/>
          <a:p>
            <a:pPr lvl="0" eaLnBrk="0" fontAlgn="base" hangingPunct="0">
              <a:spcBef>
                <a:spcPct val="0"/>
              </a:spcBef>
              <a:spcAft>
                <a:spcPts val="1200"/>
              </a:spcAft>
            </a:pPr>
            <a:r>
              <a:rPr lang="en-US" altLang="en-US" sz="2800" dirty="0">
                <a:latin typeface="Arial" panose="020B0604020202020204" pitchFamily="34" charset="0"/>
              </a:rPr>
              <a:t>Plastics, fishing line, nets, and other debris can become entangled on coral colonies.</a:t>
            </a:r>
          </a:p>
        </p:txBody>
      </p:sp>
    </p:spTree>
    <p:extLst>
      <p:ext uri="{BB962C8B-B14F-4D97-AF65-F5344CB8AC3E}">
        <p14:creationId xmlns:p14="http://schemas.microsoft.com/office/powerpoint/2010/main" val="195510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5116E-414F-A8F3-1F30-9903D92384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F3063C-70AC-9E5B-C228-1180E9B89433}"/>
              </a:ext>
            </a:extLst>
          </p:cNvPr>
          <p:cNvSpPr txBox="1"/>
          <p:nvPr/>
        </p:nvSpPr>
        <p:spPr>
          <a:xfrm>
            <a:off x="1604754" y="513708"/>
            <a:ext cx="14111496" cy="769441"/>
          </a:xfrm>
          <a:prstGeom prst="rect">
            <a:avLst/>
          </a:prstGeom>
          <a:noFill/>
        </p:spPr>
        <p:txBody>
          <a:bodyPr wrap="square" lIns="91440" tIns="45720" rIns="91440" bIns="45720" rtlCol="0" anchor="t">
            <a:spAutoFit/>
          </a:bodyPr>
          <a:lstStyle/>
          <a:p>
            <a:r>
              <a:rPr lang="en-GB" sz="4400" b="1" dirty="0">
                <a:solidFill>
                  <a:srgbClr val="008EA0"/>
                </a:solidFill>
                <a:latin typeface="Arial"/>
                <a:cs typeface="Arial"/>
              </a:rPr>
              <a:t>IMPACT DETAILS - OTHER THINGS OF INTEREST</a:t>
            </a:r>
            <a:endParaRPr lang="en-GB" sz="4400" b="1" dirty="0">
              <a:solidFill>
                <a:srgbClr val="008EA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58A164E-96C6-72C5-38A3-A931B641BCF7}"/>
              </a:ext>
            </a:extLst>
          </p:cNvPr>
          <p:cNvPicPr>
            <a:picLocks noChangeAspect="1"/>
          </p:cNvPicPr>
          <p:nvPr/>
        </p:nvPicPr>
        <p:blipFill>
          <a:blip r:embed="rId3"/>
          <a:stretch>
            <a:fillRect/>
          </a:stretch>
        </p:blipFill>
        <p:spPr>
          <a:xfrm>
            <a:off x="2402670" y="2099296"/>
            <a:ext cx="7027854" cy="6147666"/>
          </a:xfrm>
          <a:prstGeom prst="rect">
            <a:avLst/>
          </a:prstGeom>
          <a:solidFill>
            <a:schemeClr val="tx1"/>
          </a:solidFill>
          <a:ln w="9525">
            <a:solidFill>
              <a:srgbClr val="000000"/>
            </a:solidFill>
          </a:ln>
        </p:spPr>
      </p:pic>
      <p:sp>
        <p:nvSpPr>
          <p:cNvPr id="5" name="TextBox 4">
            <a:extLst>
              <a:ext uri="{FF2B5EF4-FFF2-40B4-BE49-F238E27FC236}">
                <a16:creationId xmlns:a16="http://schemas.microsoft.com/office/drawing/2014/main" id="{5497728D-7303-9F5F-4523-6A3236A23A28}"/>
              </a:ext>
            </a:extLst>
          </p:cNvPr>
          <p:cNvSpPr txBox="1"/>
          <p:nvPr/>
        </p:nvSpPr>
        <p:spPr>
          <a:xfrm>
            <a:off x="10360634" y="4382511"/>
            <a:ext cx="5909525" cy="1569660"/>
          </a:xfrm>
          <a:prstGeom prst="rect">
            <a:avLst/>
          </a:prstGeom>
          <a:noFill/>
        </p:spPr>
        <p:txBody>
          <a:bodyPr wrap="square">
            <a:spAutoFit/>
          </a:bodyPr>
          <a:lstStyle/>
          <a:p>
            <a:pPr defTabSz="914378">
              <a:defRPr/>
            </a:pPr>
            <a:r>
              <a:rPr lang="en-US" sz="2400" dirty="0">
                <a:solidFill>
                  <a:srgbClr val="008EA0"/>
                </a:solidFill>
                <a:latin typeface="Arial" panose="020B0604020202020204" pitchFamily="34" charset="0"/>
                <a:cs typeface="Arial" panose="020B0604020202020204" pitchFamily="34" charset="0"/>
              </a:rPr>
              <a:t>IMPACT DETAILS </a:t>
            </a:r>
          </a:p>
          <a:p>
            <a:pPr defTabSz="914378">
              <a:defRPr/>
            </a:pPr>
            <a:r>
              <a:rPr lang="en-US" sz="2400" i="1" dirty="0">
                <a:latin typeface="Arial" panose="020B0604020202020204" pitchFamily="34" charset="0"/>
                <a:cs typeface="Arial" panose="020B0604020202020204" pitchFamily="34" charset="0"/>
              </a:rPr>
              <a:t>Examples: </a:t>
            </a:r>
          </a:p>
          <a:p>
            <a:pPr marL="285750" indent="-285750" defTabSz="914378">
              <a:buFont typeface="Arial" panose="020B0604020202020204" pitchFamily="34" charset="0"/>
              <a:buChar char="•"/>
              <a:defRPr/>
            </a:pPr>
            <a:r>
              <a:rPr lang="en-US" sz="2400" dirty="0">
                <a:latin typeface="Arial" panose="020B0604020202020204" pitchFamily="34" charset="0"/>
                <a:cs typeface="Arial" panose="020B0604020202020204" pitchFamily="34" charset="0"/>
              </a:rPr>
              <a:t>Half the area was affected by bleaching;</a:t>
            </a:r>
          </a:p>
          <a:p>
            <a:pPr marL="285750" indent="-285750" defTabSz="914378">
              <a:buFont typeface="Arial" panose="020B0604020202020204" pitchFamily="34" charset="0"/>
              <a:buChar char="•"/>
              <a:defRPr/>
            </a:pPr>
            <a:r>
              <a:rPr lang="en-US" sz="2400" dirty="0">
                <a:latin typeface="Arial" panose="020B0604020202020204" pitchFamily="34" charset="0"/>
                <a:cs typeface="Arial" panose="020B0604020202020204" pitchFamily="34" charset="0"/>
              </a:rPr>
              <a:t>The whole area was affected by COTS.</a:t>
            </a:r>
          </a:p>
        </p:txBody>
      </p:sp>
      <p:sp>
        <p:nvSpPr>
          <p:cNvPr id="6" name="TextBox 5">
            <a:extLst>
              <a:ext uri="{FF2B5EF4-FFF2-40B4-BE49-F238E27FC236}">
                <a16:creationId xmlns:a16="http://schemas.microsoft.com/office/drawing/2014/main" id="{12937EDB-3F54-1C72-BBCC-DB6A6EC28DA9}"/>
              </a:ext>
            </a:extLst>
          </p:cNvPr>
          <p:cNvSpPr txBox="1"/>
          <p:nvPr/>
        </p:nvSpPr>
        <p:spPr>
          <a:xfrm>
            <a:off x="10360634" y="6657411"/>
            <a:ext cx="5710812" cy="1200329"/>
          </a:xfrm>
          <a:prstGeom prst="rect">
            <a:avLst/>
          </a:prstGeom>
          <a:noFill/>
        </p:spPr>
        <p:txBody>
          <a:bodyPr wrap="square">
            <a:spAutoFit/>
          </a:bodyPr>
          <a:lstStyle/>
          <a:p>
            <a:pPr defTabSz="914378">
              <a:defRPr/>
            </a:pPr>
            <a:r>
              <a:rPr lang="en-US" sz="2400" dirty="0">
                <a:solidFill>
                  <a:srgbClr val="008EA0"/>
                </a:solidFill>
                <a:latin typeface="Arial" panose="020B0604020202020204" pitchFamily="34" charset="0"/>
                <a:cs typeface="Arial" panose="020B0604020202020204" pitchFamily="34" charset="0"/>
              </a:rPr>
              <a:t>OTHER THINGS OF INTEREST? </a:t>
            </a:r>
          </a:p>
          <a:p>
            <a:pPr defTabSz="914378">
              <a:defRPr/>
            </a:pPr>
            <a:r>
              <a:rPr lang="en-US" sz="2400" i="1" dirty="0">
                <a:latin typeface="Arial" panose="020B0604020202020204" pitchFamily="34" charset="0"/>
                <a:cs typeface="Arial" panose="020B0604020202020204" pitchFamily="34" charset="0"/>
              </a:rPr>
              <a:t>Example: </a:t>
            </a:r>
            <a:r>
              <a:rPr lang="en-US" sz="2400" dirty="0">
                <a:latin typeface="Arial" panose="020B0604020202020204" pitchFamily="34" charset="0"/>
                <a:cs typeface="Arial" panose="020B0604020202020204" pitchFamily="34" charset="0"/>
              </a:rPr>
              <a:t>Sightings of protected species, mating or spawning </a:t>
            </a:r>
            <a:r>
              <a:rPr lang="en-US" sz="2400" dirty="0" err="1">
                <a:latin typeface="Arial" panose="020B0604020202020204" pitchFamily="34" charset="0"/>
                <a:cs typeface="Arial" panose="020B0604020202020204" pitchFamily="34" charset="0"/>
              </a:rPr>
              <a:t>behaviours</a:t>
            </a:r>
            <a:r>
              <a:rPr lang="en-US" sz="2400" dirty="0">
                <a:latin typeface="Arial" panose="020B0604020202020204" pitchFamily="34" charset="0"/>
                <a:cs typeface="Arial" panose="020B0604020202020204" pitchFamily="34" charset="0"/>
              </a:rPr>
              <a:t>.</a:t>
            </a:r>
          </a:p>
        </p:txBody>
      </p:sp>
      <p:cxnSp>
        <p:nvCxnSpPr>
          <p:cNvPr id="10" name="Straight Arrow Connector 9">
            <a:extLst>
              <a:ext uri="{FF2B5EF4-FFF2-40B4-BE49-F238E27FC236}">
                <a16:creationId xmlns:a16="http://schemas.microsoft.com/office/drawing/2014/main" id="{97ECB03B-B281-9F94-9293-F5084C0944A3}"/>
              </a:ext>
            </a:extLst>
          </p:cNvPr>
          <p:cNvCxnSpPr>
            <a:cxnSpLocks/>
          </p:cNvCxnSpPr>
          <p:nvPr/>
        </p:nvCxnSpPr>
        <p:spPr>
          <a:xfrm flipV="1">
            <a:off x="9369706" y="4800600"/>
            <a:ext cx="944630" cy="46009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B9EC07C-FA3E-4B33-DFC0-6696699E1E0E}"/>
              </a:ext>
            </a:extLst>
          </p:cNvPr>
          <p:cNvCxnSpPr>
            <a:cxnSpLocks/>
          </p:cNvCxnSpPr>
          <p:nvPr/>
        </p:nvCxnSpPr>
        <p:spPr>
          <a:xfrm>
            <a:off x="9369706" y="6907267"/>
            <a:ext cx="892544"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3E7C6F61-0707-743D-703F-0FEA7EF3B83E}"/>
              </a:ext>
            </a:extLst>
          </p:cNvPr>
          <p:cNvSpPr/>
          <p:nvPr/>
        </p:nvSpPr>
        <p:spPr>
          <a:xfrm>
            <a:off x="6707531" y="5098649"/>
            <a:ext cx="2615877" cy="742709"/>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Rounded Corners 19">
            <a:extLst>
              <a:ext uri="{FF2B5EF4-FFF2-40B4-BE49-F238E27FC236}">
                <a16:creationId xmlns:a16="http://schemas.microsoft.com/office/drawing/2014/main" id="{54B07E94-61F7-5AF2-3C1F-9BCCC0119FA2}"/>
              </a:ext>
            </a:extLst>
          </p:cNvPr>
          <p:cNvSpPr/>
          <p:nvPr/>
        </p:nvSpPr>
        <p:spPr>
          <a:xfrm>
            <a:off x="6707531" y="6703671"/>
            <a:ext cx="2615877" cy="680978"/>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240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AF224-BFB2-DB65-4C90-5CAE47FB69E3}"/>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46F72209-C69C-8E53-9944-D0BF26CD7C10}"/>
              </a:ext>
            </a:extLst>
          </p:cNvPr>
          <p:cNvSpPr txBox="1">
            <a:spLocks/>
          </p:cNvSpPr>
          <p:nvPr/>
        </p:nvSpPr>
        <p:spPr>
          <a:xfrm>
            <a:off x="845976" y="892606"/>
            <a:ext cx="14863923" cy="576052"/>
          </a:xfrm>
          <a:prstGeom prst="rect">
            <a:avLst/>
          </a:prstGeom>
        </p:spPr>
        <p:txBody>
          <a:bodyPr vert="horz" lIns="91440" tIns="45720" rIns="91440" bIns="45720" rtlCol="0" anchor="t">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GB" sz="4400" b="1" dirty="0">
                <a:solidFill>
                  <a:srgbClr val="008EA0"/>
                </a:solidFill>
                <a:latin typeface="Arial" panose="020B0604020202020204" pitchFamily="34" charset="0"/>
                <a:cs typeface="Arial" panose="020B0604020202020204" pitchFamily="34" charset="0"/>
              </a:rPr>
              <a:t>REMINDER – ENTER DATA INTO EYE ON THE REEF</a:t>
            </a:r>
            <a:endParaRPr lang="en-GB" sz="4400" dirty="0">
              <a:solidFill>
                <a:srgbClr val="008EA0"/>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BC877D04-37DF-061D-5901-678BD38A96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80251" y="1746638"/>
            <a:ext cx="2396397" cy="23963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092ECD-4367-B808-1910-2603747205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976" y="6153903"/>
            <a:ext cx="6309153" cy="2498344"/>
          </a:xfrm>
          <a:prstGeom prst="rect">
            <a:avLst/>
          </a:prstGeom>
          <a:ln>
            <a:solidFill>
              <a:schemeClr val="tx1"/>
            </a:solidFill>
          </a:ln>
        </p:spPr>
      </p:pic>
      <p:grpSp>
        <p:nvGrpSpPr>
          <p:cNvPr id="19" name="Group 18">
            <a:extLst>
              <a:ext uri="{FF2B5EF4-FFF2-40B4-BE49-F238E27FC236}">
                <a16:creationId xmlns:a16="http://schemas.microsoft.com/office/drawing/2014/main" id="{4ABD67E1-98A9-8811-6CEC-C1BF8007A433}"/>
              </a:ext>
            </a:extLst>
          </p:cNvPr>
          <p:cNvGrpSpPr/>
          <p:nvPr/>
        </p:nvGrpSpPr>
        <p:grpSpPr>
          <a:xfrm>
            <a:off x="1016093" y="2214224"/>
            <a:ext cx="5772456" cy="3194113"/>
            <a:chOff x="1016094" y="1892639"/>
            <a:chExt cx="6390120" cy="3535888"/>
          </a:xfrm>
        </p:grpSpPr>
        <p:pic>
          <p:nvPicPr>
            <p:cNvPr id="6" name="Picture 5" descr="A screenshot of a map&#10;&#10;AI-generated content may be incorrect.">
              <a:extLst>
                <a:ext uri="{FF2B5EF4-FFF2-40B4-BE49-F238E27FC236}">
                  <a16:creationId xmlns:a16="http://schemas.microsoft.com/office/drawing/2014/main" id="{975BBAD1-A1DF-F2AE-0E8E-E753FADDFE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7264" y="1892639"/>
              <a:ext cx="1988938" cy="3535888"/>
            </a:xfrm>
            <a:prstGeom prst="rect">
              <a:avLst/>
            </a:prstGeom>
            <a:ln w="38100">
              <a:solidFill>
                <a:schemeClr val="tx1"/>
              </a:solidFill>
            </a:ln>
          </p:spPr>
        </p:pic>
        <p:pic>
          <p:nvPicPr>
            <p:cNvPr id="8" name="Picture 7" descr="A screenshot of a map&#10;&#10;AI-generated content may be incorrect.">
              <a:extLst>
                <a:ext uri="{FF2B5EF4-FFF2-40B4-BE49-F238E27FC236}">
                  <a16:creationId xmlns:a16="http://schemas.microsoft.com/office/drawing/2014/main" id="{35C12791-9D1F-E429-04E9-AA3BFDD0DD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1695" y="1892640"/>
              <a:ext cx="1994519" cy="3535887"/>
            </a:xfrm>
            <a:prstGeom prst="rect">
              <a:avLst/>
            </a:prstGeom>
            <a:ln w="38100">
              <a:solidFill>
                <a:schemeClr val="tx1"/>
              </a:solidFill>
            </a:ln>
          </p:spPr>
        </p:pic>
        <p:pic>
          <p:nvPicPr>
            <p:cNvPr id="10" name="Picture 9" descr="A screenshot of a cell phone&#10;&#10;AI-generated content may be incorrect.">
              <a:extLst>
                <a:ext uri="{FF2B5EF4-FFF2-40B4-BE49-F238E27FC236}">
                  <a16:creationId xmlns:a16="http://schemas.microsoft.com/office/drawing/2014/main" id="{E35DB95C-0E43-DE3D-B215-5D59B48AC6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6094" y="1892639"/>
              <a:ext cx="1975677" cy="3535888"/>
            </a:xfrm>
            <a:prstGeom prst="rect">
              <a:avLst/>
            </a:prstGeom>
            <a:ln w="38100">
              <a:solidFill>
                <a:schemeClr val="tx1"/>
              </a:solidFill>
            </a:ln>
          </p:spPr>
        </p:pic>
      </p:grpSp>
      <p:sp>
        <p:nvSpPr>
          <p:cNvPr id="12" name="TextBox 11">
            <a:extLst>
              <a:ext uri="{FF2B5EF4-FFF2-40B4-BE49-F238E27FC236}">
                <a16:creationId xmlns:a16="http://schemas.microsoft.com/office/drawing/2014/main" id="{8ED487C5-AED7-FA74-9912-E0476721FFFA}"/>
              </a:ext>
            </a:extLst>
          </p:cNvPr>
          <p:cNvSpPr txBox="1"/>
          <p:nvPr/>
        </p:nvSpPr>
        <p:spPr>
          <a:xfrm>
            <a:off x="7734300" y="4143035"/>
            <a:ext cx="8957387" cy="4801314"/>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Enter your data via the QR Code</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New users will need to register for an account.</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From home toggle across to Surveys then add Survey on top right corner </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Add Rapid Monitoring Survey </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Sign into your account. </a:t>
            </a:r>
          </a:p>
          <a:p>
            <a:pPr marL="285750" indent="-285750">
              <a:spcBef>
                <a:spcPts val="1200"/>
              </a:spcBef>
              <a:buFont typeface="Arial" panose="020B0604020202020204" pitchFamily="34" charset="0"/>
              <a:buChar char="•"/>
            </a:pPr>
            <a:r>
              <a:rPr lang="en-GB" sz="3200" dirty="0">
                <a:latin typeface="Arial" panose="020B0604020202020204" pitchFamily="34" charset="0"/>
                <a:cs typeface="Arial" panose="020B0604020202020204" pitchFamily="34" charset="0"/>
              </a:rPr>
              <a:t>Eye on the Reef is also available on desktop (preferred way of submitting your data). </a:t>
            </a:r>
          </a:p>
        </p:txBody>
      </p:sp>
      <p:sp>
        <p:nvSpPr>
          <p:cNvPr id="17" name="TextBox 16">
            <a:extLst>
              <a:ext uri="{FF2B5EF4-FFF2-40B4-BE49-F238E27FC236}">
                <a16:creationId xmlns:a16="http://schemas.microsoft.com/office/drawing/2014/main" id="{C6B1BE30-93E7-6762-3A73-182816C6BEB3}"/>
              </a:ext>
            </a:extLst>
          </p:cNvPr>
          <p:cNvSpPr txBox="1"/>
          <p:nvPr/>
        </p:nvSpPr>
        <p:spPr>
          <a:xfrm>
            <a:off x="5334242" y="5464684"/>
            <a:ext cx="1454309" cy="369332"/>
          </a:xfrm>
          <a:prstGeom prst="rect">
            <a:avLst/>
          </a:prstGeom>
          <a:noFill/>
        </p:spPr>
        <p:txBody>
          <a:bodyPr wrap="none" rtlCol="0">
            <a:spAutoFit/>
          </a:bodyPr>
          <a:lstStyle/>
          <a:p>
            <a:pPr algn="r"/>
            <a:r>
              <a:rPr lang="en-GB" dirty="0"/>
              <a:t>Mobile App. </a:t>
            </a:r>
            <a:endParaRPr lang="en-AU" dirty="0"/>
          </a:p>
        </p:txBody>
      </p:sp>
      <p:sp>
        <p:nvSpPr>
          <p:cNvPr id="18" name="TextBox 17">
            <a:extLst>
              <a:ext uri="{FF2B5EF4-FFF2-40B4-BE49-F238E27FC236}">
                <a16:creationId xmlns:a16="http://schemas.microsoft.com/office/drawing/2014/main" id="{FAD80AAA-A6A5-8692-D607-2C61D9C0D7A6}"/>
              </a:ext>
            </a:extLst>
          </p:cNvPr>
          <p:cNvSpPr txBox="1"/>
          <p:nvPr/>
        </p:nvSpPr>
        <p:spPr>
          <a:xfrm>
            <a:off x="5962650" y="8708594"/>
            <a:ext cx="1192479" cy="369332"/>
          </a:xfrm>
          <a:prstGeom prst="rect">
            <a:avLst/>
          </a:prstGeom>
          <a:noFill/>
        </p:spPr>
        <p:txBody>
          <a:bodyPr wrap="square" rtlCol="0">
            <a:spAutoFit/>
          </a:bodyPr>
          <a:lstStyle/>
          <a:p>
            <a:pPr algn="r"/>
            <a:r>
              <a:rPr lang="en-GB" dirty="0"/>
              <a:t>Desktop</a:t>
            </a:r>
            <a:endParaRPr lang="en-AU" dirty="0"/>
          </a:p>
        </p:txBody>
      </p:sp>
    </p:spTree>
    <p:extLst>
      <p:ext uri="{BB962C8B-B14F-4D97-AF65-F5344CB8AC3E}">
        <p14:creationId xmlns:p14="http://schemas.microsoft.com/office/powerpoint/2010/main" val="123496107"/>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36C3-2B9E-38F7-D3B1-BDA4D9170DC5}"/>
            </a:ext>
          </a:extLst>
        </p:cNvPr>
        <p:cNvGrpSpPr/>
        <p:nvPr/>
      </p:nvGrpSpPr>
      <p:grpSpPr>
        <a:xfrm>
          <a:off x="0" y="0"/>
          <a:ext cx="0" cy="0"/>
          <a:chOff x="0" y="0"/>
          <a:chExt cx="0" cy="0"/>
        </a:xfrm>
      </p:grpSpPr>
      <p:pic>
        <p:nvPicPr>
          <p:cNvPr id="9" name="Picture 8" descr="A green and blue background&#10;&#10;AI-generated content may be incorrect.">
            <a:extLst>
              <a:ext uri="{FF2B5EF4-FFF2-40B4-BE49-F238E27FC236}">
                <a16:creationId xmlns:a16="http://schemas.microsoft.com/office/drawing/2014/main" id="{35F5B59B-124D-1D8D-F104-00A11766614A}"/>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rot="10800000">
            <a:off x="0" y="0"/>
            <a:ext cx="17068800" cy="9601200"/>
          </a:xfrm>
          <a:prstGeom prst="rect">
            <a:avLst/>
          </a:prstGeom>
        </p:spPr>
      </p:pic>
      <p:pic>
        <p:nvPicPr>
          <p:cNvPr id="2" name="Picture 1">
            <a:extLst>
              <a:ext uri="{FF2B5EF4-FFF2-40B4-BE49-F238E27FC236}">
                <a16:creationId xmlns:a16="http://schemas.microsoft.com/office/drawing/2014/main" id="{987577AC-301D-A315-CF32-CC05D4ACD5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0"/>
          <a:stretch>
            <a:fillRect/>
          </a:stretch>
        </p:blipFill>
        <p:spPr>
          <a:xfrm>
            <a:off x="2203839" y="0"/>
            <a:ext cx="12661122" cy="9601200"/>
          </a:xfrm>
          <a:prstGeom prst="rect">
            <a:avLst/>
          </a:prstGeom>
        </p:spPr>
      </p:pic>
      <p:sp>
        <p:nvSpPr>
          <p:cNvPr id="3" name="Speech Bubble: Oval 2">
            <a:extLst>
              <a:ext uri="{FF2B5EF4-FFF2-40B4-BE49-F238E27FC236}">
                <a16:creationId xmlns:a16="http://schemas.microsoft.com/office/drawing/2014/main" id="{BF164555-0DDD-7991-379D-CD910C392C4E}"/>
              </a:ext>
            </a:extLst>
          </p:cNvPr>
          <p:cNvSpPr/>
          <p:nvPr/>
        </p:nvSpPr>
        <p:spPr>
          <a:xfrm>
            <a:off x="2934207" y="6338377"/>
            <a:ext cx="2740820" cy="2701089"/>
          </a:xfrm>
          <a:prstGeom prst="wedgeEllipseCallout">
            <a:avLst>
              <a:gd name="adj1" fmla="val 59947"/>
              <a:gd name="adj2" fmla="val 26832"/>
            </a:avLst>
          </a:prstGeom>
          <a:solidFill>
            <a:srgbClr val="363D41">
              <a:alpha val="6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50F4C74E-C092-8917-2210-A5D74BAE723D}"/>
              </a:ext>
            </a:extLst>
          </p:cNvPr>
          <p:cNvSpPr txBox="1"/>
          <p:nvPr/>
        </p:nvSpPr>
        <p:spPr>
          <a:xfrm>
            <a:off x="12763072" y="9271354"/>
            <a:ext cx="1906252" cy="338554"/>
          </a:xfrm>
          <a:prstGeom prst="rect">
            <a:avLst/>
          </a:prstGeom>
          <a:noFill/>
          <a:ln>
            <a:noFill/>
          </a:ln>
        </p:spPr>
        <p:txBody>
          <a:bodyPr wrap="square" rtlCol="0">
            <a:spAutoFit/>
          </a:bodyPr>
          <a:lstStyle/>
          <a:p>
            <a:r>
              <a:rPr lang="en-AU" sz="1600" dirty="0">
                <a:solidFill>
                  <a:schemeClr val="bg1"/>
                </a:solidFill>
              </a:rPr>
              <a:t>Male Māori wrasse</a:t>
            </a:r>
          </a:p>
        </p:txBody>
      </p:sp>
      <p:sp>
        <p:nvSpPr>
          <p:cNvPr id="5" name="TextBox 4">
            <a:extLst>
              <a:ext uri="{FF2B5EF4-FFF2-40B4-BE49-F238E27FC236}">
                <a16:creationId xmlns:a16="http://schemas.microsoft.com/office/drawing/2014/main" id="{4D4EEF49-01FA-5192-B0F8-82A064C3466F}"/>
              </a:ext>
            </a:extLst>
          </p:cNvPr>
          <p:cNvSpPr txBox="1"/>
          <p:nvPr/>
        </p:nvSpPr>
        <p:spPr>
          <a:xfrm>
            <a:off x="2934207" y="7289609"/>
            <a:ext cx="2740820" cy="646331"/>
          </a:xfrm>
          <a:prstGeom prst="rect">
            <a:avLst/>
          </a:prstGeom>
          <a:noFill/>
        </p:spPr>
        <p:txBody>
          <a:bodyPr wrap="square" rtlCol="0">
            <a:spAutoFit/>
          </a:bodyPr>
          <a:lstStyle/>
          <a:p>
            <a:pPr algn="ctr"/>
            <a:r>
              <a:rPr lang="en-AU" sz="3600" b="1"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99424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FAC50B8-B121-E140-5739-777D235F8C08}"/>
              </a:ext>
            </a:extLst>
          </p:cNvPr>
          <p:cNvSpPr txBox="1">
            <a:spLocks/>
          </p:cNvSpPr>
          <p:nvPr/>
        </p:nvSpPr>
        <p:spPr>
          <a:xfrm>
            <a:off x="899516" y="2294865"/>
            <a:ext cx="7516279" cy="750521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AU" sz="3200" dirty="0">
                <a:solidFill>
                  <a:srgbClr val="363D41"/>
                </a:solidFill>
                <a:latin typeface="Arial"/>
                <a:cs typeface="Arial"/>
              </a:rPr>
              <a:t>Collects information on:</a:t>
            </a:r>
          </a:p>
          <a:p>
            <a:pPr marL="342914" indent="-342914">
              <a:lnSpc>
                <a:spcPct val="100000"/>
              </a:lnSpc>
              <a:spcBef>
                <a:spcPts val="1200"/>
              </a:spcBef>
              <a:buFont typeface="Arial" panose="020B0604020202020204" pitchFamily="34" charset="0"/>
              <a:buChar char="•"/>
            </a:pPr>
            <a:r>
              <a:rPr lang="en-AU" sz="3200" b="0" dirty="0">
                <a:solidFill>
                  <a:srgbClr val="363D41"/>
                </a:solidFill>
                <a:latin typeface="Arial"/>
                <a:cs typeface="Arial"/>
              </a:rPr>
              <a:t>Reef health indicators.</a:t>
            </a:r>
          </a:p>
          <a:p>
            <a:pPr marL="342914" indent="-342914">
              <a:lnSpc>
                <a:spcPct val="100000"/>
              </a:lnSpc>
              <a:spcBef>
                <a:spcPts val="1200"/>
              </a:spcBef>
              <a:buFont typeface="Arial" panose="020B0604020202020204" pitchFamily="34" charset="0"/>
              <a:buChar char="•"/>
            </a:pPr>
            <a:r>
              <a:rPr lang="en-AU" sz="3200" b="0" dirty="0">
                <a:solidFill>
                  <a:srgbClr val="363D41"/>
                </a:solidFill>
                <a:latin typeface="Arial"/>
                <a:cs typeface="Arial"/>
              </a:rPr>
              <a:t>Protected and iconic species.</a:t>
            </a:r>
          </a:p>
          <a:p>
            <a:pPr marL="342914" indent="-342914">
              <a:lnSpc>
                <a:spcPct val="100000"/>
              </a:lnSpc>
              <a:spcBef>
                <a:spcPts val="1200"/>
              </a:spcBef>
              <a:buFont typeface="Arial" panose="020B0604020202020204" pitchFamily="34" charset="0"/>
              <a:buChar char="•"/>
            </a:pPr>
            <a:r>
              <a:rPr lang="en-AU" sz="3200" b="0" dirty="0">
                <a:solidFill>
                  <a:srgbClr val="363D41"/>
                </a:solidFill>
                <a:latin typeface="Arial"/>
                <a:cs typeface="Arial"/>
              </a:rPr>
              <a:t>Emerging reef health issues.</a:t>
            </a:r>
          </a:p>
          <a:p>
            <a:pPr marL="342914" indent="-342914">
              <a:lnSpc>
                <a:spcPct val="100000"/>
              </a:lnSpc>
              <a:spcBef>
                <a:spcPts val="1200"/>
              </a:spcBef>
              <a:buFont typeface="Arial" panose="020B0604020202020204" pitchFamily="34" charset="0"/>
              <a:buChar char="•"/>
            </a:pPr>
            <a:endParaRPr lang="en-AU" sz="3200" dirty="0">
              <a:solidFill>
                <a:srgbClr val="363D41"/>
              </a:solidFill>
              <a:latin typeface="Arial"/>
              <a:cs typeface="Arial"/>
            </a:endParaRPr>
          </a:p>
          <a:p>
            <a:pPr>
              <a:lnSpc>
                <a:spcPct val="100000"/>
              </a:lnSpc>
              <a:spcBef>
                <a:spcPts val="1200"/>
              </a:spcBef>
            </a:pPr>
            <a:r>
              <a:rPr lang="en-AU" sz="3200" dirty="0">
                <a:solidFill>
                  <a:srgbClr val="363D41"/>
                </a:solidFill>
                <a:latin typeface="Arial"/>
                <a:cs typeface="Arial"/>
              </a:rPr>
              <a:t>Used to:</a:t>
            </a:r>
          </a:p>
          <a:p>
            <a:pPr marL="342906" indent="-342906">
              <a:lnSpc>
                <a:spcPct val="100000"/>
              </a:lnSpc>
              <a:spcBef>
                <a:spcPts val="1200"/>
              </a:spcBef>
              <a:buFont typeface="Arial" panose="020B0604020202020204" pitchFamily="34" charset="0"/>
              <a:buChar char="•"/>
            </a:pPr>
            <a:r>
              <a:rPr lang="en-GB" sz="3200" b="0" dirty="0">
                <a:solidFill>
                  <a:srgbClr val="363D41"/>
                </a:solidFill>
                <a:latin typeface="Arial"/>
                <a:cs typeface="Arial"/>
              </a:rPr>
              <a:t>Monitor the same site regularly to identify trends and changes over time.</a:t>
            </a:r>
          </a:p>
          <a:p>
            <a:pPr marL="342906" indent="-342906">
              <a:lnSpc>
                <a:spcPct val="100000"/>
              </a:lnSpc>
              <a:spcBef>
                <a:spcPts val="1200"/>
              </a:spcBef>
              <a:buFont typeface="Arial" panose="020B0604020202020204" pitchFamily="34" charset="0"/>
              <a:buChar char="•"/>
            </a:pPr>
            <a:r>
              <a:rPr lang="en-GB" sz="3200" b="0" dirty="0">
                <a:solidFill>
                  <a:srgbClr val="363D41"/>
                </a:solidFill>
                <a:latin typeface="Arial"/>
                <a:cs typeface="Arial"/>
              </a:rPr>
              <a:t>Provide a snapshot of reef health at less frequently visited sites.</a:t>
            </a:r>
            <a:endParaRPr lang="en-AU" sz="3200" b="0" dirty="0">
              <a:solidFill>
                <a:srgbClr val="363D41"/>
              </a:solidFill>
              <a:latin typeface="Arial"/>
              <a:cs typeface="Arial"/>
            </a:endParaRPr>
          </a:p>
        </p:txBody>
      </p:sp>
      <p:sp>
        <p:nvSpPr>
          <p:cNvPr id="5" name="TextBox 4">
            <a:extLst>
              <a:ext uri="{FF2B5EF4-FFF2-40B4-BE49-F238E27FC236}">
                <a16:creationId xmlns:a16="http://schemas.microsoft.com/office/drawing/2014/main" id="{B7142F35-5FA0-0F60-95F6-6224F28F4BFD}"/>
              </a:ext>
            </a:extLst>
          </p:cNvPr>
          <p:cNvSpPr txBox="1"/>
          <p:nvPr/>
        </p:nvSpPr>
        <p:spPr>
          <a:xfrm>
            <a:off x="899516" y="800577"/>
            <a:ext cx="8680529" cy="769441"/>
          </a:xfrm>
          <a:prstGeom prst="rect">
            <a:avLst/>
          </a:prstGeom>
          <a:noFill/>
        </p:spPr>
        <p:txBody>
          <a:bodyPr wrap="square">
            <a:spAutoFit/>
          </a:bodyPr>
          <a:lstStyle/>
          <a:p>
            <a:r>
              <a:rPr lang="en-AU" sz="4400" b="1" dirty="0">
                <a:solidFill>
                  <a:srgbClr val="008EA0"/>
                </a:solidFill>
                <a:latin typeface="Arial"/>
                <a:cs typeface="Arial"/>
              </a:rPr>
              <a:t>RAPID MONITORING SURVEY</a:t>
            </a:r>
            <a:endParaRPr lang="en-US" sz="4400" b="1" dirty="0">
              <a:solidFill>
                <a:srgbClr val="008EA0"/>
              </a:solidFill>
            </a:endParaRPr>
          </a:p>
        </p:txBody>
      </p:sp>
      <p:grpSp>
        <p:nvGrpSpPr>
          <p:cNvPr id="2" name="Group 1">
            <a:extLst>
              <a:ext uri="{FF2B5EF4-FFF2-40B4-BE49-F238E27FC236}">
                <a16:creationId xmlns:a16="http://schemas.microsoft.com/office/drawing/2014/main" id="{AB1FFA68-E612-D82A-F2DC-5A5AD58C0E1E}"/>
              </a:ext>
            </a:extLst>
          </p:cNvPr>
          <p:cNvGrpSpPr/>
          <p:nvPr/>
        </p:nvGrpSpPr>
        <p:grpSpPr>
          <a:xfrm>
            <a:off x="9484242" y="1623237"/>
            <a:ext cx="6561075" cy="7255579"/>
            <a:chOff x="6193370" y="295012"/>
            <a:chExt cx="5620679" cy="6217176"/>
          </a:xfrm>
        </p:grpSpPr>
        <p:pic>
          <p:nvPicPr>
            <p:cNvPr id="6" name="Picture 5" descr="A close-up of a computer application&#10;&#10;AI-generated content may be incorrect.">
              <a:extLst>
                <a:ext uri="{FF2B5EF4-FFF2-40B4-BE49-F238E27FC236}">
                  <a16:creationId xmlns:a16="http://schemas.microsoft.com/office/drawing/2014/main" id="{9515AABF-B05C-ED3B-660B-AFC565C1E73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3370" y="295012"/>
              <a:ext cx="3139705" cy="4425354"/>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A close-up of a diagram&#10;&#10;AI-generated content may be incorrect.">
              <a:extLst>
                <a:ext uri="{FF2B5EF4-FFF2-40B4-BE49-F238E27FC236}">
                  <a16:creationId xmlns:a16="http://schemas.microsoft.com/office/drawing/2014/main" id="{327F184F-34DF-EFAA-B540-CC81B962A2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0152" y="2086834"/>
              <a:ext cx="3133897" cy="4425354"/>
            </a:xfrm>
            <a:prstGeom prst="rect">
              <a:avLst/>
            </a:prstGeom>
            <a:ln w="12700">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571653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6A0D2-DE85-1E84-B977-1807CB124338}"/>
            </a:ext>
          </a:extLst>
        </p:cNvPr>
        <p:cNvGrpSpPr/>
        <p:nvPr/>
      </p:nvGrpSpPr>
      <p:grpSpPr>
        <a:xfrm>
          <a:off x="0" y="0"/>
          <a:ext cx="0" cy="0"/>
          <a:chOff x="0" y="0"/>
          <a:chExt cx="0" cy="0"/>
        </a:xfrm>
      </p:grpSpPr>
      <p:pic>
        <p:nvPicPr>
          <p:cNvPr id="2" name="Picture 1" descr="A green and blue background&#10;&#10;AI-generated content may be incorrect.">
            <a:extLst>
              <a:ext uri="{FF2B5EF4-FFF2-40B4-BE49-F238E27FC236}">
                <a16:creationId xmlns:a16="http://schemas.microsoft.com/office/drawing/2014/main" id="{53D439E1-D2CE-9BD1-3455-57E4DB6D02EC}"/>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rot="10800000">
            <a:off x="0" y="0"/>
            <a:ext cx="17068800" cy="9720072"/>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902D5DBD-404B-AB5E-8C7C-8C853F5CF2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2040" y="1194801"/>
            <a:ext cx="6935570" cy="1447496"/>
          </a:xfrm>
          <a:prstGeom prst="rect">
            <a:avLst/>
          </a:prstGeom>
        </p:spPr>
      </p:pic>
      <p:sp>
        <p:nvSpPr>
          <p:cNvPr id="5" name="Title 2">
            <a:extLst>
              <a:ext uri="{FF2B5EF4-FFF2-40B4-BE49-F238E27FC236}">
                <a16:creationId xmlns:a16="http://schemas.microsoft.com/office/drawing/2014/main" id="{40FD80E1-37D0-AB09-CB46-29410A8F31D0}"/>
              </a:ext>
            </a:extLst>
          </p:cNvPr>
          <p:cNvSpPr txBox="1">
            <a:spLocks/>
          </p:cNvSpPr>
          <p:nvPr/>
        </p:nvSpPr>
        <p:spPr>
          <a:xfrm>
            <a:off x="2272040" y="5927708"/>
            <a:ext cx="10995904"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5400" dirty="0">
                <a:solidFill>
                  <a:schemeClr val="bg1"/>
                </a:solidFill>
                <a:latin typeface="Arial"/>
                <a:cs typeface="Arial"/>
              </a:rPr>
              <a:t>reefguardians@gbrmpa.gov.au</a:t>
            </a:r>
          </a:p>
          <a:p>
            <a:endParaRPr lang="en-US" sz="5400" dirty="0">
              <a:solidFill>
                <a:schemeClr val="bg1"/>
              </a:solidFill>
              <a:latin typeface="Arial"/>
              <a:cs typeface="Arial"/>
            </a:endParaRPr>
          </a:p>
        </p:txBody>
      </p:sp>
      <p:sp>
        <p:nvSpPr>
          <p:cNvPr id="6" name="Title 2">
            <a:extLst>
              <a:ext uri="{FF2B5EF4-FFF2-40B4-BE49-F238E27FC236}">
                <a16:creationId xmlns:a16="http://schemas.microsoft.com/office/drawing/2014/main" id="{B2CFBAC0-5909-F14F-4153-BF977DAAFE28}"/>
              </a:ext>
            </a:extLst>
          </p:cNvPr>
          <p:cNvSpPr txBox="1">
            <a:spLocks/>
          </p:cNvSpPr>
          <p:nvPr/>
        </p:nvSpPr>
        <p:spPr>
          <a:xfrm>
            <a:off x="2299472" y="4571348"/>
            <a:ext cx="10995904" cy="1021325"/>
          </a:xfrm>
          <a:prstGeom prst="rect">
            <a:avLst/>
          </a:prstGeom>
        </p:spPr>
        <p:txBody>
          <a:bodyPr lIns="96012" tIns="48006" rIns="96012" bIns="48006" anchor="t"/>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5400" dirty="0">
                <a:solidFill>
                  <a:schemeClr val="bg1"/>
                </a:solidFill>
                <a:latin typeface="Arial"/>
                <a:cs typeface="Arial"/>
              </a:rPr>
              <a:t>www.reefed.edu.au</a:t>
            </a:r>
          </a:p>
          <a:p>
            <a:endParaRPr lang="en-US" sz="5400" dirty="0">
              <a:solidFill>
                <a:schemeClr val="bg1"/>
              </a:solidFill>
              <a:latin typeface="Arial"/>
              <a:cs typeface="Arial"/>
            </a:endParaRPr>
          </a:p>
        </p:txBody>
      </p:sp>
    </p:spTree>
    <p:extLst>
      <p:ext uri="{BB962C8B-B14F-4D97-AF65-F5344CB8AC3E}">
        <p14:creationId xmlns:p14="http://schemas.microsoft.com/office/powerpoint/2010/main" val="406836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0E687FB-5AA8-27FC-10C5-847564852EE0}"/>
              </a:ext>
            </a:extLst>
          </p:cNvPr>
          <p:cNvSpPr txBox="1">
            <a:spLocks/>
          </p:cNvSpPr>
          <p:nvPr/>
        </p:nvSpPr>
        <p:spPr>
          <a:xfrm>
            <a:off x="867656" y="841501"/>
            <a:ext cx="8495028" cy="7470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4400" dirty="0">
                <a:solidFill>
                  <a:srgbClr val="008EA0"/>
                </a:solidFill>
                <a:latin typeface="Arial"/>
                <a:cs typeface="Arial"/>
              </a:rPr>
              <a:t>RAPID MONITORING SURVEY</a:t>
            </a:r>
          </a:p>
        </p:txBody>
      </p:sp>
      <p:sp>
        <p:nvSpPr>
          <p:cNvPr id="16" name="TextBox 15">
            <a:extLst>
              <a:ext uri="{FF2B5EF4-FFF2-40B4-BE49-F238E27FC236}">
                <a16:creationId xmlns:a16="http://schemas.microsoft.com/office/drawing/2014/main" id="{160B6409-9B8B-3C22-6CB0-02DB0AF84702}"/>
              </a:ext>
            </a:extLst>
          </p:cNvPr>
          <p:cNvSpPr txBox="1"/>
          <p:nvPr/>
        </p:nvSpPr>
        <p:spPr>
          <a:xfrm>
            <a:off x="1561702" y="2384525"/>
            <a:ext cx="6730400" cy="6001643"/>
          </a:xfrm>
          <a:prstGeom prst="rect">
            <a:avLst/>
          </a:prstGeom>
          <a:noFill/>
        </p:spPr>
        <p:txBody>
          <a:bodyPr wrap="square" rtlCol="0">
            <a:spAutoFit/>
          </a:bodyPr>
          <a:lstStyle/>
          <a:p>
            <a:pPr marL="514350" indent="-514350">
              <a:buFont typeface="+mj-lt"/>
              <a:buAutoNum type="arabicPeriod"/>
            </a:pPr>
            <a:r>
              <a:rPr lang="en-GB" sz="3200" dirty="0">
                <a:solidFill>
                  <a:srgbClr val="363D41"/>
                </a:solidFill>
                <a:latin typeface="Arial" panose="020B0604020202020204" pitchFamily="34" charset="0"/>
                <a:cs typeface="Arial" panose="020B0604020202020204" pitchFamily="34" charset="0"/>
              </a:rPr>
              <a:t>Observer and site information.</a:t>
            </a:r>
          </a:p>
          <a:p>
            <a:pPr marL="514350" indent="-514350">
              <a:buFont typeface="+mj-lt"/>
              <a:buAutoNum type="arabicPeriod"/>
            </a:pPr>
            <a:endParaRPr lang="en-GB"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endParaRPr lang="en-GB"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r>
              <a:rPr lang="en-AU" sz="3200" dirty="0">
                <a:solidFill>
                  <a:srgbClr val="363D41"/>
                </a:solidFill>
                <a:latin typeface="Arial" panose="020B0604020202020204" pitchFamily="34" charset="0"/>
                <a:cs typeface="Arial" panose="020B0604020202020204" pitchFamily="34" charset="0"/>
              </a:rPr>
              <a:t>A 10-minute timed swim.</a:t>
            </a: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r>
              <a:rPr lang="en-AU" sz="3200" dirty="0">
                <a:solidFill>
                  <a:srgbClr val="363D41"/>
                </a:solidFill>
                <a:latin typeface="Arial" panose="020B0604020202020204" pitchFamily="34" charset="0"/>
                <a:cs typeface="Arial" panose="020B0604020202020204" pitchFamily="34" charset="0"/>
              </a:rPr>
              <a:t>A 360</a:t>
            </a:r>
            <a:r>
              <a:rPr lang="en-AU" sz="3200" baseline="30000" dirty="0">
                <a:solidFill>
                  <a:srgbClr val="363D41"/>
                </a:solidFill>
                <a:latin typeface="Arial" panose="020B0604020202020204" pitchFamily="34" charset="0"/>
                <a:cs typeface="Arial" panose="020B0604020202020204" pitchFamily="34" charset="0"/>
              </a:rPr>
              <a:t>o </a:t>
            </a:r>
            <a:r>
              <a:rPr lang="en-AU" sz="3200" dirty="0">
                <a:solidFill>
                  <a:srgbClr val="363D41"/>
                </a:solidFill>
                <a:latin typeface="Arial" panose="020B0604020202020204" pitchFamily="34" charset="0"/>
                <a:cs typeface="Arial" panose="020B0604020202020204" pitchFamily="34" charset="0"/>
              </a:rPr>
              <a:t>benthic survey.</a:t>
            </a: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endParaRPr lang="en-AU" sz="3200" dirty="0">
              <a:solidFill>
                <a:srgbClr val="363D41"/>
              </a:solidFill>
              <a:latin typeface="Arial" panose="020B0604020202020204" pitchFamily="34" charset="0"/>
              <a:cs typeface="Arial" panose="020B0604020202020204" pitchFamily="34" charset="0"/>
            </a:endParaRPr>
          </a:p>
          <a:p>
            <a:pPr marL="514350" indent="-514350">
              <a:buFont typeface="+mj-lt"/>
              <a:buAutoNum type="arabicPeriod"/>
            </a:pPr>
            <a:r>
              <a:rPr lang="en-AU" sz="3200" dirty="0">
                <a:solidFill>
                  <a:srgbClr val="363D41"/>
                </a:solidFill>
                <a:latin typeface="Arial" panose="020B0604020202020204" pitchFamily="34" charset="0"/>
                <a:cs typeface="Arial" panose="020B0604020202020204" pitchFamily="34" charset="0"/>
              </a:rPr>
              <a:t>Coral impacts and other       things of interest.</a:t>
            </a:r>
          </a:p>
        </p:txBody>
      </p:sp>
      <p:grpSp>
        <p:nvGrpSpPr>
          <p:cNvPr id="4" name="Group 3">
            <a:extLst>
              <a:ext uri="{FF2B5EF4-FFF2-40B4-BE49-F238E27FC236}">
                <a16:creationId xmlns:a16="http://schemas.microsoft.com/office/drawing/2014/main" id="{7E11B777-5860-81E0-0846-0408062D00D4}"/>
              </a:ext>
            </a:extLst>
          </p:cNvPr>
          <p:cNvGrpSpPr/>
          <p:nvPr/>
        </p:nvGrpSpPr>
        <p:grpSpPr>
          <a:xfrm>
            <a:off x="10036079" y="1339133"/>
            <a:ext cx="5363915" cy="7572759"/>
            <a:chOff x="7299932" y="54073"/>
            <a:chExt cx="4746354" cy="6689895"/>
          </a:xfrm>
        </p:grpSpPr>
        <p:pic>
          <p:nvPicPr>
            <p:cNvPr id="5" name="Picture 4" descr="A close-up of a computer application&#10;&#10;AI-generated content may be incorrect.">
              <a:extLst>
                <a:ext uri="{FF2B5EF4-FFF2-40B4-BE49-F238E27FC236}">
                  <a16:creationId xmlns:a16="http://schemas.microsoft.com/office/drawing/2014/main" id="{107DF19E-020D-8796-5A61-EF758D4DDE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99932" y="54073"/>
              <a:ext cx="4746354" cy="6689895"/>
            </a:xfrm>
            <a:prstGeom prst="rect">
              <a:avLst/>
            </a:prstGeom>
            <a:ln w="12700">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BAD1077-05B0-1D15-72A3-90D6A8BC643B}"/>
                </a:ext>
              </a:extLst>
            </p:cNvPr>
            <p:cNvSpPr/>
            <p:nvPr/>
          </p:nvSpPr>
          <p:spPr>
            <a:xfrm>
              <a:off x="7341752" y="2161271"/>
              <a:ext cx="4486180" cy="190696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17"/>
            </a:p>
          </p:txBody>
        </p:sp>
        <p:sp>
          <p:nvSpPr>
            <p:cNvPr id="7" name="Rectangle 6">
              <a:extLst>
                <a:ext uri="{FF2B5EF4-FFF2-40B4-BE49-F238E27FC236}">
                  <a16:creationId xmlns:a16="http://schemas.microsoft.com/office/drawing/2014/main" id="{D2C5CDF2-13BF-D7CD-A132-244B890716ED}"/>
                </a:ext>
              </a:extLst>
            </p:cNvPr>
            <p:cNvSpPr/>
            <p:nvPr/>
          </p:nvSpPr>
          <p:spPr>
            <a:xfrm>
              <a:off x="7330278" y="4110567"/>
              <a:ext cx="1580888" cy="24862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17"/>
            </a:p>
          </p:txBody>
        </p:sp>
        <p:sp>
          <p:nvSpPr>
            <p:cNvPr id="8" name="Rectangle 7">
              <a:extLst>
                <a:ext uri="{FF2B5EF4-FFF2-40B4-BE49-F238E27FC236}">
                  <a16:creationId xmlns:a16="http://schemas.microsoft.com/office/drawing/2014/main" id="{488746AF-5F38-EB6C-C0F0-D2F099DAC77A}"/>
                </a:ext>
              </a:extLst>
            </p:cNvPr>
            <p:cNvSpPr/>
            <p:nvPr/>
          </p:nvSpPr>
          <p:spPr>
            <a:xfrm>
              <a:off x="8945745" y="4110567"/>
              <a:ext cx="2882187" cy="2486297"/>
            </a:xfrm>
            <a:prstGeom prst="rect">
              <a:avLst/>
            </a:prstGeom>
            <a:noFill/>
            <a:ln w="38100">
              <a:solidFill>
                <a:srgbClr val="00AF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117"/>
            </a:p>
          </p:txBody>
        </p:sp>
        <p:sp>
          <p:nvSpPr>
            <p:cNvPr id="9" name="Rectangle 8">
              <a:extLst>
                <a:ext uri="{FF2B5EF4-FFF2-40B4-BE49-F238E27FC236}">
                  <a16:creationId xmlns:a16="http://schemas.microsoft.com/office/drawing/2014/main" id="{7C13562D-FDA1-F817-AFE4-127474E11B4E}"/>
                </a:ext>
              </a:extLst>
            </p:cNvPr>
            <p:cNvSpPr/>
            <p:nvPr/>
          </p:nvSpPr>
          <p:spPr>
            <a:xfrm>
              <a:off x="7341752" y="304642"/>
              <a:ext cx="4490414" cy="182049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17"/>
            </a:p>
          </p:txBody>
        </p:sp>
      </p:grpSp>
      <p:cxnSp>
        <p:nvCxnSpPr>
          <p:cNvPr id="22" name="Straight Arrow Connector 21">
            <a:extLst>
              <a:ext uri="{FF2B5EF4-FFF2-40B4-BE49-F238E27FC236}">
                <a16:creationId xmlns:a16="http://schemas.microsoft.com/office/drawing/2014/main" id="{AB126FAF-5C7F-A2AE-C2E1-AC4E0B41BFE4}"/>
              </a:ext>
            </a:extLst>
          </p:cNvPr>
          <p:cNvCxnSpPr>
            <a:cxnSpLocks/>
          </p:cNvCxnSpPr>
          <p:nvPr/>
        </p:nvCxnSpPr>
        <p:spPr>
          <a:xfrm>
            <a:off x="7860766" y="2775574"/>
            <a:ext cx="2044679"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C65B2EF-2330-C43F-71E6-B1D95A474545}"/>
              </a:ext>
            </a:extLst>
          </p:cNvPr>
          <p:cNvCxnSpPr>
            <a:cxnSpLocks/>
          </p:cNvCxnSpPr>
          <p:nvPr/>
        </p:nvCxnSpPr>
        <p:spPr>
          <a:xfrm>
            <a:off x="7184571" y="4215853"/>
            <a:ext cx="2720874" cy="0"/>
          </a:xfrm>
          <a:prstGeom prst="straightConnector1">
            <a:avLst/>
          </a:prstGeom>
          <a:ln w="57150">
            <a:solidFill>
              <a:srgbClr val="CCCC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11B1433-B57F-6427-1138-66A1F8A555F6}"/>
              </a:ext>
            </a:extLst>
          </p:cNvPr>
          <p:cNvCxnSpPr>
            <a:cxnSpLocks/>
          </p:cNvCxnSpPr>
          <p:nvPr/>
        </p:nvCxnSpPr>
        <p:spPr>
          <a:xfrm>
            <a:off x="7169203" y="7660899"/>
            <a:ext cx="5050162" cy="0"/>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C087419-EBA9-2D22-A1FE-43ADC5B4D3D8}"/>
              </a:ext>
            </a:extLst>
          </p:cNvPr>
          <p:cNvCxnSpPr>
            <a:cxnSpLocks/>
          </p:cNvCxnSpPr>
          <p:nvPr/>
        </p:nvCxnSpPr>
        <p:spPr>
          <a:xfrm>
            <a:off x="7169203" y="6238648"/>
            <a:ext cx="2720874"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9176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C4CBC8-60E3-165D-64E3-336CCF01218D}"/>
              </a:ext>
            </a:extLst>
          </p:cNvPr>
          <p:cNvSpPr txBox="1"/>
          <p:nvPr/>
        </p:nvSpPr>
        <p:spPr>
          <a:xfrm>
            <a:off x="867488" y="525171"/>
            <a:ext cx="6270192" cy="1200329"/>
          </a:xfrm>
          <a:prstGeom prst="rect">
            <a:avLst/>
          </a:prstGeom>
          <a:noFill/>
        </p:spPr>
        <p:txBody>
          <a:bodyPr wrap="square" rtlCol="0">
            <a:spAutoFit/>
          </a:bodyPr>
          <a:lstStyle/>
          <a:p>
            <a:r>
              <a:rPr lang="en-GB" sz="3600" b="1" dirty="0">
                <a:solidFill>
                  <a:srgbClr val="008EA0"/>
                </a:solidFill>
                <a:latin typeface="Arial" panose="020B0604020202020204" pitchFamily="34" charset="0"/>
                <a:cs typeface="Arial" panose="020B0604020202020204" pitchFamily="34" charset="0"/>
              </a:rPr>
              <a:t>PART ONE: OBSERVER AND SITE INFORMATION </a:t>
            </a:r>
          </a:p>
        </p:txBody>
      </p:sp>
      <p:sp>
        <p:nvSpPr>
          <p:cNvPr id="8" name="TextBox 7">
            <a:extLst>
              <a:ext uri="{FF2B5EF4-FFF2-40B4-BE49-F238E27FC236}">
                <a16:creationId xmlns:a16="http://schemas.microsoft.com/office/drawing/2014/main" id="{E115B4DD-9BCF-4113-8697-B60F56EB67CB}"/>
              </a:ext>
            </a:extLst>
          </p:cNvPr>
          <p:cNvSpPr txBox="1"/>
          <p:nvPr/>
        </p:nvSpPr>
        <p:spPr>
          <a:xfrm>
            <a:off x="867488" y="1921920"/>
            <a:ext cx="8139391" cy="3431709"/>
          </a:xfrm>
          <a:prstGeom prst="rect">
            <a:avLst/>
          </a:prstGeom>
          <a:noFill/>
        </p:spPr>
        <p:txBody>
          <a:bodyPr wrap="square" rtlCol="0">
            <a:spAutoFit/>
          </a:bodyPr>
          <a:lstStyle/>
          <a:p>
            <a:pPr>
              <a:spcBef>
                <a:spcPts val="600"/>
              </a:spcBef>
            </a:pPr>
            <a:r>
              <a:rPr lang="en-GB" sz="3200" dirty="0">
                <a:solidFill>
                  <a:srgbClr val="363D41"/>
                </a:solidFill>
                <a:latin typeface="Arial" panose="020B0604020202020204" pitchFamily="34" charset="0"/>
                <a:cs typeface="Arial" panose="020B0604020202020204" pitchFamily="34" charset="0"/>
              </a:rPr>
              <a:t>Fill out information about:</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Observer details (yourself).</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Organisation (if applicable).</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Survey experience.</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Reef and survey site.</a:t>
            </a:r>
          </a:p>
          <a:p>
            <a:pPr marL="285754" indent="-285754">
              <a:spcBef>
                <a:spcPts val="600"/>
              </a:spcBef>
              <a:buFont typeface="Arial" panose="020B0604020202020204" pitchFamily="34" charset="0"/>
              <a:buChar char="•"/>
            </a:pPr>
            <a:r>
              <a:rPr lang="en-GB" sz="3200" dirty="0">
                <a:solidFill>
                  <a:srgbClr val="363D41"/>
                </a:solidFill>
                <a:latin typeface="Arial" panose="020B0604020202020204" pitchFamily="34" charset="0"/>
                <a:cs typeface="Arial" panose="020B0604020202020204" pitchFamily="34" charset="0"/>
              </a:rPr>
              <a:t>Environmental conditions at the site.</a:t>
            </a:r>
            <a:endParaRPr lang="en-AU" sz="3200" dirty="0">
              <a:solidFill>
                <a:srgbClr val="363D4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5784EB0-26AB-7458-98E0-9FC300DF8A05}"/>
              </a:ext>
            </a:extLst>
          </p:cNvPr>
          <p:cNvSpPr txBox="1">
            <a:spLocks/>
          </p:cNvSpPr>
          <p:nvPr/>
        </p:nvSpPr>
        <p:spPr>
          <a:xfrm>
            <a:off x="902410" y="5923263"/>
            <a:ext cx="6220213" cy="12522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spcBef>
                <a:spcPts val="0"/>
              </a:spcBef>
            </a:pPr>
            <a:r>
              <a:rPr lang="en-AU" sz="3600" dirty="0">
                <a:solidFill>
                  <a:srgbClr val="008EA0"/>
                </a:solidFill>
              </a:rPr>
              <a:t>PART TWO: </a:t>
            </a:r>
          </a:p>
          <a:p>
            <a:pPr defTabSz="457200">
              <a:lnSpc>
                <a:spcPct val="100000"/>
              </a:lnSpc>
              <a:spcBef>
                <a:spcPts val="0"/>
              </a:spcBef>
            </a:pPr>
            <a:r>
              <a:rPr lang="en-AU" sz="3600" dirty="0">
                <a:solidFill>
                  <a:srgbClr val="008EA0"/>
                </a:solidFill>
              </a:rPr>
              <a:t>TIMED SWIM (10-MINUTES) </a:t>
            </a:r>
          </a:p>
        </p:txBody>
      </p:sp>
      <p:sp>
        <p:nvSpPr>
          <p:cNvPr id="10" name="TextBox 9">
            <a:extLst>
              <a:ext uri="{FF2B5EF4-FFF2-40B4-BE49-F238E27FC236}">
                <a16:creationId xmlns:a16="http://schemas.microsoft.com/office/drawing/2014/main" id="{0BC0C32C-4315-6AF0-FD30-B238E1F9DD84}"/>
              </a:ext>
            </a:extLst>
          </p:cNvPr>
          <p:cNvSpPr txBox="1"/>
          <p:nvPr/>
        </p:nvSpPr>
        <p:spPr>
          <a:xfrm>
            <a:off x="892477" y="7103508"/>
            <a:ext cx="6125011" cy="1569660"/>
          </a:xfrm>
          <a:prstGeom prst="rect">
            <a:avLst/>
          </a:prstGeom>
          <a:noFill/>
        </p:spPr>
        <p:txBody>
          <a:bodyPr wrap="square" rtlCol="0">
            <a:spAutoFit/>
          </a:bodyPr>
          <a:lstStyle>
            <a:defPPr>
              <a:defRPr lang="en-US"/>
            </a:defPPr>
            <a:lvl1pPr>
              <a:lnSpc>
                <a:spcPct val="150000"/>
              </a:lnSpc>
              <a:defRPr sz="2400">
                <a:solidFill>
                  <a:srgbClr val="363D41"/>
                </a:solidFill>
              </a:defRPr>
            </a:lvl1pPr>
          </a:lstStyle>
          <a:p>
            <a:pPr>
              <a:lnSpc>
                <a:spcPct val="100000"/>
              </a:lnSpc>
              <a:spcBef>
                <a:spcPts val="600"/>
              </a:spcBef>
            </a:pPr>
            <a:r>
              <a:rPr lang="en-GB" sz="3200" dirty="0">
                <a:latin typeface="Arial" panose="020B0604020202020204" pitchFamily="34" charset="0"/>
                <a:cs typeface="Arial" panose="020B0604020202020204" pitchFamily="34" charset="0"/>
              </a:rPr>
              <a:t>Record the presence of target species by tallying how many you see in 10 minutes.</a:t>
            </a:r>
            <a:endParaRPr lang="en-AU" sz="32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CF0731B2-A161-7A6B-9537-11EEBC300DE6}"/>
              </a:ext>
            </a:extLst>
          </p:cNvPr>
          <p:cNvCxnSpPr>
            <a:cxnSpLocks/>
          </p:cNvCxnSpPr>
          <p:nvPr/>
        </p:nvCxnSpPr>
        <p:spPr>
          <a:xfrm>
            <a:off x="5826344" y="2266763"/>
            <a:ext cx="2708056"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3FB2D1B-06CE-2A73-9CA6-6A3CAC30C550}"/>
              </a:ext>
            </a:extLst>
          </p:cNvPr>
          <p:cNvCxnSpPr>
            <a:cxnSpLocks/>
          </p:cNvCxnSpPr>
          <p:nvPr/>
        </p:nvCxnSpPr>
        <p:spPr>
          <a:xfrm flipV="1">
            <a:off x="7017488" y="6607018"/>
            <a:ext cx="1529434" cy="211673"/>
          </a:xfrm>
          <a:prstGeom prst="straightConnector1">
            <a:avLst/>
          </a:prstGeom>
          <a:ln w="57150">
            <a:solidFill>
              <a:srgbClr val="CCCC00"/>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B14FBB10-F81D-C429-A341-C0579220F141}"/>
              </a:ext>
            </a:extLst>
          </p:cNvPr>
          <p:cNvGrpSpPr/>
          <p:nvPr/>
        </p:nvGrpSpPr>
        <p:grpSpPr>
          <a:xfrm>
            <a:off x="8611181" y="1565238"/>
            <a:ext cx="7417003" cy="6470724"/>
            <a:chOff x="9948844" y="723974"/>
            <a:chExt cx="5618597" cy="4901763"/>
          </a:xfrm>
        </p:grpSpPr>
        <p:pic>
          <p:nvPicPr>
            <p:cNvPr id="5" name="Picture 4" descr="A close-up of a computer application&#10;&#10;AI-generated content may be incorrect.">
              <a:extLst>
                <a:ext uri="{FF2B5EF4-FFF2-40B4-BE49-F238E27FC236}">
                  <a16:creationId xmlns:a16="http://schemas.microsoft.com/office/drawing/2014/main" id="{25BC3595-125C-F5A2-4CEC-7849D847D4E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948844" y="723974"/>
              <a:ext cx="5618597" cy="4901763"/>
            </a:xfrm>
            <a:prstGeom prst="rect">
              <a:avLst/>
            </a:prstGeom>
            <a:ln w="12700">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C6052053-BE12-496F-7BEB-713D18AD7DBA}"/>
                </a:ext>
              </a:extLst>
            </p:cNvPr>
            <p:cNvSpPr/>
            <p:nvPr/>
          </p:nvSpPr>
          <p:spPr>
            <a:xfrm>
              <a:off x="10003661" y="1052656"/>
              <a:ext cx="5301667" cy="218757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17" dirty="0"/>
                <a:t>a</a:t>
              </a:r>
              <a:endParaRPr lang="en-AU" sz="2117" dirty="0"/>
            </a:p>
          </p:txBody>
        </p:sp>
        <p:sp>
          <p:nvSpPr>
            <p:cNvPr id="15" name="Rectangle 14">
              <a:extLst>
                <a:ext uri="{FF2B5EF4-FFF2-40B4-BE49-F238E27FC236}">
                  <a16:creationId xmlns:a16="http://schemas.microsoft.com/office/drawing/2014/main" id="{532051BB-B5FB-884E-D935-1546EFA52D14}"/>
                </a:ext>
              </a:extLst>
            </p:cNvPr>
            <p:cNvSpPr/>
            <p:nvPr/>
          </p:nvSpPr>
          <p:spPr>
            <a:xfrm>
              <a:off x="10003661" y="3312530"/>
              <a:ext cx="5301667" cy="231320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117"/>
            </a:p>
          </p:txBody>
        </p:sp>
      </p:grpSp>
    </p:spTree>
    <p:extLst>
      <p:ext uri="{BB962C8B-B14F-4D97-AF65-F5344CB8AC3E}">
        <p14:creationId xmlns:p14="http://schemas.microsoft.com/office/powerpoint/2010/main" val="168555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59C8EFC-0D35-6827-7039-2060C247EF99}"/>
              </a:ext>
            </a:extLst>
          </p:cNvPr>
          <p:cNvSpPr txBox="1">
            <a:spLocks/>
          </p:cNvSpPr>
          <p:nvPr/>
        </p:nvSpPr>
        <p:spPr>
          <a:xfrm>
            <a:off x="304800" y="484095"/>
            <a:ext cx="16459199" cy="884237"/>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AU" sz="4400" b="1" cap="all" dirty="0">
                <a:solidFill>
                  <a:srgbClr val="008EA0"/>
                </a:solidFill>
                <a:latin typeface="Arial"/>
                <a:cs typeface="Arial"/>
              </a:rPr>
              <a:t>Animals to count during the 10-minute timed swim</a:t>
            </a:r>
          </a:p>
        </p:txBody>
      </p:sp>
      <p:grpSp>
        <p:nvGrpSpPr>
          <p:cNvPr id="5" name="Group 4">
            <a:extLst>
              <a:ext uri="{FF2B5EF4-FFF2-40B4-BE49-F238E27FC236}">
                <a16:creationId xmlns:a16="http://schemas.microsoft.com/office/drawing/2014/main" id="{63CFFE54-ACC6-456D-DCBA-0C367B5C60C4}"/>
              </a:ext>
            </a:extLst>
          </p:cNvPr>
          <p:cNvGrpSpPr/>
          <p:nvPr/>
        </p:nvGrpSpPr>
        <p:grpSpPr>
          <a:xfrm>
            <a:off x="973865" y="1735473"/>
            <a:ext cx="15139842" cy="7146974"/>
            <a:chOff x="271930" y="1091574"/>
            <a:chExt cx="11664883" cy="5237347"/>
          </a:xfrm>
        </p:grpSpPr>
        <p:pic>
          <p:nvPicPr>
            <p:cNvPr id="6" name="Picture 5" descr="A fish swimming in the water&#10;&#10;AI-generated content may be incorrect.">
              <a:extLst>
                <a:ext uri="{FF2B5EF4-FFF2-40B4-BE49-F238E27FC236}">
                  <a16:creationId xmlns:a16="http://schemas.microsoft.com/office/drawing/2014/main" id="{DC49160F-EB96-992A-F77E-E91829066BC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78856" y="4604167"/>
              <a:ext cx="2635271" cy="1710084"/>
            </a:xfrm>
            <a:prstGeom prst="rect">
              <a:avLst/>
            </a:prstGeom>
          </p:spPr>
        </p:pic>
        <p:grpSp>
          <p:nvGrpSpPr>
            <p:cNvPr id="7" name="Group 6">
              <a:extLst>
                <a:ext uri="{FF2B5EF4-FFF2-40B4-BE49-F238E27FC236}">
                  <a16:creationId xmlns:a16="http://schemas.microsoft.com/office/drawing/2014/main" id="{9AC701F1-3971-C575-35DE-BB78BA093E20}"/>
                </a:ext>
              </a:extLst>
            </p:cNvPr>
            <p:cNvGrpSpPr/>
            <p:nvPr/>
          </p:nvGrpSpPr>
          <p:grpSpPr>
            <a:xfrm>
              <a:off x="271930" y="1091574"/>
              <a:ext cx="11662671" cy="5223766"/>
              <a:chOff x="271930" y="1091573"/>
              <a:chExt cx="11250607" cy="5039203"/>
            </a:xfrm>
          </p:grpSpPr>
          <p:pic>
            <p:nvPicPr>
              <p:cNvPr id="19" name="Picture 18" descr="A yellow and black fish&#10;&#10;AI-generated content may be incorrect.">
                <a:extLst>
                  <a:ext uri="{FF2B5EF4-FFF2-40B4-BE49-F238E27FC236}">
                    <a16:creationId xmlns:a16="http://schemas.microsoft.com/office/drawing/2014/main" id="{6BA8DA3D-5AC9-AA99-9690-C2ED2E3DF5C6}"/>
                  </a:ext>
                </a:extLst>
              </p:cNvPr>
              <p:cNvPicPr>
                <a:picLocks noChangeAspect="1"/>
              </p:cNvPicPr>
              <p:nvPr/>
            </p:nvPicPr>
            <p:blipFill>
              <a:blip r:embed="rId4" cstate="screen">
                <a:extLst>
                  <a:ext uri="{28A0092B-C50C-407E-A947-70E740481C1C}">
                    <a14:useLocalDpi xmlns:a14="http://schemas.microsoft.com/office/drawing/2010/main"/>
                  </a:ext>
                </a:extLst>
              </a:blip>
              <a:srcRect r="-287"/>
              <a:stretch>
                <a:fillRect/>
              </a:stretch>
            </p:blipFill>
            <p:spPr>
              <a:xfrm>
                <a:off x="278611" y="1091573"/>
                <a:ext cx="2547981" cy="1621457"/>
              </a:xfrm>
              <a:prstGeom prst="rect">
                <a:avLst/>
              </a:prstGeom>
            </p:spPr>
          </p:pic>
          <p:pic>
            <p:nvPicPr>
              <p:cNvPr id="20" name="Picture 19" descr="A close-up of a fish&#10;&#10;AI-generated content may be incorrect.">
                <a:extLst>
                  <a:ext uri="{FF2B5EF4-FFF2-40B4-BE49-F238E27FC236}">
                    <a16:creationId xmlns:a16="http://schemas.microsoft.com/office/drawing/2014/main" id="{7F2F1F05-3987-18CD-2335-EC17FCE803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912992" y="1093454"/>
                <a:ext cx="2552719" cy="1628749"/>
              </a:xfrm>
              <a:prstGeom prst="rect">
                <a:avLst/>
              </a:prstGeom>
            </p:spPr>
          </p:pic>
          <p:pic>
            <p:nvPicPr>
              <p:cNvPr id="21" name="Picture 20" descr="A close-up of a sea creature&#10;&#10;AI-generated content may be incorrect.">
                <a:extLst>
                  <a:ext uri="{FF2B5EF4-FFF2-40B4-BE49-F238E27FC236}">
                    <a16:creationId xmlns:a16="http://schemas.microsoft.com/office/drawing/2014/main" id="{A6151ACB-D343-CC36-8422-6C45CB1DC9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2837" y="1091573"/>
                <a:ext cx="3287884" cy="2474776"/>
              </a:xfrm>
              <a:prstGeom prst="rect">
                <a:avLst/>
              </a:prstGeom>
            </p:spPr>
          </p:pic>
          <p:pic>
            <p:nvPicPr>
              <p:cNvPr id="22" name="Picture 21" descr="A close-up of a fish&#10;&#10;AI-generated content may be incorrect.">
                <a:extLst>
                  <a:ext uri="{FF2B5EF4-FFF2-40B4-BE49-F238E27FC236}">
                    <a16:creationId xmlns:a16="http://schemas.microsoft.com/office/drawing/2014/main" id="{BBBBCF71-CCFF-7682-F95A-62D91EE74E0F}"/>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549742" y="1091573"/>
                <a:ext cx="2552716" cy="1637938"/>
              </a:xfrm>
              <a:prstGeom prst="rect">
                <a:avLst/>
              </a:prstGeom>
            </p:spPr>
          </p:pic>
          <p:pic>
            <p:nvPicPr>
              <p:cNvPr id="23" name="Picture 22" descr="A fish swimming in the ocean&#10;&#10;AI-generated content may be incorrect.">
                <a:extLst>
                  <a:ext uri="{FF2B5EF4-FFF2-40B4-BE49-F238E27FC236}">
                    <a16:creationId xmlns:a16="http://schemas.microsoft.com/office/drawing/2014/main" id="{BDE1D74E-8720-6AAB-D874-8935F762659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912990" y="2786568"/>
                <a:ext cx="2552718" cy="1631680"/>
              </a:xfrm>
              <a:prstGeom prst="rect">
                <a:avLst/>
              </a:prstGeom>
            </p:spPr>
          </p:pic>
          <p:pic>
            <p:nvPicPr>
              <p:cNvPr id="24" name="Picture 23" descr="A group of fish swimming in the water&#10;&#10;AI-generated content may be incorrect.">
                <a:extLst>
                  <a:ext uri="{FF2B5EF4-FFF2-40B4-BE49-F238E27FC236}">
                    <a16:creationId xmlns:a16="http://schemas.microsoft.com/office/drawing/2014/main" id="{52BD0141-21EA-AC68-E8DD-951684D72A8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912991" y="4492837"/>
                <a:ext cx="2552717" cy="1637938"/>
              </a:xfrm>
              <a:prstGeom prst="rect">
                <a:avLst/>
              </a:prstGeom>
            </p:spPr>
          </p:pic>
          <p:pic>
            <p:nvPicPr>
              <p:cNvPr id="25" name="Picture 24" descr="A turtle swimming in the water&#10;&#10;AI-generated content may be incorrect.">
                <a:extLst>
                  <a:ext uri="{FF2B5EF4-FFF2-40B4-BE49-F238E27FC236}">
                    <a16:creationId xmlns:a16="http://schemas.microsoft.com/office/drawing/2014/main" id="{5A058EDF-6FBD-6EA6-4083-65D46AE4C8D1}"/>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271930" y="2786568"/>
                <a:ext cx="2552716" cy="1621457"/>
              </a:xfrm>
              <a:prstGeom prst="rect">
                <a:avLst/>
              </a:prstGeom>
            </p:spPr>
          </p:pic>
          <p:pic>
            <p:nvPicPr>
              <p:cNvPr id="26" name="Picture 25" descr="A sea cucumber underwater&#10;&#10;AI-generated content may be incorrect.">
                <a:extLst>
                  <a:ext uri="{FF2B5EF4-FFF2-40B4-BE49-F238E27FC236}">
                    <a16:creationId xmlns:a16="http://schemas.microsoft.com/office/drawing/2014/main" id="{FF0298D7-DD3F-51EE-EBD4-42FB5D24D85A}"/>
                  </a:ext>
                </a:extLst>
              </p:cNvPr>
              <p:cNvPicPr>
                <a:picLocks noChangeAspect="1"/>
              </p:cNvPicPr>
              <p:nvPr/>
            </p:nvPicPr>
            <p:blipFill>
              <a:blip r:embed="rId11" cstate="screen">
                <a:extLst>
                  <a:ext uri="{28A0092B-C50C-407E-A947-70E740481C1C}">
                    <a14:useLocalDpi xmlns:a14="http://schemas.microsoft.com/office/drawing/2010/main"/>
                  </a:ext>
                </a:extLst>
              </a:blip>
              <a:srcRect b="-251"/>
              <a:stretch>
                <a:fillRect/>
              </a:stretch>
            </p:blipFill>
            <p:spPr>
              <a:xfrm>
                <a:off x="5554052" y="2788698"/>
                <a:ext cx="2566364" cy="1627417"/>
              </a:xfrm>
              <a:prstGeom prst="rect">
                <a:avLst/>
              </a:prstGeom>
            </p:spPr>
          </p:pic>
          <p:pic>
            <p:nvPicPr>
              <p:cNvPr id="27" name="Picture 26" descr="A shark swimming in the water&#10;&#10;AI-generated content may be incorrect.">
                <a:extLst>
                  <a:ext uri="{FF2B5EF4-FFF2-40B4-BE49-F238E27FC236}">
                    <a16:creationId xmlns:a16="http://schemas.microsoft.com/office/drawing/2014/main" id="{5221B625-7351-6644-3866-56B7D8C3CEBC}"/>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5554052" y="4492838"/>
                <a:ext cx="2548406" cy="1637938"/>
              </a:xfrm>
              <a:prstGeom prst="rect">
                <a:avLst/>
              </a:prstGeom>
            </p:spPr>
          </p:pic>
          <p:pic>
            <p:nvPicPr>
              <p:cNvPr id="28" name="Picture 27" descr="A sea creature with spikes&#10;&#10;AI-generated content may be incorrect.">
                <a:extLst>
                  <a:ext uri="{FF2B5EF4-FFF2-40B4-BE49-F238E27FC236}">
                    <a16:creationId xmlns:a16="http://schemas.microsoft.com/office/drawing/2014/main" id="{9CDA79DA-09C1-2FF9-5DD4-C9393AC58D8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2837" y="3654948"/>
                <a:ext cx="3299700" cy="2474776"/>
              </a:xfrm>
              <a:prstGeom prst="rect">
                <a:avLst/>
              </a:prstGeom>
            </p:spPr>
          </p:pic>
        </p:grpSp>
        <p:sp>
          <p:nvSpPr>
            <p:cNvPr id="8" name="TextBox 18">
              <a:extLst>
                <a:ext uri="{FF2B5EF4-FFF2-40B4-BE49-F238E27FC236}">
                  <a16:creationId xmlns:a16="http://schemas.microsoft.com/office/drawing/2014/main" id="{3CF5FD98-1D81-993C-F61A-2C7B23F0B1FB}"/>
                </a:ext>
              </a:extLst>
            </p:cNvPr>
            <p:cNvSpPr txBox="1"/>
            <p:nvPr/>
          </p:nvSpPr>
          <p:spPr>
            <a:xfrm>
              <a:off x="5747523" y="4313730"/>
              <a:ext cx="2660357"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Sea cucumbers</a:t>
              </a:r>
              <a:endParaRPr lang="en-AU" b="1" dirty="0">
                <a:solidFill>
                  <a:schemeClr val="bg1"/>
                </a:solidFill>
                <a:latin typeface="Arial" panose="020B0604020202020204" pitchFamily="34" charset="0"/>
                <a:cs typeface="Arial" panose="020B0604020202020204" pitchFamily="34" charset="0"/>
              </a:endParaRPr>
            </a:p>
          </p:txBody>
        </p:sp>
        <p:sp>
          <p:nvSpPr>
            <p:cNvPr id="9" name="TextBox 19">
              <a:extLst>
                <a:ext uri="{FF2B5EF4-FFF2-40B4-BE49-F238E27FC236}">
                  <a16:creationId xmlns:a16="http://schemas.microsoft.com/office/drawing/2014/main" id="{5BDC4042-C1B7-7606-CEFE-BA4C500AEEF9}"/>
                </a:ext>
              </a:extLst>
            </p:cNvPr>
            <p:cNvSpPr txBox="1"/>
            <p:nvPr/>
          </p:nvSpPr>
          <p:spPr>
            <a:xfrm>
              <a:off x="5746344" y="6083445"/>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Sharks</a:t>
              </a:r>
              <a:endParaRPr lang="en-AU" b="1" dirty="0">
                <a:solidFill>
                  <a:schemeClr val="bg1"/>
                </a:solidFill>
                <a:latin typeface="Arial" panose="020B0604020202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FD8D3A00-849E-C370-5CF1-9FD4691074F5}"/>
                </a:ext>
              </a:extLst>
            </p:cNvPr>
            <p:cNvSpPr txBox="1"/>
            <p:nvPr/>
          </p:nvSpPr>
          <p:spPr>
            <a:xfrm>
              <a:off x="3013751" y="6092104"/>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Grazing herbivores</a:t>
              </a:r>
              <a:endParaRPr lang="en-AU" b="1" dirty="0">
                <a:solidFill>
                  <a:schemeClr val="bg1"/>
                </a:solidFill>
                <a:latin typeface="Arial" panose="020B0604020202020204" pitchFamily="34" charset="0"/>
                <a:cs typeface="Arial" panose="020B0604020202020204" pitchFamily="34" charset="0"/>
              </a:endParaRPr>
            </a:p>
          </p:txBody>
        </p:sp>
        <p:sp>
          <p:nvSpPr>
            <p:cNvPr id="11" name="TextBox 21">
              <a:extLst>
                <a:ext uri="{FF2B5EF4-FFF2-40B4-BE49-F238E27FC236}">
                  <a16:creationId xmlns:a16="http://schemas.microsoft.com/office/drawing/2014/main" id="{BDDE63C6-F904-48C6-3CCA-0395B269C4BC}"/>
                </a:ext>
              </a:extLst>
            </p:cNvPr>
            <p:cNvSpPr txBox="1"/>
            <p:nvPr/>
          </p:nvSpPr>
          <p:spPr>
            <a:xfrm>
              <a:off x="314179" y="6084529"/>
              <a:ext cx="2592260"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Māori wrasse</a:t>
              </a:r>
              <a:endParaRPr lang="en-AU" b="1" dirty="0">
                <a:solidFill>
                  <a:schemeClr val="bg1"/>
                </a:solidFill>
                <a:latin typeface="Arial" panose="020B0604020202020204" pitchFamily="34" charset="0"/>
                <a:cs typeface="Arial" panose="020B0604020202020204" pitchFamily="34" charset="0"/>
              </a:endParaRPr>
            </a:p>
          </p:txBody>
        </p:sp>
        <p:sp>
          <p:nvSpPr>
            <p:cNvPr id="12" name="TextBox 22">
              <a:extLst>
                <a:ext uri="{FF2B5EF4-FFF2-40B4-BE49-F238E27FC236}">
                  <a16:creationId xmlns:a16="http://schemas.microsoft.com/office/drawing/2014/main" id="{9D6614EC-E5C3-50A1-AE3C-07C7BD1639EE}"/>
                </a:ext>
              </a:extLst>
            </p:cNvPr>
            <p:cNvSpPr txBox="1"/>
            <p:nvPr/>
          </p:nvSpPr>
          <p:spPr>
            <a:xfrm>
              <a:off x="272384" y="4284606"/>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a:solidFill>
                    <a:schemeClr val="bg1"/>
                  </a:solidFill>
                  <a:latin typeface="Arial" panose="020B0604020202020204" pitchFamily="34" charset="0"/>
                  <a:cs typeface="Arial" panose="020B0604020202020204" pitchFamily="34" charset="0"/>
                </a:rPr>
                <a:t>Turtles</a:t>
              </a:r>
              <a:endParaRPr lang="en-AU" b="1">
                <a:solidFill>
                  <a:schemeClr val="bg1"/>
                </a:solidFill>
                <a:latin typeface="Arial" panose="020B0604020202020204" pitchFamily="34" charset="0"/>
                <a:cs typeface="Arial" panose="020B0604020202020204" pitchFamily="34" charset="0"/>
              </a:endParaRPr>
            </a:p>
          </p:txBody>
        </p:sp>
        <p:sp>
          <p:nvSpPr>
            <p:cNvPr id="13" name="TextBox 23">
              <a:extLst>
                <a:ext uri="{FF2B5EF4-FFF2-40B4-BE49-F238E27FC236}">
                  <a16:creationId xmlns:a16="http://schemas.microsoft.com/office/drawing/2014/main" id="{B3D1B132-F0B3-2E0B-0698-80B472933FB2}"/>
                </a:ext>
              </a:extLst>
            </p:cNvPr>
            <p:cNvSpPr txBox="1"/>
            <p:nvPr/>
          </p:nvSpPr>
          <p:spPr>
            <a:xfrm>
              <a:off x="281496" y="2539981"/>
              <a:ext cx="2626101"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Butterflyfish</a:t>
              </a:r>
              <a:endParaRPr lang="en-AU" b="1" dirty="0">
                <a:solidFill>
                  <a:schemeClr val="bg1"/>
                </a:solidFill>
                <a:latin typeface="Arial" panose="020B0604020202020204" pitchFamily="34" charset="0"/>
                <a:cs typeface="Arial" panose="020B0604020202020204" pitchFamily="34" charset="0"/>
              </a:endParaRPr>
            </a:p>
          </p:txBody>
        </p:sp>
        <p:sp>
          <p:nvSpPr>
            <p:cNvPr id="14" name="TextBox 24">
              <a:extLst>
                <a:ext uri="{FF2B5EF4-FFF2-40B4-BE49-F238E27FC236}">
                  <a16:creationId xmlns:a16="http://schemas.microsoft.com/office/drawing/2014/main" id="{A5B16555-CF49-F9FD-E1A8-0E2BD653340F}"/>
                </a:ext>
              </a:extLst>
            </p:cNvPr>
            <p:cNvSpPr txBox="1"/>
            <p:nvPr/>
          </p:nvSpPr>
          <p:spPr>
            <a:xfrm>
              <a:off x="3013751" y="2556819"/>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Anemonefish</a:t>
              </a:r>
              <a:endParaRPr lang="en-AU" b="1" dirty="0">
                <a:solidFill>
                  <a:schemeClr val="bg1"/>
                </a:solidFill>
                <a:latin typeface="Arial" panose="020B0604020202020204" pitchFamily="34" charset="0"/>
                <a:cs typeface="Arial" panose="020B0604020202020204" pitchFamily="34" charset="0"/>
              </a:endParaRPr>
            </a:p>
          </p:txBody>
        </p:sp>
        <p:sp>
          <p:nvSpPr>
            <p:cNvPr id="15" name="TextBox 25">
              <a:extLst>
                <a:ext uri="{FF2B5EF4-FFF2-40B4-BE49-F238E27FC236}">
                  <a16:creationId xmlns:a16="http://schemas.microsoft.com/office/drawing/2014/main" id="{E5F895A7-FE2E-97BF-6A85-21342F09921B}"/>
                </a:ext>
              </a:extLst>
            </p:cNvPr>
            <p:cNvSpPr txBox="1"/>
            <p:nvPr/>
          </p:nvSpPr>
          <p:spPr>
            <a:xfrm>
              <a:off x="5749198" y="2556299"/>
              <a:ext cx="2641743" cy="23681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dirty="0">
                  <a:solidFill>
                    <a:schemeClr val="bg1"/>
                  </a:solidFill>
                  <a:latin typeface="Arial" panose="020B0604020202020204" pitchFamily="34" charset="0"/>
                  <a:cs typeface="Arial" panose="020B0604020202020204" pitchFamily="34" charset="0"/>
                </a:rPr>
                <a:t>Cods and groupers</a:t>
              </a:r>
              <a:endParaRPr lang="en-AU" b="1" dirty="0">
                <a:solidFill>
                  <a:schemeClr val="bg1"/>
                </a:solidFill>
                <a:latin typeface="Arial" panose="020B0604020202020204" pitchFamily="34" charset="0"/>
                <a:cs typeface="Arial" panose="020B0604020202020204" pitchFamily="34" charset="0"/>
              </a:endParaRPr>
            </a:p>
          </p:txBody>
        </p:sp>
        <p:sp>
          <p:nvSpPr>
            <p:cNvPr id="16" name="TextBox 26">
              <a:extLst>
                <a:ext uri="{FF2B5EF4-FFF2-40B4-BE49-F238E27FC236}">
                  <a16:creationId xmlns:a16="http://schemas.microsoft.com/office/drawing/2014/main" id="{3CBA1FEA-5E3F-FED5-52FA-6A6538CCF439}"/>
                </a:ext>
              </a:extLst>
            </p:cNvPr>
            <p:cNvSpPr txBox="1"/>
            <p:nvPr/>
          </p:nvSpPr>
          <p:spPr>
            <a:xfrm>
              <a:off x="3013751" y="4302622"/>
              <a:ext cx="2641743" cy="236817"/>
            </a:xfrm>
            <a:prstGeom prst="rect">
              <a:avLst/>
            </a:prstGeom>
            <a:solidFill>
              <a:srgbClr val="00629A">
                <a:alpha val="50196"/>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800"/>
                </a:lnSpc>
              </a:pPr>
              <a:r>
                <a:rPr lang="en-GB" b="1">
                  <a:solidFill>
                    <a:schemeClr val="bg1"/>
                  </a:solidFill>
                  <a:latin typeface="Arial"/>
                  <a:cs typeface="Arial"/>
                </a:rPr>
                <a:t>Coral trout</a:t>
              </a:r>
              <a:endParaRPr lang="en-AU" b="1">
                <a:solidFill>
                  <a:schemeClr val="bg1"/>
                </a:solidFill>
                <a:latin typeface="Arial" panose="020B0604020202020204" pitchFamily="34" charset="0"/>
                <a:cs typeface="Arial" panose="020B0604020202020204" pitchFamily="34" charset="0"/>
              </a:endParaRPr>
            </a:p>
          </p:txBody>
        </p:sp>
        <p:sp>
          <p:nvSpPr>
            <p:cNvPr id="17" name="TextBox 27">
              <a:extLst>
                <a:ext uri="{FF2B5EF4-FFF2-40B4-BE49-F238E27FC236}">
                  <a16:creationId xmlns:a16="http://schemas.microsoft.com/office/drawing/2014/main" id="{9C5E8684-8955-BD43-FA90-C869EA0CB0E9}"/>
                </a:ext>
              </a:extLst>
            </p:cNvPr>
            <p:cNvSpPr txBox="1"/>
            <p:nvPr/>
          </p:nvSpPr>
          <p:spPr>
            <a:xfrm>
              <a:off x="8516259" y="3433800"/>
              <a:ext cx="3374858" cy="236817"/>
            </a:xfrm>
            <a:prstGeom prst="rect">
              <a:avLst/>
            </a:prstGeom>
            <a:solidFill>
              <a:srgbClr val="00629A">
                <a:alpha val="50196"/>
              </a:srgbClr>
            </a:solidFill>
          </p:spPr>
          <p:txBody>
            <a:bodyPr wrap="square" rtlCol="0">
              <a:spAutoFit/>
            </a:bodyPr>
            <a:lstStyle>
              <a:defPPr>
                <a:defRPr lang="en-US"/>
              </a:defPPr>
              <a:lvl1pPr algn="r" defTabSz="914400">
                <a:lnSpc>
                  <a:spcPts val="1600"/>
                </a:lnSpc>
                <a:defRPr sz="1600">
                  <a:solidFill>
                    <a:schemeClr val="bg1"/>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pPr>
                <a:lnSpc>
                  <a:spcPts val="1800"/>
                </a:lnSpc>
              </a:pPr>
              <a:r>
                <a:rPr lang="en-GB" sz="1800" b="1" dirty="0"/>
                <a:t>Giant clams</a:t>
              </a:r>
              <a:endParaRPr lang="en-AU" sz="1800" b="1" dirty="0"/>
            </a:p>
          </p:txBody>
        </p:sp>
        <p:sp>
          <p:nvSpPr>
            <p:cNvPr id="18" name="TextBox 28">
              <a:extLst>
                <a:ext uri="{FF2B5EF4-FFF2-40B4-BE49-F238E27FC236}">
                  <a16:creationId xmlns:a16="http://schemas.microsoft.com/office/drawing/2014/main" id="{32C6F740-079C-FA39-F08E-6BB7FA47D308}"/>
                </a:ext>
              </a:extLst>
            </p:cNvPr>
            <p:cNvSpPr txBox="1"/>
            <p:nvPr/>
          </p:nvSpPr>
          <p:spPr>
            <a:xfrm>
              <a:off x="8516259" y="6077913"/>
              <a:ext cx="3420554" cy="236817"/>
            </a:xfrm>
            <a:prstGeom prst="rect">
              <a:avLst/>
            </a:prstGeom>
            <a:solidFill>
              <a:srgbClr val="00629A">
                <a:alpha val="50196"/>
              </a:srgbClr>
            </a:solidFill>
          </p:spPr>
          <p:txBody>
            <a:bodyPr wrap="square" rtlCol="0">
              <a:spAutoFit/>
            </a:bodyPr>
            <a:lstStyle>
              <a:defPPr>
                <a:defRPr lang="en-US"/>
              </a:defPPr>
              <a:lvl1pPr algn="r" defTabSz="914400">
                <a:lnSpc>
                  <a:spcPts val="1600"/>
                </a:lnSpc>
                <a:defRPr sz="1600">
                  <a:solidFill>
                    <a:schemeClr val="bg1"/>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pPr>
                <a:lnSpc>
                  <a:spcPts val="1800"/>
                </a:lnSpc>
              </a:pPr>
              <a:r>
                <a:rPr lang="en-GB" sz="1800" b="1"/>
                <a:t>Crown-of-thorns starfish</a:t>
              </a:r>
              <a:endParaRPr lang="en-AU" sz="1800" b="1"/>
            </a:p>
          </p:txBody>
        </p:sp>
      </p:grpSp>
    </p:spTree>
    <p:extLst>
      <p:ext uri="{BB962C8B-B14F-4D97-AF65-F5344CB8AC3E}">
        <p14:creationId xmlns:p14="http://schemas.microsoft.com/office/powerpoint/2010/main" val="2026598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34DA4A-AC6D-9906-F6F8-65992D319883}"/>
              </a:ext>
            </a:extLst>
          </p:cNvPr>
          <p:cNvSpPr txBox="1">
            <a:spLocks/>
          </p:cNvSpPr>
          <p:nvPr/>
        </p:nvSpPr>
        <p:spPr>
          <a:xfrm>
            <a:off x="5528935" y="597821"/>
            <a:ext cx="6010929" cy="596900"/>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AU" sz="4400" b="1" dirty="0">
                <a:solidFill>
                  <a:srgbClr val="008EA0"/>
                </a:solidFill>
                <a:latin typeface="Arial"/>
                <a:cs typeface="Arial"/>
              </a:rPr>
              <a:t>SEA CUCUMBERS</a:t>
            </a:r>
            <a:endParaRPr lang="en-US" sz="4400" b="1" dirty="0">
              <a:solidFill>
                <a:srgbClr val="008EA0"/>
              </a:solidFill>
              <a:latin typeface="Arial"/>
              <a:cs typeface="Arial"/>
            </a:endParaRPr>
          </a:p>
        </p:txBody>
      </p:sp>
      <p:sp>
        <p:nvSpPr>
          <p:cNvPr id="5" name="TextBox 4">
            <a:extLst>
              <a:ext uri="{FF2B5EF4-FFF2-40B4-BE49-F238E27FC236}">
                <a16:creationId xmlns:a16="http://schemas.microsoft.com/office/drawing/2014/main" id="{71ED14DA-1B25-8CE0-7DD6-443FC6625087}"/>
              </a:ext>
            </a:extLst>
          </p:cNvPr>
          <p:cNvSpPr txBox="1"/>
          <p:nvPr/>
        </p:nvSpPr>
        <p:spPr>
          <a:xfrm>
            <a:off x="955763" y="1346889"/>
            <a:ext cx="3648278" cy="1384995"/>
          </a:xfrm>
          <a:prstGeom prst="rect">
            <a:avLst/>
          </a:prstGeom>
          <a:noFill/>
        </p:spPr>
        <p:txBody>
          <a:bodyPr wrap="square" rtlCol="0">
            <a:spAutoFit/>
          </a:bodyPr>
          <a:lstStyle/>
          <a:p>
            <a:pPr algn="ctr"/>
            <a:r>
              <a:rPr lang="en-GB" sz="2800" dirty="0">
                <a:solidFill>
                  <a:srgbClr val="363D41"/>
                </a:solidFill>
                <a:latin typeface="Arial" panose="020B0604020202020204" pitchFamily="34" charset="0"/>
                <a:cs typeface="Arial" panose="020B0604020202020204" pitchFamily="34" charset="0"/>
              </a:rPr>
              <a:t>Soft cylindrical body. Most look-like large worms or caterpillars. </a:t>
            </a:r>
            <a:endParaRPr lang="en-AU" sz="2800" dirty="0">
              <a:solidFill>
                <a:srgbClr val="363D4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43C868-65D6-67D3-36C7-443F72F9A3FD}"/>
              </a:ext>
            </a:extLst>
          </p:cNvPr>
          <p:cNvSpPr txBox="1"/>
          <p:nvPr/>
        </p:nvSpPr>
        <p:spPr>
          <a:xfrm>
            <a:off x="4937047" y="1822550"/>
            <a:ext cx="3064104" cy="954107"/>
          </a:xfrm>
          <a:prstGeom prst="rect">
            <a:avLst/>
          </a:prstGeom>
          <a:noFill/>
        </p:spPr>
        <p:txBody>
          <a:bodyPr wrap="square" lIns="91440" tIns="45720" rIns="91440" bIns="45720" rtlCol="0" anchor="t">
            <a:spAutoFit/>
          </a:bodyPr>
          <a:lstStyle/>
          <a:p>
            <a:pPr algn="ctr"/>
            <a:r>
              <a:rPr lang="en-GB" sz="2800" dirty="0">
                <a:solidFill>
                  <a:srgbClr val="363D41"/>
                </a:solidFill>
                <a:latin typeface="Arial" panose="020B0604020202020204" pitchFamily="34" charset="0"/>
                <a:cs typeface="Arial" panose="020B0604020202020204" pitchFamily="34" charset="0"/>
              </a:rPr>
              <a:t>Size: up to100cm</a:t>
            </a:r>
          </a:p>
          <a:p>
            <a:pPr algn="ctr"/>
            <a:r>
              <a:rPr lang="en-GB" sz="2800" dirty="0">
                <a:solidFill>
                  <a:srgbClr val="363D41"/>
                </a:solidFill>
                <a:latin typeface="Arial" panose="020B0604020202020204" pitchFamily="34" charset="0"/>
                <a:cs typeface="Arial" panose="020B0604020202020204" pitchFamily="34" charset="0"/>
              </a:rPr>
              <a:t>Typically: 30 cm</a:t>
            </a:r>
          </a:p>
        </p:txBody>
      </p:sp>
      <p:sp>
        <p:nvSpPr>
          <p:cNvPr id="7" name="TextBox 6">
            <a:extLst>
              <a:ext uri="{FF2B5EF4-FFF2-40B4-BE49-F238E27FC236}">
                <a16:creationId xmlns:a16="http://schemas.microsoft.com/office/drawing/2014/main" id="{6D935281-325A-6362-B3A4-5BC8EF780683}"/>
              </a:ext>
            </a:extLst>
          </p:cNvPr>
          <p:cNvSpPr txBox="1"/>
          <p:nvPr/>
        </p:nvSpPr>
        <p:spPr>
          <a:xfrm>
            <a:off x="12838970" y="1416739"/>
            <a:ext cx="3487220" cy="1384995"/>
          </a:xfrm>
          <a:prstGeom prst="rect">
            <a:avLst/>
          </a:prstGeom>
          <a:noFill/>
        </p:spPr>
        <p:txBody>
          <a:bodyPr wrap="square">
            <a:spAutoFit/>
          </a:bodyPr>
          <a:lstStyle/>
          <a:p>
            <a:pPr algn="ctr"/>
            <a:r>
              <a:rPr lang="en-GB" sz="2800" dirty="0">
                <a:solidFill>
                  <a:srgbClr val="363D41"/>
                </a:solidFill>
                <a:latin typeface="Arial" panose="020B0604020202020204" pitchFamily="34" charset="0"/>
                <a:cs typeface="Arial" panose="020B0604020202020204" pitchFamily="34" charset="0"/>
              </a:rPr>
              <a:t>Move using tube feet and rhythmic contractions.</a:t>
            </a:r>
            <a:endParaRPr lang="en-AU" sz="2800" dirty="0">
              <a:solidFill>
                <a:srgbClr val="363D4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4A2CAA4-0160-B7DB-0090-A20EE10628BE}"/>
              </a:ext>
            </a:extLst>
          </p:cNvPr>
          <p:cNvSpPr txBox="1"/>
          <p:nvPr/>
        </p:nvSpPr>
        <p:spPr>
          <a:xfrm>
            <a:off x="8323224" y="1822551"/>
            <a:ext cx="4182740" cy="954107"/>
          </a:xfrm>
          <a:prstGeom prst="rect">
            <a:avLst/>
          </a:prstGeom>
          <a:noFill/>
        </p:spPr>
        <p:txBody>
          <a:bodyPr wrap="square">
            <a:spAutoFit/>
          </a:bodyPr>
          <a:lstStyle/>
          <a:p>
            <a:pPr algn="ctr"/>
            <a:r>
              <a:rPr lang="en-GB" sz="2800" dirty="0">
                <a:solidFill>
                  <a:srgbClr val="363D41"/>
                </a:solidFill>
                <a:latin typeface="Arial" panose="020B0604020202020204" pitchFamily="34" charset="0"/>
                <a:cs typeface="Arial" panose="020B0604020202020204" pitchFamily="34" charset="0"/>
              </a:rPr>
              <a:t>Breathe by taking in water through their anus.</a:t>
            </a:r>
            <a:endParaRPr lang="en-AU" sz="2800" dirty="0">
              <a:solidFill>
                <a:srgbClr val="363D4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0E52664-BDED-77F6-F90C-8EE4790E2301}"/>
              </a:ext>
            </a:extLst>
          </p:cNvPr>
          <p:cNvGrpSpPr/>
          <p:nvPr/>
        </p:nvGrpSpPr>
        <p:grpSpPr>
          <a:xfrm>
            <a:off x="966697" y="3035882"/>
            <a:ext cx="15093950" cy="5888517"/>
            <a:chOff x="293263" y="2880185"/>
            <a:chExt cx="12159018" cy="4743528"/>
          </a:xfrm>
        </p:grpSpPr>
        <p:grpSp>
          <p:nvGrpSpPr>
            <p:cNvPr id="9" name="Group 8">
              <a:extLst>
                <a:ext uri="{FF2B5EF4-FFF2-40B4-BE49-F238E27FC236}">
                  <a16:creationId xmlns:a16="http://schemas.microsoft.com/office/drawing/2014/main" id="{2DBFB3AD-B09A-A6EC-B8A1-E6C95D25E278}"/>
                </a:ext>
              </a:extLst>
            </p:cNvPr>
            <p:cNvGrpSpPr/>
            <p:nvPr/>
          </p:nvGrpSpPr>
          <p:grpSpPr>
            <a:xfrm>
              <a:off x="293263" y="2880185"/>
              <a:ext cx="12159017" cy="4743528"/>
              <a:chOff x="233914" y="1900656"/>
              <a:chExt cx="11704011" cy="4465761"/>
            </a:xfrm>
          </p:grpSpPr>
          <p:pic>
            <p:nvPicPr>
              <p:cNvPr id="10" name="Picture 9" descr="A sea cucumber underwater&#10;&#10;AI-generated content may be incorrect.">
                <a:extLst>
                  <a:ext uri="{FF2B5EF4-FFF2-40B4-BE49-F238E27FC236}">
                    <a16:creationId xmlns:a16="http://schemas.microsoft.com/office/drawing/2014/main" id="{BF06E6AA-BA5F-6702-B3C5-14912C1071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6874" y="1904112"/>
                <a:ext cx="3722445" cy="2484149"/>
              </a:xfrm>
              <a:prstGeom prst="rect">
                <a:avLst/>
              </a:prstGeom>
            </p:spPr>
          </p:pic>
          <p:pic>
            <p:nvPicPr>
              <p:cNvPr id="11" name="Picture 10">
                <a:extLst>
                  <a:ext uri="{FF2B5EF4-FFF2-40B4-BE49-F238E27FC236}">
                    <a16:creationId xmlns:a16="http://schemas.microsoft.com/office/drawing/2014/main" id="{4E7DF7B3-307A-B137-58A6-6501C1B2BB9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743262" y="4571644"/>
                <a:ext cx="3729667" cy="1793035"/>
              </a:xfrm>
              <a:prstGeom prst="rect">
                <a:avLst/>
              </a:prstGeom>
            </p:spPr>
          </p:pic>
          <p:pic>
            <p:nvPicPr>
              <p:cNvPr id="12" name="Picture 11" descr="Close-up of a sea cucumber&#10;&#10;AI-generated content may be incorrect.">
                <a:extLst>
                  <a:ext uri="{FF2B5EF4-FFF2-40B4-BE49-F238E27FC236}">
                    <a16:creationId xmlns:a16="http://schemas.microsoft.com/office/drawing/2014/main" id="{27F3B141-7055-1DDE-27FE-AE66FF635D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54075" y="3982620"/>
                <a:ext cx="2926313" cy="2383797"/>
              </a:xfrm>
              <a:prstGeom prst="rect">
                <a:avLst/>
              </a:prstGeom>
            </p:spPr>
          </p:pic>
          <p:pic>
            <p:nvPicPr>
              <p:cNvPr id="13" name="Picture 12">
                <a:extLst>
                  <a:ext uri="{FF2B5EF4-FFF2-40B4-BE49-F238E27FC236}">
                    <a16:creationId xmlns:a16="http://schemas.microsoft.com/office/drawing/2014/main" id="{0EA0E51C-5305-6A44-24C5-363F668AEC1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3914" y="1904113"/>
                <a:ext cx="2926313" cy="1889368"/>
              </a:xfrm>
              <a:prstGeom prst="rect">
                <a:avLst/>
              </a:prstGeom>
            </p:spPr>
          </p:pic>
          <p:pic>
            <p:nvPicPr>
              <p:cNvPr id="14" name="Picture 13">
                <a:extLst>
                  <a:ext uri="{FF2B5EF4-FFF2-40B4-BE49-F238E27FC236}">
                    <a16:creationId xmlns:a16="http://schemas.microsoft.com/office/drawing/2014/main" id="{5D377213-483D-2635-CD5D-6122B78DB3A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366811" y="1900656"/>
                <a:ext cx="2213799" cy="2474398"/>
              </a:xfrm>
              <a:prstGeom prst="rect">
                <a:avLst/>
              </a:prstGeom>
            </p:spPr>
          </p:pic>
          <p:pic>
            <p:nvPicPr>
              <p:cNvPr id="15" name="Picture 14">
                <a:extLst>
                  <a:ext uri="{FF2B5EF4-FFF2-40B4-BE49-F238E27FC236}">
                    <a16:creationId xmlns:a16="http://schemas.microsoft.com/office/drawing/2014/main" id="{9F64AD34-57EE-74F3-DAA7-FF015B731A9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654751" y="1900656"/>
                <a:ext cx="2283174" cy="2474398"/>
              </a:xfrm>
              <a:prstGeom prst="rect">
                <a:avLst/>
              </a:prstGeom>
            </p:spPr>
          </p:pic>
          <p:pic>
            <p:nvPicPr>
              <p:cNvPr id="16" name="Picture 15">
                <a:extLst>
                  <a:ext uri="{FF2B5EF4-FFF2-40B4-BE49-F238E27FC236}">
                    <a16:creationId xmlns:a16="http://schemas.microsoft.com/office/drawing/2014/main" id="{CA11F9A3-B190-9503-F002-C87F00929F94}"/>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3344588" y="4496681"/>
                <a:ext cx="2234473" cy="1867998"/>
              </a:xfrm>
              <a:prstGeom prst="rect">
                <a:avLst/>
              </a:prstGeom>
            </p:spPr>
          </p:pic>
          <p:cxnSp>
            <p:nvCxnSpPr>
              <p:cNvPr id="19" name="Straight Arrow Connector 18">
                <a:extLst>
                  <a:ext uri="{FF2B5EF4-FFF2-40B4-BE49-F238E27FC236}">
                    <a16:creationId xmlns:a16="http://schemas.microsoft.com/office/drawing/2014/main" id="{50580982-668B-D6F0-AC1B-9D025FA499A0}"/>
                  </a:ext>
                </a:extLst>
              </p:cNvPr>
              <p:cNvCxnSpPr>
                <a:cxnSpLocks/>
              </p:cNvCxnSpPr>
              <p:nvPr/>
            </p:nvCxnSpPr>
            <p:spPr>
              <a:xfrm flipV="1">
                <a:off x="6373906" y="3620228"/>
                <a:ext cx="231545" cy="362130"/>
              </a:xfrm>
              <a:prstGeom prst="straightConnector1">
                <a:avLst/>
              </a:prstGeom>
              <a:ln w="38100">
                <a:solidFill>
                  <a:schemeClr val="bg1"/>
                </a:solidFill>
                <a:tailEnd type="triangle"/>
              </a:ln>
            </p:spPr>
            <p:style>
              <a:lnRef idx="2">
                <a:schemeClr val="accent2"/>
              </a:lnRef>
              <a:fillRef idx="0">
                <a:schemeClr val="accent2"/>
              </a:fillRef>
              <a:effectRef idx="1">
                <a:schemeClr val="accent2"/>
              </a:effectRef>
              <a:fontRef idx="minor">
                <a:schemeClr val="tx1"/>
              </a:fontRef>
            </p:style>
          </p:cxnSp>
          <p:pic>
            <p:nvPicPr>
              <p:cNvPr id="20" name="Picture Placeholder 4">
                <a:extLst>
                  <a:ext uri="{FF2B5EF4-FFF2-40B4-BE49-F238E27FC236}">
                    <a16:creationId xmlns:a16="http://schemas.microsoft.com/office/drawing/2014/main" id="{125C1789-D031-AE6D-FACB-6735AD91DC8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645707" y="4556019"/>
                <a:ext cx="2292218" cy="1808660"/>
              </a:xfrm>
              <a:prstGeom prst="rect">
                <a:avLst/>
              </a:prstGeom>
            </p:spPr>
          </p:pic>
          <p:cxnSp>
            <p:nvCxnSpPr>
              <p:cNvPr id="21" name="Straight Arrow Connector 20">
                <a:extLst>
                  <a:ext uri="{FF2B5EF4-FFF2-40B4-BE49-F238E27FC236}">
                    <a16:creationId xmlns:a16="http://schemas.microsoft.com/office/drawing/2014/main" id="{06E24EF4-8693-6817-6A82-D85D26969080}"/>
                  </a:ext>
                </a:extLst>
              </p:cNvPr>
              <p:cNvCxnSpPr>
                <a:cxnSpLocks/>
              </p:cNvCxnSpPr>
              <p:nvPr/>
            </p:nvCxnSpPr>
            <p:spPr>
              <a:xfrm>
                <a:off x="1991879" y="4198851"/>
                <a:ext cx="348224" cy="208284"/>
              </a:xfrm>
              <a:prstGeom prst="straightConnector1">
                <a:avLst/>
              </a:prstGeom>
              <a:ln w="38100">
                <a:solidFill>
                  <a:schemeClr val="bg1"/>
                </a:solidFill>
                <a:tailEnd type="triangle"/>
              </a:ln>
            </p:spPr>
            <p:style>
              <a:lnRef idx="2">
                <a:schemeClr val="accent2"/>
              </a:lnRef>
              <a:fillRef idx="0">
                <a:schemeClr val="accent2"/>
              </a:fillRef>
              <a:effectRef idx="1">
                <a:schemeClr val="accent2"/>
              </a:effectRef>
              <a:fontRef idx="minor">
                <a:schemeClr val="tx1"/>
              </a:fontRef>
            </p:style>
          </p:cxnSp>
        </p:grpSp>
        <p:cxnSp>
          <p:nvCxnSpPr>
            <p:cNvPr id="23" name="Straight Arrow Connector 22">
              <a:extLst>
                <a:ext uri="{FF2B5EF4-FFF2-40B4-BE49-F238E27FC236}">
                  <a16:creationId xmlns:a16="http://schemas.microsoft.com/office/drawing/2014/main" id="{8C838D88-695E-DB5E-3F55-F28B99152DED}"/>
                </a:ext>
              </a:extLst>
            </p:cNvPr>
            <p:cNvCxnSpPr>
              <a:cxnSpLocks/>
            </p:cNvCxnSpPr>
            <p:nvPr/>
          </p:nvCxnSpPr>
          <p:spPr>
            <a:xfrm flipH="1">
              <a:off x="12039600" y="3779989"/>
              <a:ext cx="99646" cy="828696"/>
            </a:xfrm>
            <a:prstGeom prst="straightConnector1">
              <a:avLst/>
            </a:prstGeom>
            <a:ln w="38100">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3" name="TextBox 21">
              <a:extLst>
                <a:ext uri="{FF2B5EF4-FFF2-40B4-BE49-F238E27FC236}">
                  <a16:creationId xmlns:a16="http://schemas.microsoft.com/office/drawing/2014/main" id="{4C48E11D-37E4-CF56-0C3D-56CB8BD39553}"/>
                </a:ext>
              </a:extLst>
            </p:cNvPr>
            <p:cNvSpPr txBox="1"/>
            <p:nvPr/>
          </p:nvSpPr>
          <p:spPr>
            <a:xfrm>
              <a:off x="6014420" y="5266425"/>
              <a:ext cx="3867159" cy="26032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800"/>
                </a:lnSpc>
              </a:pPr>
              <a:r>
                <a:rPr lang="en-GB" b="1" dirty="0">
                  <a:solidFill>
                    <a:schemeClr val="bg1"/>
                  </a:solidFill>
                  <a:latin typeface="Arial" panose="020B0604020202020204" pitchFamily="34" charset="0"/>
                  <a:cs typeface="Arial" panose="020B0604020202020204" pitchFamily="34" charset="0"/>
                </a:rPr>
                <a:t>Anus</a:t>
              </a:r>
              <a:endParaRPr lang="en-AU" b="1" dirty="0">
                <a:solidFill>
                  <a:schemeClr val="bg1"/>
                </a:solidFill>
                <a:latin typeface="Arial" panose="020B0604020202020204" pitchFamily="34" charset="0"/>
                <a:cs typeface="Arial" panose="020B0604020202020204" pitchFamily="34" charset="0"/>
              </a:endParaRPr>
            </a:p>
          </p:txBody>
        </p:sp>
        <p:sp>
          <p:nvSpPr>
            <p:cNvPr id="24" name="TextBox 21">
              <a:extLst>
                <a:ext uri="{FF2B5EF4-FFF2-40B4-BE49-F238E27FC236}">
                  <a16:creationId xmlns:a16="http://schemas.microsoft.com/office/drawing/2014/main" id="{D1B20ECB-C02E-900B-01CF-7AD0AF16F687}"/>
                </a:ext>
              </a:extLst>
            </p:cNvPr>
            <p:cNvSpPr txBox="1"/>
            <p:nvPr/>
          </p:nvSpPr>
          <p:spPr>
            <a:xfrm>
              <a:off x="335151" y="5092257"/>
              <a:ext cx="3014037" cy="260327"/>
            </a:xfrm>
            <a:prstGeom prst="rect">
              <a:avLst/>
            </a:prstGeom>
            <a:solidFill>
              <a:srgbClr val="00629A">
                <a:alpha val="50196"/>
              </a:srgbClr>
            </a:solidFill>
          </p:spPr>
          <p:txBody>
            <a:bodyPr wrap="square" rtlCol="0">
              <a:spAutoFit/>
            </a:bodyPr>
            <a:lstStyle>
              <a:defPPr>
                <a:defRPr lang="en-US"/>
              </a:defPPr>
              <a:lvl1pPr defTabSz="914400">
                <a:lnSpc>
                  <a:spcPts val="1600"/>
                </a:lnSpc>
                <a:defRPr sz="1600">
                  <a:solidFill>
                    <a:schemeClr val="bg1"/>
                  </a:solidFill>
                  <a:latin typeface="Arial" panose="020B0604020202020204" pitchFamily="34" charset="0"/>
                  <a:cs typeface="Arial" panose="020B0604020202020204" pitchFamily="34" charset="0"/>
                </a:defRPr>
              </a:lvl1pPr>
              <a:lvl2pPr defTabSz="914400"/>
              <a:lvl3pPr defTabSz="914400"/>
              <a:lvl4pPr defTabSz="914400"/>
              <a:lvl5pPr defTabSz="914400"/>
              <a:lvl6pPr defTabSz="914400"/>
              <a:lvl7pPr defTabSz="914400"/>
              <a:lvl8pPr defTabSz="914400"/>
              <a:lvl9pPr defTabSz="914400"/>
            </a:lstStyle>
            <a:p>
              <a:pPr>
                <a:lnSpc>
                  <a:spcPts val="1800"/>
                </a:lnSpc>
              </a:pPr>
              <a:r>
                <a:rPr lang="en-GB" sz="1800" b="1" dirty="0"/>
                <a:t>Feeding tentacles</a:t>
              </a:r>
              <a:endParaRPr lang="en-AU" sz="1800" b="1" dirty="0"/>
            </a:p>
          </p:txBody>
        </p:sp>
        <p:sp>
          <p:nvSpPr>
            <p:cNvPr id="25" name="TextBox 21">
              <a:extLst>
                <a:ext uri="{FF2B5EF4-FFF2-40B4-BE49-F238E27FC236}">
                  <a16:creationId xmlns:a16="http://schemas.microsoft.com/office/drawing/2014/main" id="{ADDFF5C2-4B34-6F1A-5177-A4A49BFAEEF1}"/>
                </a:ext>
              </a:extLst>
            </p:cNvPr>
            <p:cNvSpPr txBox="1"/>
            <p:nvPr/>
          </p:nvSpPr>
          <p:spPr>
            <a:xfrm>
              <a:off x="10080346" y="5262192"/>
              <a:ext cx="2371935" cy="260327"/>
            </a:xfrm>
            <a:prstGeom prst="rect">
              <a:avLst/>
            </a:prstGeom>
            <a:solidFill>
              <a:srgbClr val="00629A">
                <a:alpha val="50196"/>
              </a:srgb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800"/>
                </a:lnSpc>
              </a:pPr>
              <a:r>
                <a:rPr lang="en-GB" b="1" dirty="0">
                  <a:solidFill>
                    <a:schemeClr val="bg1"/>
                  </a:solidFill>
                  <a:latin typeface="Arial" panose="020B0604020202020204" pitchFamily="34" charset="0"/>
                  <a:cs typeface="Arial" panose="020B0604020202020204" pitchFamily="34" charset="0"/>
                </a:rPr>
                <a:t>Cuvierian</a:t>
              </a:r>
              <a:r>
                <a:rPr lang="en-GB" dirty="0">
                  <a:solidFill>
                    <a:schemeClr val="bg1"/>
                  </a:solidFill>
                  <a:latin typeface="Arial" panose="020B0604020202020204" pitchFamily="34" charset="0"/>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tubules</a:t>
              </a:r>
              <a:endParaRPr lang="en-AU"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4865536"/>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C325-078C-F9B0-4EFE-443E544C8C7B}"/>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F274663-0B93-FDD4-7A7D-42122495ACF6}"/>
              </a:ext>
            </a:extLst>
          </p:cNvPr>
          <p:cNvSpPr txBox="1">
            <a:spLocks/>
          </p:cNvSpPr>
          <p:nvPr/>
        </p:nvSpPr>
        <p:spPr>
          <a:xfrm>
            <a:off x="6094699" y="607783"/>
            <a:ext cx="4879401" cy="676275"/>
          </a:xfrm>
          <a:prstGeom prst="rect">
            <a:avLst/>
          </a:prstGeom>
        </p:spPr>
        <p:txBody>
          <a:bodyPr vert="horz" lIns="91440" tIns="45720" rIns="91440" bIns="45720" rtlCol="0" anchor="ctr">
            <a:noAutofit/>
          </a:bodyPr>
          <a:lst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a:lstStyle>
          <a:p>
            <a:pPr algn="ctr"/>
            <a:r>
              <a:rPr lang="en-GB" sz="4400" b="1" dirty="0">
                <a:solidFill>
                  <a:srgbClr val="008EA0"/>
                </a:solidFill>
                <a:latin typeface="Arial"/>
                <a:cs typeface="Arial"/>
              </a:rPr>
              <a:t>GIANT CLAMS</a:t>
            </a:r>
            <a:endParaRPr lang="en-US" sz="4400" b="1" dirty="0">
              <a:solidFill>
                <a:srgbClr val="008EA0"/>
              </a:solidFill>
              <a:latin typeface="Arial"/>
              <a:cs typeface="Arial"/>
            </a:endParaRPr>
          </a:p>
        </p:txBody>
      </p:sp>
      <p:grpSp>
        <p:nvGrpSpPr>
          <p:cNvPr id="27" name="Group 26">
            <a:extLst>
              <a:ext uri="{FF2B5EF4-FFF2-40B4-BE49-F238E27FC236}">
                <a16:creationId xmlns:a16="http://schemas.microsoft.com/office/drawing/2014/main" id="{4E5623BA-F14D-12D2-5BEE-83D72558B967}"/>
              </a:ext>
            </a:extLst>
          </p:cNvPr>
          <p:cNvGrpSpPr/>
          <p:nvPr/>
        </p:nvGrpSpPr>
        <p:grpSpPr>
          <a:xfrm>
            <a:off x="381729" y="1480265"/>
            <a:ext cx="16202505" cy="7853701"/>
            <a:chOff x="381729" y="1651715"/>
            <a:chExt cx="16202505" cy="7853701"/>
          </a:xfrm>
        </p:grpSpPr>
        <p:pic>
          <p:nvPicPr>
            <p:cNvPr id="4" name="Picture 3" descr="A blue and green sea creature&#10;&#10;AI-generated content may be incorrect.">
              <a:extLst>
                <a:ext uri="{FF2B5EF4-FFF2-40B4-BE49-F238E27FC236}">
                  <a16:creationId xmlns:a16="http://schemas.microsoft.com/office/drawing/2014/main" id="{788A6026-BF15-0C38-8AE0-24E6D1CEC2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5991" y="2065727"/>
              <a:ext cx="7309495" cy="6866886"/>
            </a:xfrm>
            <a:prstGeom prst="rect">
              <a:avLst/>
            </a:prstGeom>
          </p:spPr>
        </p:pic>
        <p:sp>
          <p:nvSpPr>
            <p:cNvPr id="5" name="TextBox 4">
              <a:extLst>
                <a:ext uri="{FF2B5EF4-FFF2-40B4-BE49-F238E27FC236}">
                  <a16:creationId xmlns:a16="http://schemas.microsoft.com/office/drawing/2014/main" id="{ACD829D5-10CE-EFD9-CD10-0B2B657C2505}"/>
                </a:ext>
              </a:extLst>
            </p:cNvPr>
            <p:cNvSpPr txBox="1"/>
            <p:nvPr/>
          </p:nvSpPr>
          <p:spPr>
            <a:xfrm>
              <a:off x="4885991" y="8982196"/>
              <a:ext cx="7309495" cy="523220"/>
            </a:xfrm>
            <a:prstGeom prst="rect">
              <a:avLst/>
            </a:prstGeom>
            <a:noFill/>
          </p:spPr>
          <p:txBody>
            <a:bodyPr wrap="square" lIns="91440" tIns="45720" rIns="91440" bIns="45720" rtlCol="0" anchor="t">
              <a:spAutoFit/>
            </a:bodyPr>
            <a:lstStyle/>
            <a:p>
              <a:pPr algn="ctr"/>
              <a:r>
                <a:rPr lang="en-GB" sz="2800" dirty="0">
                  <a:solidFill>
                    <a:srgbClr val="363D41"/>
                  </a:solidFill>
                </a:rPr>
                <a:t>Shell is made of two thick wavy valves.</a:t>
              </a:r>
              <a:endParaRPr lang="en-AU" sz="2800" dirty="0">
                <a:solidFill>
                  <a:srgbClr val="363D41"/>
                </a:solidFill>
                <a:cs typeface="Arial"/>
              </a:endParaRPr>
            </a:p>
          </p:txBody>
        </p:sp>
        <p:sp>
          <p:nvSpPr>
            <p:cNvPr id="6" name="TextBox 5">
              <a:extLst>
                <a:ext uri="{FF2B5EF4-FFF2-40B4-BE49-F238E27FC236}">
                  <a16:creationId xmlns:a16="http://schemas.microsoft.com/office/drawing/2014/main" id="{8CC4D6A5-D65F-F58A-44CB-604385A30BE2}"/>
                </a:ext>
              </a:extLst>
            </p:cNvPr>
            <p:cNvSpPr txBox="1"/>
            <p:nvPr/>
          </p:nvSpPr>
          <p:spPr>
            <a:xfrm>
              <a:off x="381729" y="1651715"/>
              <a:ext cx="4172177" cy="1815882"/>
            </a:xfrm>
            <a:prstGeom prst="rect">
              <a:avLst/>
            </a:prstGeom>
            <a:noFill/>
          </p:spPr>
          <p:txBody>
            <a:bodyPr wrap="square" rtlCol="0">
              <a:spAutoFit/>
            </a:bodyPr>
            <a:lstStyle/>
            <a:p>
              <a:r>
                <a:rPr lang="en-GB" sz="2800" dirty="0">
                  <a:solidFill>
                    <a:srgbClr val="363D41"/>
                  </a:solidFill>
                  <a:latin typeface="Arial" panose="020B0604020202020204" pitchFamily="34" charset="0"/>
                  <a:cs typeface="Arial" panose="020B0604020202020204" pitchFamily="34" charset="0"/>
                </a:rPr>
                <a:t>Colours and pattens are produced by symbiotic algae and light refraction in iridocyte cells.  </a:t>
              </a:r>
              <a:endParaRPr lang="en-AU" sz="2800" dirty="0">
                <a:solidFill>
                  <a:srgbClr val="363D4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52C077-BAC8-97DC-0311-6B61738B3148}"/>
                </a:ext>
              </a:extLst>
            </p:cNvPr>
            <p:cNvSpPr txBox="1"/>
            <p:nvPr/>
          </p:nvSpPr>
          <p:spPr>
            <a:xfrm>
              <a:off x="12610874" y="3829475"/>
              <a:ext cx="3973360" cy="1384995"/>
            </a:xfrm>
            <a:prstGeom prst="rect">
              <a:avLst/>
            </a:prstGeom>
            <a:noFill/>
          </p:spPr>
          <p:txBody>
            <a:bodyPr wrap="square" rtlCol="0">
              <a:spAutoFit/>
            </a:bodyPr>
            <a:lstStyle/>
            <a:p>
              <a:r>
                <a:rPr lang="en-GB" sz="2800" dirty="0">
                  <a:solidFill>
                    <a:srgbClr val="363D41"/>
                  </a:solidFill>
                  <a:cs typeface="Arial" panose="020B0604020202020204" pitchFamily="34" charset="0"/>
                </a:rPr>
                <a:t>Inhalant siphon draws in water to filter for food and oxygen. </a:t>
              </a:r>
              <a:endParaRPr lang="en-AU" sz="2800" dirty="0">
                <a:solidFill>
                  <a:srgbClr val="363D41"/>
                </a:solidFill>
                <a:cs typeface="Arial" panose="020B0604020202020204" pitchFamily="34" charset="0"/>
              </a:endParaRPr>
            </a:p>
          </p:txBody>
        </p:sp>
        <p:sp>
          <p:nvSpPr>
            <p:cNvPr id="8" name="TextBox 7">
              <a:extLst>
                <a:ext uri="{FF2B5EF4-FFF2-40B4-BE49-F238E27FC236}">
                  <a16:creationId xmlns:a16="http://schemas.microsoft.com/office/drawing/2014/main" id="{88C5EF2D-2A10-D1A1-C9D3-C06BA3878DD2}"/>
                </a:ext>
              </a:extLst>
            </p:cNvPr>
            <p:cNvSpPr txBox="1"/>
            <p:nvPr/>
          </p:nvSpPr>
          <p:spPr>
            <a:xfrm>
              <a:off x="12610874" y="1651715"/>
              <a:ext cx="3631277" cy="1815882"/>
            </a:xfrm>
            <a:prstGeom prst="rect">
              <a:avLst/>
            </a:prstGeom>
            <a:noFill/>
          </p:spPr>
          <p:txBody>
            <a:bodyPr wrap="square" rtlCol="0">
              <a:spAutoFit/>
            </a:bodyPr>
            <a:lstStyle/>
            <a:p>
              <a:r>
                <a:rPr lang="en-GB" sz="2800" dirty="0">
                  <a:solidFill>
                    <a:srgbClr val="363D41"/>
                  </a:solidFill>
                  <a:cs typeface="Arial" panose="020B0604020202020204" pitchFamily="34" charset="0"/>
                </a:rPr>
                <a:t>Symbiotic algae in the mantle produce nutrients through photosynthesis.  </a:t>
              </a:r>
              <a:endParaRPr lang="en-AU" sz="2800" dirty="0">
                <a:solidFill>
                  <a:srgbClr val="363D41"/>
                </a:solidFill>
                <a:cs typeface="Arial" panose="020B0604020202020204" pitchFamily="34" charset="0"/>
              </a:endParaRPr>
            </a:p>
          </p:txBody>
        </p:sp>
        <p:sp>
          <p:nvSpPr>
            <p:cNvPr id="9" name="TextBox 8">
              <a:extLst>
                <a:ext uri="{FF2B5EF4-FFF2-40B4-BE49-F238E27FC236}">
                  <a16:creationId xmlns:a16="http://schemas.microsoft.com/office/drawing/2014/main" id="{5625EE47-85B5-8631-1FF2-E68A2900DD39}"/>
                </a:ext>
              </a:extLst>
            </p:cNvPr>
            <p:cNvSpPr txBox="1"/>
            <p:nvPr/>
          </p:nvSpPr>
          <p:spPr>
            <a:xfrm>
              <a:off x="381729" y="5788954"/>
              <a:ext cx="3986037" cy="1384995"/>
            </a:xfrm>
            <a:prstGeom prst="rect">
              <a:avLst/>
            </a:prstGeom>
            <a:noFill/>
          </p:spPr>
          <p:txBody>
            <a:bodyPr wrap="square" lIns="91440" tIns="45720" rIns="91440" bIns="45720" rtlCol="0" anchor="t">
              <a:spAutoFit/>
            </a:bodyPr>
            <a:lstStyle/>
            <a:p>
              <a:r>
                <a:rPr lang="en-GB" sz="2800" dirty="0">
                  <a:solidFill>
                    <a:srgbClr val="363D41"/>
                  </a:solidFill>
                  <a:cs typeface="Arial" panose="020B0604020202020204" pitchFamily="34" charset="0"/>
                </a:rPr>
                <a:t>Size: up to140 cm</a:t>
              </a:r>
            </a:p>
            <a:p>
              <a:r>
                <a:rPr lang="en-GB" sz="2800" dirty="0">
                  <a:solidFill>
                    <a:srgbClr val="363D41"/>
                  </a:solidFill>
                  <a:cs typeface="Arial" panose="020B0604020202020204" pitchFamily="34" charset="0"/>
                </a:rPr>
                <a:t>Weight: up to 250kg</a:t>
              </a:r>
            </a:p>
            <a:p>
              <a:r>
                <a:rPr lang="en-GB" sz="2800" dirty="0">
                  <a:solidFill>
                    <a:srgbClr val="363D41"/>
                  </a:solidFill>
                  <a:cs typeface="Arial" panose="020B0604020202020204" pitchFamily="34" charset="0"/>
                </a:rPr>
                <a:t>Age: 70 years+</a:t>
              </a:r>
              <a:endParaRPr lang="en-AU" sz="2800" dirty="0">
                <a:solidFill>
                  <a:srgbClr val="363D41"/>
                </a:solidFill>
                <a:cs typeface="Arial" panose="020B0604020202020204" pitchFamily="34" charset="0"/>
              </a:endParaRPr>
            </a:p>
          </p:txBody>
        </p:sp>
        <p:sp>
          <p:nvSpPr>
            <p:cNvPr id="14" name="TextBox 13">
              <a:extLst>
                <a:ext uri="{FF2B5EF4-FFF2-40B4-BE49-F238E27FC236}">
                  <a16:creationId xmlns:a16="http://schemas.microsoft.com/office/drawing/2014/main" id="{5FE1E318-C472-A09E-00BA-9B716545B298}"/>
                </a:ext>
              </a:extLst>
            </p:cNvPr>
            <p:cNvSpPr txBox="1"/>
            <p:nvPr/>
          </p:nvSpPr>
          <p:spPr>
            <a:xfrm>
              <a:off x="381729" y="4116794"/>
              <a:ext cx="3713861" cy="954107"/>
            </a:xfrm>
            <a:prstGeom prst="rect">
              <a:avLst/>
            </a:prstGeom>
            <a:noFill/>
          </p:spPr>
          <p:txBody>
            <a:bodyPr wrap="square" rtlCol="0">
              <a:spAutoFit/>
            </a:bodyPr>
            <a:lstStyle/>
            <a:p>
              <a:r>
                <a:rPr lang="en-GB" sz="2800" dirty="0">
                  <a:solidFill>
                    <a:srgbClr val="363D41"/>
                  </a:solidFill>
                  <a:cs typeface="Arial" panose="020B0604020202020204" pitchFamily="34" charset="0"/>
                </a:rPr>
                <a:t>Exhalent siphon expels filtered water. </a:t>
              </a:r>
              <a:endParaRPr lang="en-AU" sz="2800" dirty="0">
                <a:solidFill>
                  <a:srgbClr val="363D41"/>
                </a:solidFill>
                <a:cs typeface="Arial" panose="020B0604020202020204" pitchFamily="34" charset="0"/>
              </a:endParaRPr>
            </a:p>
          </p:txBody>
        </p:sp>
        <p:sp>
          <p:nvSpPr>
            <p:cNvPr id="15" name="TextBox 14">
              <a:extLst>
                <a:ext uri="{FF2B5EF4-FFF2-40B4-BE49-F238E27FC236}">
                  <a16:creationId xmlns:a16="http://schemas.microsoft.com/office/drawing/2014/main" id="{30A6734E-5BDF-7D39-347B-8624FAEE08AA}"/>
                </a:ext>
              </a:extLst>
            </p:cNvPr>
            <p:cNvSpPr txBox="1"/>
            <p:nvPr/>
          </p:nvSpPr>
          <p:spPr>
            <a:xfrm>
              <a:off x="13140786" y="8455559"/>
              <a:ext cx="310136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FF0000"/>
                  </a:solidFill>
                  <a:ea typeface="Calibri"/>
                  <a:cs typeface="Calibri"/>
                </a:rPr>
                <a:t>Do not count burrowing clams. </a:t>
              </a:r>
              <a:endParaRPr lang="en-US" sz="2800" dirty="0">
                <a:solidFill>
                  <a:srgbClr val="FF0000"/>
                </a:solidFill>
              </a:endParaRPr>
            </a:p>
          </p:txBody>
        </p:sp>
        <p:pic>
          <p:nvPicPr>
            <p:cNvPr id="16" name="Picture 15" descr="Close-up of a sea creature&#10;&#10;AI-generated content may be incorrect.">
              <a:extLst>
                <a:ext uri="{FF2B5EF4-FFF2-40B4-BE49-F238E27FC236}">
                  <a16:creationId xmlns:a16="http://schemas.microsoft.com/office/drawing/2014/main" id="{DC040D95-A060-C09F-F245-C5F3C4A0D5C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399639" y="5499170"/>
              <a:ext cx="2583660" cy="2935976"/>
            </a:xfrm>
            <a:prstGeom prst="rect">
              <a:avLst/>
            </a:prstGeom>
          </p:spPr>
        </p:pic>
        <p:sp>
          <p:nvSpPr>
            <p:cNvPr id="17" name="TextBox 16">
              <a:extLst>
                <a:ext uri="{FF2B5EF4-FFF2-40B4-BE49-F238E27FC236}">
                  <a16:creationId xmlns:a16="http://schemas.microsoft.com/office/drawing/2014/main" id="{3BAF1093-7CBF-2CA5-9B23-69E71CB105D4}"/>
                </a:ext>
              </a:extLst>
            </p:cNvPr>
            <p:cNvSpPr txBox="1"/>
            <p:nvPr/>
          </p:nvSpPr>
          <p:spPr>
            <a:xfrm>
              <a:off x="383327" y="7897859"/>
              <a:ext cx="4107464" cy="1384995"/>
            </a:xfrm>
            <a:prstGeom prst="rect">
              <a:avLst/>
            </a:prstGeom>
            <a:noFill/>
          </p:spPr>
          <p:txBody>
            <a:bodyPr wrap="square" rtlCol="0">
              <a:spAutoFit/>
            </a:bodyPr>
            <a:lstStyle/>
            <a:p>
              <a:r>
                <a:rPr lang="en-GB" sz="2800" dirty="0">
                  <a:solidFill>
                    <a:srgbClr val="FF0000"/>
                  </a:solidFill>
                  <a:cs typeface="Arial" panose="020B0604020202020204" pitchFamily="34" charset="0"/>
                </a:rPr>
                <a:t>Record all giant clams larger than the size of your hand.</a:t>
              </a:r>
              <a:endParaRPr lang="en-AU" sz="2800" dirty="0">
                <a:solidFill>
                  <a:srgbClr val="FF0000"/>
                </a:solidFill>
                <a:cs typeface="Arial" panose="020B0604020202020204" pitchFamily="34" charset="0"/>
              </a:endParaRPr>
            </a:p>
          </p:txBody>
        </p:sp>
        <p:cxnSp>
          <p:nvCxnSpPr>
            <p:cNvPr id="3" name="Straight Arrow Connector 2">
              <a:extLst>
                <a:ext uri="{FF2B5EF4-FFF2-40B4-BE49-F238E27FC236}">
                  <a16:creationId xmlns:a16="http://schemas.microsoft.com/office/drawing/2014/main" id="{5FD3E5C8-62FA-D13C-B964-D25D280AD64D}"/>
                </a:ext>
              </a:extLst>
            </p:cNvPr>
            <p:cNvCxnSpPr>
              <a:cxnSpLocks/>
            </p:cNvCxnSpPr>
            <p:nvPr/>
          </p:nvCxnSpPr>
          <p:spPr>
            <a:xfrm flipH="1" flipV="1">
              <a:off x="8342860" y="8056193"/>
              <a:ext cx="520" cy="977679"/>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D5A644C-9B54-6C0C-4CE5-EE93D02583EA}"/>
                </a:ext>
              </a:extLst>
            </p:cNvPr>
            <p:cNvCxnSpPr>
              <a:cxnSpLocks/>
            </p:cNvCxnSpPr>
            <p:nvPr/>
          </p:nvCxnSpPr>
          <p:spPr>
            <a:xfrm>
              <a:off x="4367766" y="3368008"/>
              <a:ext cx="2817502" cy="827355"/>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707034C-0A18-B1BE-107E-3C8FE5FAA067}"/>
                </a:ext>
              </a:extLst>
            </p:cNvPr>
            <p:cNvCxnSpPr>
              <a:cxnSpLocks/>
            </p:cNvCxnSpPr>
            <p:nvPr/>
          </p:nvCxnSpPr>
          <p:spPr>
            <a:xfrm>
              <a:off x="3940691" y="4844560"/>
              <a:ext cx="3108288" cy="855132"/>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B5C3EAA-3FA6-0B14-70DD-049422F490B7}"/>
                </a:ext>
              </a:extLst>
            </p:cNvPr>
            <p:cNvCxnSpPr>
              <a:cxnSpLocks/>
            </p:cNvCxnSpPr>
            <p:nvPr/>
          </p:nvCxnSpPr>
          <p:spPr>
            <a:xfrm flipH="1">
              <a:off x="10686190" y="4972050"/>
              <a:ext cx="1841381" cy="1187412"/>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39281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School presentation_Arial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gcbe3562aafa4418a6b607836e728786 xmlns="deb8f26f-d1af-42c4-9889-d93158901cf5">
      <Terms xmlns="http://schemas.microsoft.com/office/infopath/2007/PartnerControls">
        <TermInfo xmlns="http://schemas.microsoft.com/office/infopath/2007/PartnerControls">
          <TermName xmlns="http://schemas.microsoft.com/office/infopath/2007/PartnerControls">To be confirmed</TermName>
          <TermId xmlns="http://schemas.microsoft.com/office/infopath/2007/PartnerControls">7ae09da7-9e4c-48d3-9fec-537dee57b102</TermId>
        </TermInfo>
      </Terms>
    </gcbe3562aafa4418a6b607836e728786>
    <FLECEventYear xmlns="deb8f26f-d1af-42c4-9889-d93158901cf5">=Text(Year([Modified]), "yyyy")</FLECEventYear>
    <TaxCatchAll xmlns="deb8f26f-d1af-42c4-9889-d93158901cf5">
      <Value>98</Value>
    </TaxCatchAll>
    <b20c373a78a24f1bbe81c2c68fef3047 xmlns="deb8f26f-d1af-42c4-9889-d93158901cf5">
      <Terms xmlns="http://schemas.microsoft.com/office/infopath/2007/PartnerControls"/>
    </b20c373a78a24f1bbe81c2c68fef3047>
    <lcf76f155ced4ddcb4097134ff3c332f xmlns="ca464d7e-6b04-4345-8292-33799d1993ba">
      <Terms xmlns="http://schemas.microsoft.com/office/infopath/2007/PartnerControls"/>
    </lcf76f155ced4ddcb4097134ff3c332f>
    <EventDate xmlns="deb8f26f-d1af-42c4-9889-d93158901cf5" xsi:nil="true"/>
    <Dock_x0020_ID xmlns="deb8f26f-d1af-42c4-9889-d93158901cf5" xsi:nil="true"/>
    <Email_x0020_To xmlns="deb8f26f-d1af-42c4-9889-d93158901cf5" xsi:nil="true"/>
    <Email_x0020_From xmlns="deb8f26f-d1af-42c4-9889-d93158901cf5" xsi:nil="true"/>
    <Financial_x0020_Year xmlns="deb8f26f-d1af-42c4-9889-d93158901cf5" xsi:nil="true"/>
    <Document_x0020_Date xmlns="deb8f26f-d1af-42c4-9889-d93158901cf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572F42C14F7B4B9611B5652241EED0" ma:contentTypeVersion="25" ma:contentTypeDescription="Create a new document." ma:contentTypeScope="" ma:versionID="c1da67fb3091c78fa7f2ae0d7a527a3e">
  <xsd:schema xmlns:xsd="http://www.w3.org/2001/XMLSchema" xmlns:xs="http://www.w3.org/2001/XMLSchema" xmlns:p="http://schemas.microsoft.com/office/2006/metadata/properties" xmlns:ns2="ca464d7e-6b04-4345-8292-33799d1993ba" xmlns:ns3="deb8f26f-d1af-42c4-9889-d93158901cf5" targetNamespace="http://schemas.microsoft.com/office/2006/metadata/properties" ma:root="true" ma:fieldsID="f6fc619d3e7f785acb6b20af1495747f" ns2:_="" ns3:_="">
    <xsd:import namespace="ca464d7e-6b04-4345-8292-33799d1993ba"/>
    <xsd:import namespace="deb8f26f-d1af-42c4-9889-d93158901c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3:Dock_x0020_ID" minOccurs="0"/>
                <xsd:element ref="ns3:Document_x0020_Date" minOccurs="0"/>
                <xsd:element ref="ns3:Email_x0020_From" minOccurs="0"/>
                <xsd:element ref="ns3:Email_x0020_To" minOccurs="0"/>
                <xsd:element ref="ns3:Financial_x0020_Year" minOccurs="0"/>
                <xsd:element ref="ns2:MediaServiceLocation" minOccurs="0"/>
                <xsd:element ref="ns3:EventDate" minOccurs="0"/>
                <xsd:element ref="ns3:gcbe3562aafa4418a6b607836e728786" minOccurs="0"/>
                <xsd:element ref="ns3:FLECEventYear" minOccurs="0"/>
                <xsd:element ref="ns3:b20c373a78a24f1bbe81c2c68fef304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64d7e-6b04-4345-8292-33799d1993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4dd597-fe34-4389-95e2-7f45f8acd3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b8f26f-d1af-42c4-9889-d93158901cf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cdb0c41-cd06-49fb-b654-79bbfd615bfa}" ma:internalName="TaxCatchAll" ma:showField="CatchAllData" ma:web="deb8f26f-d1af-42c4-9889-d93158901cf5">
      <xsd:complexType>
        <xsd:complexContent>
          <xsd:extension base="dms:MultiChoiceLookup">
            <xsd:sequence>
              <xsd:element name="Value" type="dms:Lookup" maxOccurs="unbounded" minOccurs="0" nillable="true"/>
            </xsd:sequence>
          </xsd:extension>
        </xsd:complexContent>
      </xsd:complexType>
    </xsd:element>
    <xsd:element name="Dock_x0020_ID" ma:index="20" nillable="true" ma:displayName="Dock ID" ma:internalName="Dock_x0020_ID">
      <xsd:simpleType>
        <xsd:restriction base="dms:Text">
          <xsd:maxLength value="255"/>
        </xsd:restriction>
      </xsd:simpleType>
    </xsd:element>
    <xsd:element name="Document_x0020_Date" ma:index="21" nillable="true" ma:displayName="Document Date" ma:internalName="Document_x0020_Date">
      <xsd:simpleType>
        <xsd:restriction base="dms:Text">
          <xsd:maxLength value="255"/>
        </xsd:restriction>
      </xsd:simpleType>
    </xsd:element>
    <xsd:element name="Email_x0020_From" ma:index="22" nillable="true" ma:displayName="Email From" ma:internalName="Email_x0020_From">
      <xsd:simpleType>
        <xsd:restriction base="dms:Note">
          <xsd:maxLength value="255"/>
        </xsd:restriction>
      </xsd:simpleType>
    </xsd:element>
    <xsd:element name="Email_x0020_To" ma:index="23" nillable="true" ma:displayName="Email To" ma:internalName="Email_x0020_To">
      <xsd:simpleType>
        <xsd:restriction base="dms:Text">
          <xsd:maxLength value="255"/>
        </xsd:restriction>
      </xsd:simpleType>
    </xsd:element>
    <xsd:element name="Financial_x0020_Year" ma:index="24" nillable="true" ma:displayName="Financial Year" ma:format="Dropdown" ma:internalName="Financial_x0020_Year">
      <xsd:simpleType>
        <xsd:restriction base="dms:Choice">
          <xsd:enumeration value="All Years"/>
          <xsd:enumeration value="2016/2017"/>
          <xsd:enumeration value="2024-2025"/>
          <xsd:enumeration value="2025-2026"/>
          <xsd:enumeration value="2026-2027"/>
          <xsd:enumeration value="2027-2028"/>
        </xsd:restriction>
      </xsd:simpleType>
    </xsd:element>
    <xsd:element name="EventDate" ma:index="26" nillable="true" ma:displayName="Event Date" ma:format="DateTime" ma:internalName="EventDate" ma:readOnly="false">
      <xsd:simpleType>
        <xsd:restriction base="dms:DateTime"/>
      </xsd:simpleType>
    </xsd:element>
    <xsd:element name="gcbe3562aafa4418a6b607836e728786" ma:index="28" nillable="true" ma:taxonomy="true" ma:internalName="gcbe3562aafa4418a6b607836e728786" ma:taxonomyFieldName="EventStatus" ma:displayName="Event Status" ma:readOnly="false" ma:default="98;#To be confirmed|7ae09da7-9e4c-48d3-9fec-537dee57b102" ma:fieldId="{0cbe3562-aafa-4418-a6b6-07836e728786}" ma:sspId="7e4dd597-fe34-4389-95e2-7f45f8acd3a3" ma:termSetId="68bfe5b5-ab90-49c3-8a70-24c433fc7677" ma:anchorId="16c0efa7-3e82-4dbd-a055-1b6d482d3329" ma:open="false" ma:isKeyword="false">
      <xsd:complexType>
        <xsd:sequence>
          <xsd:element ref="pc:Terms" minOccurs="0" maxOccurs="1"/>
        </xsd:sequence>
      </xsd:complexType>
    </xsd:element>
    <xsd:element name="FLECEventYear" ma:index="29" nillable="true" ma:displayName="Event Year" ma:default="=Text(Year([Modified]), &quot;yyyy&quot;)" ma:internalName="FLECEventYear" ma:readOnly="false">
      <xsd:simpleType>
        <xsd:restriction base="dms:Text">
          <xsd:maxLength value="255"/>
        </xsd:restriction>
      </xsd:simpleType>
    </xsd:element>
    <xsd:element name="b20c373a78a24f1bbe81c2c68fef3047" ma:index="31" nillable="true" ma:taxonomy="true" ma:internalName="b20c373a78a24f1bbe81c2c68fef3047" ma:taxonomyFieldName="TownCity" ma:displayName="Town or City" ma:readOnly="false" ma:fieldId="{b20c373a-78a2-4f1b-be81-c2c68fef3047}" ma:sspId="7e4dd597-fe34-4389-95e2-7f45f8acd3a3" ma:termSetId="3a508907-21a4-4d66-865f-3a9170d22da3" ma:anchorId="51fb3813-e396-4ee4-9824-ad0babf244a5"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AB30E8-917F-450B-BEA8-1865544DB1DE}">
  <ds:schemaRefs>
    <ds:schemaRef ds:uri="http://schemas.microsoft.com/sharepoint/v3/contenttype/forms"/>
  </ds:schemaRefs>
</ds:datastoreItem>
</file>

<file path=customXml/itemProps2.xml><?xml version="1.0" encoding="utf-8"?>
<ds:datastoreItem xmlns:ds="http://schemas.openxmlformats.org/officeDocument/2006/customXml" ds:itemID="{89176301-42AA-434B-9C63-21EFDBF3E6DC}">
  <ds:schemaRefs>
    <ds:schemaRef ds:uri="http://purl.org/dc/elements/1.1/"/>
    <ds:schemaRef ds:uri="deb8f26f-d1af-42c4-9889-d93158901cf5"/>
    <ds:schemaRef ds:uri="ca464d7e-6b04-4345-8292-33799d1993ba"/>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8EE0EB2-94E7-4822-8B0C-36B4055EC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464d7e-6b04-4345-8292-33799d1993ba"/>
    <ds:schemaRef ds:uri="deb8f26f-d1af-42c4-9889-d93158901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744</TotalTime>
  <Words>7792</Words>
  <Application>Microsoft Office PowerPoint</Application>
  <PresentationFormat>Custom</PresentationFormat>
  <Paragraphs>928</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Aptos</vt:lpstr>
      <vt:lpstr>Arial</vt:lpstr>
      <vt:lpstr>Arial,Sans-Serif</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Great Barrier Reef Marine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McKenna</dc:creator>
  <cp:keywords>[SEC=OFFICIAL]</cp:keywords>
  <cp:lastModifiedBy>Elizabeth Hickman</cp:lastModifiedBy>
  <cp:revision>17</cp:revision>
  <dcterms:created xsi:type="dcterms:W3CDTF">2026-03-04T23:08:52Z</dcterms:created>
  <dcterms:modified xsi:type="dcterms:W3CDTF">2026-03-31T05:53:15Z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_Caveats_Count">
    <vt:lpwstr>0</vt:lpwstr>
  </property>
  <property fmtid="{D5CDD505-2E9C-101B-9397-08002B2CF9AE}" pid="3" name="PM_Namespace">
    <vt:lpwstr>gov.au</vt:lpwstr>
  </property>
  <property fmtid="{D5CDD505-2E9C-101B-9397-08002B2CF9AE}" pid="4" name="PM_Version">
    <vt:lpwstr>2018.4</vt:lpwstr>
  </property>
  <property fmtid="{D5CDD505-2E9C-101B-9397-08002B2CF9AE}" pid="5" name="PM_Note">
    <vt:lpwstr/>
  </property>
  <property fmtid="{D5CDD505-2E9C-101B-9397-08002B2CF9AE}" pid="6" name="PM_Qualifier">
    <vt:lpwstr/>
  </property>
  <property fmtid="{D5CDD505-2E9C-101B-9397-08002B2CF9AE}" pid="7" name="PM_SecurityClassification">
    <vt:lpwstr>OFFICIAL</vt:lpwstr>
  </property>
  <property fmtid="{D5CDD505-2E9C-101B-9397-08002B2CF9AE}" pid="8" name="PM_ProtectiveMarkingValue_Header">
    <vt:lpwstr>OFFICIAL</vt:lpwstr>
  </property>
  <property fmtid="{D5CDD505-2E9C-101B-9397-08002B2CF9AE}" pid="9" name="PM_OriginationTimeStamp">
    <vt:lpwstr>2026-03-04T23:33:49Z</vt:lpwstr>
  </property>
  <property fmtid="{D5CDD505-2E9C-101B-9397-08002B2CF9AE}" pid="10" name="PM_DownTo">
    <vt:lpwstr/>
  </property>
  <property fmtid="{D5CDD505-2E9C-101B-9397-08002B2CF9AE}" pid="11" name="PM_Markers">
    <vt:lpwstr/>
  </property>
  <property fmtid="{D5CDD505-2E9C-101B-9397-08002B2CF9AE}" pid="12" name="PM_DisplayValueSecClassificationWithQualifier">
    <vt:lpwstr>OFFICIAL</vt:lpwstr>
  </property>
  <property fmtid="{D5CDD505-2E9C-101B-9397-08002B2CF9AE}" pid="13" name="PM_Expires">
    <vt:lpwstr/>
  </property>
  <property fmtid="{D5CDD505-2E9C-101B-9397-08002B2CF9AE}" pid="14" name="PM_InsertionValue">
    <vt:lpwstr>OFFICIAL</vt:lpwstr>
  </property>
  <property fmtid="{D5CDD505-2E9C-101B-9397-08002B2CF9AE}" pid="15" name="PM_Originator_Hash_SHA1">
    <vt:lpwstr>EAE239FCD54B2CA3550AEC4E2A3BCFF684990633</vt:lpwstr>
  </property>
  <property fmtid="{D5CDD505-2E9C-101B-9397-08002B2CF9AE}" pid="16" name="PM_Originating_FileId">
    <vt:lpwstr>D71041743A914C82BA177E736F0221DE</vt:lpwstr>
  </property>
  <property fmtid="{D5CDD505-2E9C-101B-9397-08002B2CF9AE}" pid="17" name="PM_ProtectiveMarkingValue_Footer">
    <vt:lpwstr>OFFICIAL</vt:lpwstr>
  </property>
  <property fmtid="{D5CDD505-2E9C-101B-9397-08002B2CF9AE}" pid="18" name="PM_Display">
    <vt:lpwstr>OFFICIAL</vt:lpwstr>
  </property>
  <property fmtid="{D5CDD505-2E9C-101B-9397-08002B2CF9AE}" pid="19" name="PM_OriginatorUserAccountName_SHA256">
    <vt:lpwstr>0466FE1DD51C80D309B2D4C15DC2D0BBEE295AEC98DC59AA96F33BA7C906EEC7</vt:lpwstr>
  </property>
  <property fmtid="{D5CDD505-2E9C-101B-9397-08002B2CF9AE}" pid="20" name="PM_OriginatorDomainName_SHA256">
    <vt:lpwstr>9A988350159DC73E2A571A8555265440416A0328BBAEAAFA2FE6270B587BE976</vt:lpwstr>
  </property>
  <property fmtid="{D5CDD505-2E9C-101B-9397-08002B2CF9AE}" pid="21" name="PMUuid">
    <vt:lpwstr>v=2022.2;d=gov.au;g=46DD6D7C-8107-577B-BC6E-F348953B2E44</vt:lpwstr>
  </property>
  <property fmtid="{D5CDD505-2E9C-101B-9397-08002B2CF9AE}" pid="22" name="PM_Hash_Version">
    <vt:lpwstr>2022.1</vt:lpwstr>
  </property>
  <property fmtid="{D5CDD505-2E9C-101B-9397-08002B2CF9AE}" pid="23" name="PM_Hash_Salt_Prev">
    <vt:lpwstr>8A9823B523F20FF90E78EEE0E8A9D15C</vt:lpwstr>
  </property>
  <property fmtid="{D5CDD505-2E9C-101B-9397-08002B2CF9AE}" pid="24" name="PMHMAC">
    <vt:lpwstr>v=2022.1;a=SHA256;h=207AFA4452DAF225E019257893799E6F6492311A9836760DB349A15786418352</vt:lpwstr>
  </property>
  <property fmtid="{D5CDD505-2E9C-101B-9397-08002B2CF9AE}" pid="25" name="PM_SecurityClassification_Prev">
    <vt:lpwstr>OFFICIAL</vt:lpwstr>
  </property>
  <property fmtid="{D5CDD505-2E9C-101B-9397-08002B2CF9AE}" pid="26" name="PM_Qualifier_Prev">
    <vt:lpwstr/>
  </property>
  <property fmtid="{D5CDD505-2E9C-101B-9397-08002B2CF9AE}" pid="27" name="PM_Hash_SHA1">
    <vt:lpwstr>16149604D0964AFE1AE1AB16F7EC433E36664F83</vt:lpwstr>
  </property>
  <property fmtid="{D5CDD505-2E9C-101B-9397-08002B2CF9AE}" pid="28" name="PM_Hash_Salt">
    <vt:lpwstr>BA5E8F79F970C59C512858B6C2EA3D9C</vt:lpwstr>
  </property>
  <property fmtid="{D5CDD505-2E9C-101B-9397-08002B2CF9AE}" pid="29" name="ContentTypeId">
    <vt:lpwstr>0x01010047572F42C14F7B4B9611B5652241EED0</vt:lpwstr>
  </property>
  <property fmtid="{D5CDD505-2E9C-101B-9397-08002B2CF9AE}" pid="30" name="EventStatus">
    <vt:lpwstr>98;#To be confirmed|7ae09da7-9e4c-48d3-9fec-537dee57b102</vt:lpwstr>
  </property>
  <property fmtid="{D5CDD505-2E9C-101B-9397-08002B2CF9AE}" pid="31" name="MediaServiceImageTags">
    <vt:lpwstr/>
  </property>
  <property fmtid="{D5CDD505-2E9C-101B-9397-08002B2CF9AE}" pid="32" name="TownCity">
    <vt:lpwstr/>
  </property>
</Properties>
</file>