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23"/>
  </p:notesMasterIdLst>
  <p:handoutMasterIdLst>
    <p:handoutMasterId r:id="rId24"/>
  </p:handoutMasterIdLst>
  <p:sldIdLst>
    <p:sldId id="257" r:id="rId6"/>
    <p:sldId id="259" r:id="rId7"/>
    <p:sldId id="258" r:id="rId8"/>
    <p:sldId id="276" r:id="rId9"/>
    <p:sldId id="262" r:id="rId10"/>
    <p:sldId id="265" r:id="rId11"/>
    <p:sldId id="264" r:id="rId12"/>
    <p:sldId id="266" r:id="rId13"/>
    <p:sldId id="274" r:id="rId14"/>
    <p:sldId id="268" r:id="rId15"/>
    <p:sldId id="275" r:id="rId16"/>
    <p:sldId id="269" r:id="rId17"/>
    <p:sldId id="270" r:id="rId18"/>
    <p:sldId id="267" r:id="rId19"/>
    <p:sldId id="271" r:id="rId20"/>
    <p:sldId id="263" r:id="rId21"/>
    <p:sldId id="272" r:id="rId22"/>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78961-5169-4217-AD30-344CC75DB240}" v="379" dt="2025-09-26T13:07:45.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11" autoAdjust="0"/>
  </p:normalViewPr>
  <p:slideViewPr>
    <p:cSldViewPr>
      <p:cViewPr varScale="1">
        <p:scale>
          <a:sx n="79" d="100"/>
          <a:sy n="79" d="100"/>
        </p:scale>
        <p:origin x="254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Hickman" userId="0c4b93c0-56ac-40a2-a1a4-83ec1be47fd0" providerId="ADAL" clId="{19F78961-5169-4217-AD30-344CC75DB240}"/>
    <pc:docChg chg="custSel modSld">
      <pc:chgData name="Elizabeth Hickman" userId="0c4b93c0-56ac-40a2-a1a4-83ec1be47fd0" providerId="ADAL" clId="{19F78961-5169-4217-AD30-344CC75DB240}" dt="2025-09-26T13:07:45.774" v="2073"/>
      <pc:docMkLst>
        <pc:docMk/>
      </pc:docMkLst>
      <pc:sldChg chg="modNotes">
        <pc:chgData name="Elizabeth Hickman" userId="0c4b93c0-56ac-40a2-a1a4-83ec1be47fd0" providerId="ADAL" clId="{19F78961-5169-4217-AD30-344CC75DB240}" dt="2025-09-26T13:07:45.626" v="1625"/>
        <pc:sldMkLst>
          <pc:docMk/>
          <pc:sldMk cId="3809826957" sldId="257"/>
        </pc:sldMkLst>
      </pc:sldChg>
      <pc:sldChg chg="modNotes">
        <pc:chgData name="Elizabeth Hickman" userId="0c4b93c0-56ac-40a2-a1a4-83ec1be47fd0" providerId="ADAL" clId="{19F78961-5169-4217-AD30-344CC75DB240}" dt="2025-09-26T13:07:45.643" v="1681"/>
        <pc:sldMkLst>
          <pc:docMk/>
          <pc:sldMk cId="1814874018" sldId="258"/>
        </pc:sldMkLst>
      </pc:sldChg>
      <pc:sldChg chg="modNotes">
        <pc:chgData name="Elizabeth Hickman" userId="0c4b93c0-56ac-40a2-a1a4-83ec1be47fd0" providerId="ADAL" clId="{19F78961-5169-4217-AD30-344CC75DB240}" dt="2025-09-26T13:07:45.634" v="1653"/>
        <pc:sldMkLst>
          <pc:docMk/>
          <pc:sldMk cId="2321766517" sldId="259"/>
        </pc:sldMkLst>
      </pc:sldChg>
      <pc:sldChg chg="modNotes">
        <pc:chgData name="Elizabeth Hickman" userId="0c4b93c0-56ac-40a2-a1a4-83ec1be47fd0" providerId="ADAL" clId="{19F78961-5169-4217-AD30-344CC75DB240}" dt="2025-09-26T13:07:45.661" v="1737"/>
        <pc:sldMkLst>
          <pc:docMk/>
          <pc:sldMk cId="2443148804" sldId="262"/>
        </pc:sldMkLst>
      </pc:sldChg>
      <pc:sldChg chg="modNotes">
        <pc:chgData name="Elizabeth Hickman" userId="0c4b93c0-56ac-40a2-a1a4-83ec1be47fd0" providerId="ADAL" clId="{19F78961-5169-4217-AD30-344CC75DB240}" dt="2025-09-26T13:07:45.764" v="2045"/>
        <pc:sldMkLst>
          <pc:docMk/>
          <pc:sldMk cId="3184912737" sldId="263"/>
        </pc:sldMkLst>
      </pc:sldChg>
      <pc:sldChg chg="modNotes">
        <pc:chgData name="Elizabeth Hickman" userId="0c4b93c0-56ac-40a2-a1a4-83ec1be47fd0" providerId="ADAL" clId="{19F78961-5169-4217-AD30-344CC75DB240}" dt="2025-09-26T13:07:45.679" v="1793"/>
        <pc:sldMkLst>
          <pc:docMk/>
          <pc:sldMk cId="1390869823" sldId="264"/>
        </pc:sldMkLst>
      </pc:sldChg>
      <pc:sldChg chg="modNotes">
        <pc:chgData name="Elizabeth Hickman" userId="0c4b93c0-56ac-40a2-a1a4-83ec1be47fd0" providerId="ADAL" clId="{19F78961-5169-4217-AD30-344CC75DB240}" dt="2025-09-26T13:07:45.669" v="1765"/>
        <pc:sldMkLst>
          <pc:docMk/>
          <pc:sldMk cId="2001469945" sldId="265"/>
        </pc:sldMkLst>
      </pc:sldChg>
      <pc:sldChg chg="modNotes">
        <pc:chgData name="Elizabeth Hickman" userId="0c4b93c0-56ac-40a2-a1a4-83ec1be47fd0" providerId="ADAL" clId="{19F78961-5169-4217-AD30-344CC75DB240}" dt="2025-09-26T13:07:45.687" v="1821"/>
        <pc:sldMkLst>
          <pc:docMk/>
          <pc:sldMk cId="2001469945" sldId="266"/>
        </pc:sldMkLst>
      </pc:sldChg>
      <pc:sldChg chg="modNotes">
        <pc:chgData name="Elizabeth Hickman" userId="0c4b93c0-56ac-40a2-a1a4-83ec1be47fd0" providerId="ADAL" clId="{19F78961-5169-4217-AD30-344CC75DB240}" dt="2025-09-26T13:07:45.745" v="1989"/>
        <pc:sldMkLst>
          <pc:docMk/>
          <pc:sldMk cId="4176007335" sldId="267"/>
        </pc:sldMkLst>
      </pc:sldChg>
      <pc:sldChg chg="modNotes">
        <pc:chgData name="Elizabeth Hickman" userId="0c4b93c0-56ac-40a2-a1a4-83ec1be47fd0" providerId="ADAL" clId="{19F78961-5169-4217-AD30-344CC75DB240}" dt="2025-09-26T13:07:45.704" v="1877"/>
        <pc:sldMkLst>
          <pc:docMk/>
          <pc:sldMk cId="4176007335" sldId="268"/>
        </pc:sldMkLst>
      </pc:sldChg>
      <pc:sldChg chg="modNotes">
        <pc:chgData name="Elizabeth Hickman" userId="0c4b93c0-56ac-40a2-a1a4-83ec1be47fd0" providerId="ADAL" clId="{19F78961-5169-4217-AD30-344CC75DB240}" dt="2025-09-26T13:07:45.724" v="1933"/>
        <pc:sldMkLst>
          <pc:docMk/>
          <pc:sldMk cId="1145981230" sldId="269"/>
        </pc:sldMkLst>
      </pc:sldChg>
      <pc:sldChg chg="modNotes">
        <pc:chgData name="Elizabeth Hickman" userId="0c4b93c0-56ac-40a2-a1a4-83ec1be47fd0" providerId="ADAL" clId="{19F78961-5169-4217-AD30-344CC75DB240}" dt="2025-09-26T13:07:45.733" v="1961"/>
        <pc:sldMkLst>
          <pc:docMk/>
          <pc:sldMk cId="1145981230" sldId="270"/>
        </pc:sldMkLst>
      </pc:sldChg>
      <pc:sldChg chg="modNotes">
        <pc:chgData name="Elizabeth Hickman" userId="0c4b93c0-56ac-40a2-a1a4-83ec1be47fd0" providerId="ADAL" clId="{19F78961-5169-4217-AD30-344CC75DB240}" dt="2025-09-26T13:07:45.755" v="2017"/>
        <pc:sldMkLst>
          <pc:docMk/>
          <pc:sldMk cId="1145981230" sldId="271"/>
        </pc:sldMkLst>
      </pc:sldChg>
      <pc:sldChg chg="modNotes">
        <pc:chgData name="Elizabeth Hickman" userId="0c4b93c0-56ac-40a2-a1a4-83ec1be47fd0" providerId="ADAL" clId="{19F78961-5169-4217-AD30-344CC75DB240}" dt="2025-09-26T13:07:45.774" v="2073"/>
        <pc:sldMkLst>
          <pc:docMk/>
          <pc:sldMk cId="711970654" sldId="272"/>
        </pc:sldMkLst>
      </pc:sldChg>
      <pc:sldChg chg="modNotes">
        <pc:chgData name="Elizabeth Hickman" userId="0c4b93c0-56ac-40a2-a1a4-83ec1be47fd0" providerId="ADAL" clId="{19F78961-5169-4217-AD30-344CC75DB240}" dt="2025-09-26T13:07:45.696" v="1849"/>
        <pc:sldMkLst>
          <pc:docMk/>
          <pc:sldMk cId="711970654" sldId="274"/>
        </pc:sldMkLst>
      </pc:sldChg>
      <pc:sldChg chg="modNotes">
        <pc:chgData name="Elizabeth Hickman" userId="0c4b93c0-56ac-40a2-a1a4-83ec1be47fd0" providerId="ADAL" clId="{19F78961-5169-4217-AD30-344CC75DB240}" dt="2025-09-26T13:07:45.713" v="1905"/>
        <pc:sldMkLst>
          <pc:docMk/>
          <pc:sldMk cId="3813697682" sldId="275"/>
        </pc:sldMkLst>
      </pc:sldChg>
      <pc:sldChg chg="modNotes">
        <pc:chgData name="Elizabeth Hickman" userId="0c4b93c0-56ac-40a2-a1a4-83ec1be47fd0" providerId="ADAL" clId="{19F78961-5169-4217-AD30-344CC75DB240}" dt="2025-09-26T13:07:45.652" v="1709"/>
        <pc:sldMkLst>
          <pc:docMk/>
          <pc:sldMk cId="1219682890" sldId="2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D40530-B2B1-46EF-D0F0-8C23DA838BB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CAC2341-F570-64F5-60E3-9758B856269E}"/>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888D4FFC-95AB-401B-B686-A474E9878EE8}" type="datetimeFigureOut">
              <a:rPr lang="en-AU" smtClean="0"/>
              <a:t>26/09/2025</a:t>
            </a:fld>
            <a:endParaRPr lang="en-AU"/>
          </a:p>
        </p:txBody>
      </p:sp>
      <p:sp>
        <p:nvSpPr>
          <p:cNvPr id="4" name="Footer Placeholder 3">
            <a:extLst>
              <a:ext uri="{FF2B5EF4-FFF2-40B4-BE49-F238E27FC236}">
                <a16:creationId xmlns:a16="http://schemas.microsoft.com/office/drawing/2014/main" id="{F2E6DAFE-07AA-54A4-436D-9E13999AEDEF}"/>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671D356-8CAE-6D4C-D938-0C07ABAD271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FD49381-6776-46FA-8552-5C3BA157E724}" type="slidenum">
              <a:rPr lang="en-AU" smtClean="0"/>
              <a:t>‹#›</a:t>
            </a:fld>
            <a:endParaRPr lang="en-AU"/>
          </a:p>
        </p:txBody>
      </p:sp>
    </p:spTree>
    <p:extLst>
      <p:ext uri="{BB962C8B-B14F-4D97-AF65-F5344CB8AC3E}">
        <p14:creationId xmlns:p14="http://schemas.microsoft.com/office/powerpoint/2010/main" val="214718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EBE8D40-8AD8-493B-A2AE-8F17EDE8F16A}" type="datetimeFigureOut">
              <a:rPr lang="en-AU" smtClean="0"/>
              <a:t>26/09/2025</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44A29CD2-C1E5-4335-B18A-6E0A4C946EF9}" type="slidenum">
              <a:rPr lang="en-AU" smtClean="0"/>
              <a:t>‹#›</a:t>
            </a:fld>
            <a:endParaRPr lang="en-AU"/>
          </a:p>
        </p:txBody>
      </p:sp>
    </p:spTree>
    <p:extLst>
      <p:ext uri="{BB962C8B-B14F-4D97-AF65-F5344CB8AC3E}">
        <p14:creationId xmlns:p14="http://schemas.microsoft.com/office/powerpoint/2010/main" val="208716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Morning. Today</a:t>
            </a:r>
            <a:r>
              <a:rPr lang="en-AU" baseline="0" dirty="0"/>
              <a:t> I will be discussing with you what is a catchment and why are catchments significant. To make sense of the second question we are going to look at this from the perspective of the Great Barrier Reef.</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a:t>
            </a:fld>
            <a:endParaRPr lang="en-AU"/>
          </a:p>
        </p:txBody>
      </p:sp>
      <p:sp>
        <p:nvSpPr>
          <p:cNvPr id="5" name="Footer Placeholder 4">
            <a:extLst>
              <a:ext uri="{FF2B5EF4-FFF2-40B4-BE49-F238E27FC236}">
                <a16:creationId xmlns:a16="http://schemas.microsoft.com/office/drawing/2014/main" id="{5CB2E118-18F7-C3FB-24F1-E3D4FEEDCB84}"/>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F3BF89B-5518-F1C8-DFB6-528277C731DE}"/>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2977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think about</a:t>
            </a:r>
            <a:r>
              <a:rPr lang="en-AU" baseline="0" dirty="0"/>
              <a:t> the man made structures in our urban and agricultural areas that we use to manage water. </a:t>
            </a:r>
            <a:r>
              <a:rPr lang="en-AU" dirty="0"/>
              <a:t>Here</a:t>
            </a:r>
            <a:r>
              <a:rPr lang="en-AU" baseline="0" dirty="0"/>
              <a:t> are some of these structures that may occur within the Barron Catchment and may affect how the catchment functions and the ecosystem services the catchment provides.</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10</a:t>
            </a:fld>
            <a:endParaRPr lang="en-AU"/>
          </a:p>
        </p:txBody>
      </p:sp>
      <p:sp>
        <p:nvSpPr>
          <p:cNvPr id="5" name="Footer Placeholder 4">
            <a:extLst>
              <a:ext uri="{FF2B5EF4-FFF2-40B4-BE49-F238E27FC236}">
                <a16:creationId xmlns:a16="http://schemas.microsoft.com/office/drawing/2014/main" id="{461BEF46-1440-AE38-1A32-2F7AB349DB8F}"/>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683BE0F-9F96-B97B-5D59-48501A17807E}"/>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96678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a:t>
            </a:r>
            <a:r>
              <a:rPr lang="en-AU" baseline="0" dirty="0"/>
              <a:t> let us now revisit this idea the catchment connects the land and the sea and that the health of the catchment influences the health of the reef. The two elements of catchment health that are most important to the reef are:</a:t>
            </a:r>
          </a:p>
          <a:p>
            <a:endParaRPr lang="en-AU" baseline="0" dirty="0"/>
          </a:p>
          <a:p>
            <a:pPr marL="171450" indent="-171450">
              <a:buFont typeface="Arial" panose="020B0604020202020204" pitchFamily="34" charset="0"/>
              <a:buChar char="•"/>
            </a:pPr>
            <a:r>
              <a:rPr lang="en-AU" baseline="0" dirty="0"/>
              <a:t>Water quality – includes clarity (suspended sediments), chemistry (includes the nutrients and chemicals carrier by the water)</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Ecosystem services – the capacity of the catchment to sustain and support biodiversity within the catchment and within the reef ecosystem. </a:t>
            </a:r>
          </a:p>
          <a:p>
            <a:endParaRPr lang="en-AU" baseline="0" dirty="0"/>
          </a:p>
          <a:p>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11</a:t>
            </a:fld>
            <a:endParaRPr lang="en-AU"/>
          </a:p>
        </p:txBody>
      </p:sp>
      <p:sp>
        <p:nvSpPr>
          <p:cNvPr id="5" name="Footer Placeholder 4">
            <a:extLst>
              <a:ext uri="{FF2B5EF4-FFF2-40B4-BE49-F238E27FC236}">
                <a16:creationId xmlns:a16="http://schemas.microsoft.com/office/drawing/2014/main" id="{8C954BEF-F69A-F816-8E4C-7D3EA9F428FC}"/>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1D419FCF-5CD9-6DDA-CCDB-C14D39D464ED}"/>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58717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look at water quality first.</a:t>
            </a:r>
          </a:p>
          <a:p>
            <a:endParaRPr lang="en-AU" dirty="0"/>
          </a:p>
          <a:p>
            <a:r>
              <a:rPr lang="en-AU" dirty="0"/>
              <a:t>Water</a:t>
            </a:r>
            <a:r>
              <a:rPr lang="en-AU" baseline="0" dirty="0"/>
              <a:t> draining from the land of the catchment is referred to as Run Off. Run Off carries with it naturally occurring nutrients and sediments that are important to the health of River and  Reef ecosystems. During floods the run off is visible off our coastlines as we can see the muddy river water pushing out to sea. We call this a Plume.</a:t>
            </a:r>
          </a:p>
          <a:p>
            <a:endParaRPr lang="en-AU" baseline="0" dirty="0"/>
          </a:p>
          <a:p>
            <a:r>
              <a:rPr lang="en-AU" baseline="0" dirty="0"/>
              <a:t>As we modify and change our catchment the levels of the sediment and nutrients in Run off and Plumes can increase and with the addition of chemicals to the run off this can damage the ecosystems and biodiversity they support in the Rivers and the Reef. So we need to do things in our catchments that keep the levels of sediments, nutrients and chemicals at levels that minimise the impact on the river and reef ecosystems and biodiversity.</a:t>
            </a:r>
          </a:p>
          <a:p>
            <a:endParaRPr lang="en-AU" baseline="0" dirty="0"/>
          </a:p>
          <a:p>
            <a:r>
              <a:rPr lang="en-AU" b="1" baseline="0" dirty="0"/>
              <a:t>Sediment</a:t>
            </a:r>
            <a:r>
              <a:rPr lang="en-AU" baseline="0" dirty="0"/>
              <a:t> is generated from land clearing, overgrazing, river bank clearing, farm cultivation and urban development. Excess sediment in the rivers and streams of the catchment and in the waters of the reef can cut light penetration affecting the growth of aquatic and marine plants. On the reef seagrass in the inshore water is most vulnerable to this. Loss of sea grass can affect the health of turtles and dugongs and many other reef organisms.  Excess sediment can also smother animals living on stream beds or the sea floor. On the reef baby corals on inshore coral reefs are most vulnerable to this.</a:t>
            </a:r>
          </a:p>
          <a:p>
            <a:r>
              <a:rPr lang="en-AU" b="1" baseline="0" dirty="0"/>
              <a:t>Nutrients</a:t>
            </a:r>
            <a:r>
              <a:rPr lang="en-AU" baseline="0" dirty="0"/>
              <a:t> occur naturally in the catchment but excess levels can occur in run off from the excessive use of fertilizer, poor grazing practices and poor management of urban and industrial waste. Excess nutrients can promote excess plant growth. In streams this can see plants choke waterways impacting the biodiversity. On the reef this may see excess algae growth that can smother corals. We now know that excess nutrients are contributing to Crown of Thorn Starfish population explosions. Excess nutrients transported to reef waters by flood Plumes produce more phytoplankton for the starfish larvae to feed on meaning more young starfish survive at these times causing population explosions on the reef.</a:t>
            </a:r>
          </a:p>
          <a:p>
            <a:r>
              <a:rPr lang="en-AU" b="1" baseline="0" dirty="0"/>
              <a:t>Chemicals -</a:t>
            </a:r>
            <a:r>
              <a:rPr lang="en-AU" baseline="0" dirty="0"/>
              <a:t> we all use chemicals daily to wash cars, clean our houses or kill pests and weeds in our gardens and on our farms. Like nutrients if we are not careful in the way we use chemicals they can be carried by run off and flood plumes and have impacts to the ecosystems supported by the catchment and the reef. Chemicals can disrupt biological processes. An example of this is that some herbicide chemicals have been shown to affect the ability of baby coral ( larvae) to detect suitable surfaces on which to settle They need to be able to find the right surface if they are going to grow into coral colonies. </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12</a:t>
            </a:fld>
            <a:endParaRPr lang="en-AU"/>
          </a:p>
        </p:txBody>
      </p:sp>
      <p:sp>
        <p:nvSpPr>
          <p:cNvPr id="5" name="Footer Placeholder 4">
            <a:extLst>
              <a:ext uri="{FF2B5EF4-FFF2-40B4-BE49-F238E27FC236}">
                <a16:creationId xmlns:a16="http://schemas.microsoft.com/office/drawing/2014/main" id="{FC64718E-11F1-2A48-0876-8D931C5D797E}"/>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2C30522-1478-8038-D715-5E765742096D}"/>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54179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Wetlands play</a:t>
            </a:r>
            <a:r>
              <a:rPr lang="en-AU" baseline="0" dirty="0"/>
              <a:t> an important role in the catchment. They capture and store flood waters, recharging ground water systems and help maintain flow in rivers and streams. We have lost 90% of our wetlands from the Queensland catchments that flow in to the Great Barrier Reef.</a:t>
            </a:r>
          </a:p>
          <a:p>
            <a:endParaRPr lang="en-AU" baseline="0" dirty="0"/>
          </a:p>
          <a:p>
            <a:r>
              <a:rPr lang="en-AU" baseline="0" dirty="0"/>
              <a:t>In terms of water quality Wetlands are very important as they slow down the flow of run off allowing sediments and nutrients to be trapped and recycled. </a:t>
            </a:r>
          </a:p>
          <a:p>
            <a:endParaRPr lang="en-AU" baseline="0" dirty="0"/>
          </a:p>
          <a:p>
            <a:r>
              <a:rPr lang="en-AU" baseline="0" dirty="0"/>
              <a:t>They also provide important ecosystem services providing important habitats for migratory water birds and are important nurseries for fish and crustaceans some of which have links to the Reef.  I will now look at ecosystem services in greater detail in the next few slides. </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13</a:t>
            </a:fld>
            <a:endParaRPr lang="en-AU"/>
          </a:p>
        </p:txBody>
      </p:sp>
      <p:sp>
        <p:nvSpPr>
          <p:cNvPr id="5" name="Footer Placeholder 4">
            <a:extLst>
              <a:ext uri="{FF2B5EF4-FFF2-40B4-BE49-F238E27FC236}">
                <a16:creationId xmlns:a16="http://schemas.microsoft.com/office/drawing/2014/main" id="{1C7174D8-0397-BF4B-B601-FB1FE3A2FC78}"/>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C55B2BA-032E-F813-673C-7C604EFD551D}"/>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6016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To understand what we mean by ecosystem services we will look at the life cycles of two animals that you should all be able to recognise. </a:t>
            </a:r>
          </a:p>
          <a:p>
            <a:endParaRPr lang="en-AU" baseline="0" dirty="0"/>
          </a:p>
          <a:p>
            <a:r>
              <a:rPr lang="en-AU" baseline="0" dirty="0"/>
              <a:t>The Mangrove Jack and the Freshwater Eel, have life cycles that straddle the ecosystems of the catchments waterways and wetlands and the reef. The Adult eel migrates from the fresh water streams and rivers to the deep water beyond the reef to reproduce. The larvae produced then drift with the prevailing currents and winds towards the coast while they develop into the baby eels that then migrate up through the estuaries and into the fresh water systems (they can actually climb water falls) to mature and grow in freshwater systems through out the catchment. The Mangrove Jack adults live on the reef and spawn in this environment. The baby Mangrove jacks swim to the coast and make their way up through the estuaries in to the freshwater sections of the coastal streams. As they grow they tend to move back down to the estuaries where they live until just before they reach maturity at which point they leave the estuary and live the rest of their life on the Reef.</a:t>
            </a:r>
          </a:p>
          <a:p>
            <a:endParaRPr lang="en-AU" baseline="0" dirty="0"/>
          </a:p>
          <a:p>
            <a:r>
              <a:rPr lang="en-AU" baseline="0" dirty="0"/>
              <a:t>The ecosystem services that the catchment provides these animals are:</a:t>
            </a:r>
          </a:p>
          <a:p>
            <a:endParaRPr lang="en-AU" baseline="0" dirty="0"/>
          </a:p>
          <a:p>
            <a:pPr marL="171450" indent="-171450">
              <a:buFont typeface="Arial" panose="020B0604020202020204" pitchFamily="34" charset="0"/>
              <a:buChar char="•"/>
            </a:pPr>
            <a:r>
              <a:rPr lang="en-AU" baseline="0" dirty="0"/>
              <a:t>The stream and wetland habitats formed by the snags, aquatic plans and pools that provide refuge and shelter, </a:t>
            </a:r>
          </a:p>
          <a:p>
            <a:pPr marL="171450" indent="-171450">
              <a:buFont typeface="Arial" panose="020B0604020202020204" pitchFamily="34" charset="0"/>
              <a:buChar char="•"/>
            </a:pPr>
            <a:r>
              <a:rPr lang="en-AU" baseline="0" dirty="0"/>
              <a:t>the biodiversity of the streams and wetlands that provide the food, </a:t>
            </a:r>
          </a:p>
          <a:p>
            <a:pPr marL="171450" indent="-171450">
              <a:buFont typeface="Arial" panose="020B0604020202020204" pitchFamily="34" charset="0"/>
              <a:buChar char="•"/>
            </a:pPr>
            <a:r>
              <a:rPr lang="en-AU" baseline="0" dirty="0"/>
              <a:t>and the river and stream beds, pools and wetlands that provide the migratory pathways.</a:t>
            </a:r>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r>
              <a:rPr lang="en-AU" baseline="0" dirty="0"/>
              <a:t>Other examples of ecosystem services – nutrients and sediments</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14</a:t>
            </a:fld>
            <a:endParaRPr lang="en-AU"/>
          </a:p>
        </p:txBody>
      </p:sp>
      <p:sp>
        <p:nvSpPr>
          <p:cNvPr id="5" name="Footer Placeholder 4">
            <a:extLst>
              <a:ext uri="{FF2B5EF4-FFF2-40B4-BE49-F238E27FC236}">
                <a16:creationId xmlns:a16="http://schemas.microsoft.com/office/drawing/2014/main" id="{104EE02C-B28F-D591-B53B-75E2FC7539C3}"/>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06FB3EF-6C9B-6708-8D6D-78D93C2F37F4}"/>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15431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While water quality is very important to both these animals neither animal would prosper if the habitats provided by the streams, rivers and wetlands were damaged or modified through the removal of bankside vegetation (riparian vegetation) and the loss of the natural formations such as pools, snags and rocky rapids. Not only would this affect the available food and habitat for these animal but also the available oxygen in the water.</a:t>
            </a:r>
          </a:p>
          <a:p>
            <a:endParaRPr lang="en-AU" baseline="0" dirty="0"/>
          </a:p>
          <a:p>
            <a:r>
              <a:rPr lang="en-AU" baseline="0" dirty="0"/>
              <a:t>We looked at and discussed barriers earlier. The presence of barriers is very significant for these two animals . Barriers can prevent them from accessing the range of habitats in the catchment they need to survive.</a:t>
            </a:r>
          </a:p>
          <a:p>
            <a:endParaRPr lang="en-AU" baseline="0" dirty="0"/>
          </a:p>
          <a:p>
            <a:r>
              <a:rPr lang="en-AU" baseline="0" dirty="0"/>
              <a:t>In the case of these animals and many others that migrated between the reef and the catchment a barrier can be formed in many ways and do not have to be dams, but could be:</a:t>
            </a:r>
          </a:p>
          <a:p>
            <a:endParaRPr lang="en-AU" baseline="0" dirty="0"/>
          </a:p>
          <a:p>
            <a:pPr marL="171450" indent="-171450">
              <a:buFont typeface="Arial" panose="020B0604020202020204" pitchFamily="34" charset="0"/>
              <a:buChar char="•"/>
            </a:pPr>
            <a:r>
              <a:rPr lang="en-AU" baseline="0" dirty="0"/>
              <a:t>tidal gates that are closed on high tides – limiting access beyond this point</a:t>
            </a:r>
          </a:p>
          <a:p>
            <a:pPr marL="171450" indent="-171450">
              <a:buFont typeface="Arial" panose="020B0604020202020204" pitchFamily="34" charset="0"/>
              <a:buChar char="•"/>
            </a:pPr>
            <a:r>
              <a:rPr lang="en-AU" baseline="0" dirty="0"/>
              <a:t>Road crossing with narrow pipes that create currents that are to strong to swim against  </a:t>
            </a:r>
          </a:p>
          <a:p>
            <a:pPr marL="171450" indent="-171450">
              <a:buFont typeface="Arial" panose="020B0604020202020204" pitchFamily="34" charset="0"/>
              <a:buChar char="•"/>
            </a:pPr>
            <a:r>
              <a:rPr lang="en-AU" baseline="0" dirty="0"/>
              <a:t>creeks modified to be deep narrow channels that flow only during the wet season at high velocity </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aseline="0" dirty="0"/>
              <a:t>So barriers contribute to the loss of  migratory pathways which is a vital ecosystem service for the Mangrove Jack and the eel.</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15</a:t>
            </a:fld>
            <a:endParaRPr lang="en-AU"/>
          </a:p>
        </p:txBody>
      </p:sp>
      <p:sp>
        <p:nvSpPr>
          <p:cNvPr id="5" name="Footer Placeholder 4">
            <a:extLst>
              <a:ext uri="{FF2B5EF4-FFF2-40B4-BE49-F238E27FC236}">
                <a16:creationId xmlns:a16="http://schemas.microsoft.com/office/drawing/2014/main" id="{69587A66-88F3-3488-B63D-E203B5BDF9C1}"/>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D466360-540D-408D-1E48-560133062A97}"/>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2714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a:t>
            </a:r>
            <a:r>
              <a:rPr lang="en-AU" baseline="0" dirty="0"/>
              <a:t> to summarise the story I have told you today we need to remember:</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16</a:t>
            </a:fld>
            <a:endParaRPr lang="en-AU"/>
          </a:p>
        </p:txBody>
      </p:sp>
      <p:sp>
        <p:nvSpPr>
          <p:cNvPr id="5" name="Footer Placeholder 4">
            <a:extLst>
              <a:ext uri="{FF2B5EF4-FFF2-40B4-BE49-F238E27FC236}">
                <a16:creationId xmlns:a16="http://schemas.microsoft.com/office/drawing/2014/main" id="{8AACECCD-774D-B181-0F5A-0D7986D3B013}"/>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F1FCE8C-9DE2-F7A0-EC27-7659B80C1DDD}"/>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85676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when you are thinking about</a:t>
            </a:r>
            <a:r>
              <a:rPr lang="en-AU" baseline="0" dirty="0"/>
              <a:t> projects you might undertake it might be helpful for </a:t>
            </a:r>
            <a:r>
              <a:rPr lang="en-AU" baseline="0"/>
              <a:t>you to </a:t>
            </a:r>
            <a:r>
              <a:rPr lang="en-AU" baseline="0" dirty="0"/>
              <a:t>remember what I have here on this slide.</a:t>
            </a:r>
          </a:p>
          <a:p>
            <a:endParaRPr lang="en-AU" baseline="0" dirty="0"/>
          </a:p>
          <a:p>
            <a:endParaRPr lang="en-AU" baseline="0" dirty="0"/>
          </a:p>
          <a:p>
            <a:r>
              <a:rPr lang="en-AU" baseline="0" dirty="0"/>
              <a:t>Connections is the key word.</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17</a:t>
            </a:fld>
            <a:endParaRPr lang="en-AU"/>
          </a:p>
        </p:txBody>
      </p:sp>
      <p:sp>
        <p:nvSpPr>
          <p:cNvPr id="5" name="Footer Placeholder 4">
            <a:extLst>
              <a:ext uri="{FF2B5EF4-FFF2-40B4-BE49-F238E27FC236}">
                <a16:creationId xmlns:a16="http://schemas.microsoft.com/office/drawing/2014/main" id="{B55D7448-8AC7-76FD-8F9C-89D48BAD94ED}"/>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3145B2A1-3A45-58DB-7FB0-E49AB35B927E}"/>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1760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a Catchment? Just take a moment to read this definition.</a:t>
            </a:r>
          </a:p>
          <a:p>
            <a:endParaRPr lang="en-AU" dirty="0"/>
          </a:p>
          <a:p>
            <a:r>
              <a:rPr lang="en-AU" dirty="0"/>
              <a:t>I</a:t>
            </a:r>
            <a:r>
              <a:rPr lang="en-AU" baseline="0" dirty="0"/>
              <a:t> like this definition because it lets us look at any area where water flows to common point and think of it as a catchment. This image is of the Barron Catchment, a geographic area of mountains, rivers, streams, forests, farm lands, towns and cities that funnels all of the water that falls upon it to a common point being the Barron River delta. </a:t>
            </a:r>
          </a:p>
          <a:p>
            <a:endParaRPr lang="en-AU" baseline="0" dirty="0"/>
          </a:p>
          <a:p>
            <a:r>
              <a:rPr lang="en-AU" baseline="0" dirty="0"/>
              <a:t>But within this catchment there are many smaller catchments each funnelling water to a common point. As an example think about your school and where it is.</a:t>
            </a:r>
          </a:p>
          <a:p>
            <a:endParaRPr lang="en-AU" baseline="0" dirty="0"/>
          </a:p>
          <a:p>
            <a:r>
              <a:rPr lang="en-AU" baseline="0" dirty="0"/>
              <a:t>The street outside your school and the gutters that capture the water are a catchment. This feeds a larger catchment formed by the land and drainage network of the suburb of where your school is located. This land and drainage network forms part of the catchment of the nearest stream to your school which forms part of the catchment of the nearest creek which is part of the larger catchment in which your school is located.</a:t>
            </a:r>
          </a:p>
          <a:p>
            <a:endParaRPr lang="en-AU" baseline="0" dirty="0"/>
          </a:p>
          <a:p>
            <a:r>
              <a:rPr lang="en-AU" baseline="0" dirty="0"/>
              <a:t>So when we are thinking about catchments and trying to understand them we need to remember that a catchment is made up of many smaller areas (called sub catchments</a:t>
            </a:r>
            <a:r>
              <a:rPr lang="en-AU" baseline="0"/>
              <a:t>) that </a:t>
            </a:r>
            <a:r>
              <a:rPr lang="en-AU" baseline="0" dirty="0"/>
              <a:t>link together to form the larger catchment.</a:t>
            </a:r>
          </a:p>
          <a:p>
            <a:endParaRPr lang="en-AU" baseline="0" dirty="0"/>
          </a:p>
        </p:txBody>
      </p:sp>
      <p:sp>
        <p:nvSpPr>
          <p:cNvPr id="4" name="Slide Number Placeholder 3"/>
          <p:cNvSpPr>
            <a:spLocks noGrp="1"/>
          </p:cNvSpPr>
          <p:nvPr>
            <p:ph type="sldNum" sz="quarter" idx="10"/>
          </p:nvPr>
        </p:nvSpPr>
        <p:spPr/>
        <p:txBody>
          <a:bodyPr/>
          <a:lstStyle/>
          <a:p>
            <a:fld id="{44A29CD2-C1E5-4335-B18A-6E0A4C946EF9}" type="slidenum">
              <a:rPr lang="en-AU" smtClean="0"/>
              <a:t>2</a:t>
            </a:fld>
            <a:endParaRPr lang="en-AU"/>
          </a:p>
        </p:txBody>
      </p:sp>
      <p:sp>
        <p:nvSpPr>
          <p:cNvPr id="5" name="Footer Placeholder 4">
            <a:extLst>
              <a:ext uri="{FF2B5EF4-FFF2-40B4-BE49-F238E27FC236}">
                <a16:creationId xmlns:a16="http://schemas.microsoft.com/office/drawing/2014/main" id="{2E5AB996-70E0-C1D6-EFB7-6F65C8CC9894}"/>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D5789791-5120-96AB-976C-D995F760B8A4}"/>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558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are catchments</a:t>
            </a:r>
            <a:r>
              <a:rPr lang="en-AU" baseline="0" dirty="0"/>
              <a:t> significant? </a:t>
            </a:r>
          </a:p>
          <a:p>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Catchments are significant to our communities and industries such as farming because they provide us with water, land, resources, recreational opportunities, environmental values and a place to live. The sustainability of all of these services is dependent on the health of the catchment. </a:t>
            </a:r>
          </a:p>
          <a:p>
            <a:endParaRPr lang="en-AU" baseline="0" dirty="0"/>
          </a:p>
          <a:p>
            <a:r>
              <a:rPr lang="en-AU" baseline="0" dirty="0"/>
              <a:t>To us at the Great Barrier Reef Marine Park Authority catchments are significant because they link the land to the sea and the reef. So if the catchment is unhealthy this can impact the health of the Great Barrier Reef. It is not just the water emerging from the catchment that creates this connection to the Great Barrier Reef but also the ecosystems supported by the rivers, streams and wetlands as many animals spend different parts of their lifecycle in both the catchment and the Reef. We refer to this as the catchment providing ecosystem services to the Reef.</a:t>
            </a:r>
          </a:p>
          <a:p>
            <a:endParaRPr lang="en-AU" baseline="0" dirty="0"/>
          </a:p>
          <a:p>
            <a:r>
              <a:rPr lang="en-AU" baseline="0" dirty="0"/>
              <a:t>I will come back to this later in this presentation and look at this in more detail. But for this to make sense we need to explore the Barron catchment and discover more about it.</a:t>
            </a:r>
          </a:p>
        </p:txBody>
      </p:sp>
      <p:sp>
        <p:nvSpPr>
          <p:cNvPr id="4" name="Slide Number Placeholder 3"/>
          <p:cNvSpPr>
            <a:spLocks noGrp="1"/>
          </p:cNvSpPr>
          <p:nvPr>
            <p:ph type="sldNum" sz="quarter" idx="10"/>
          </p:nvPr>
        </p:nvSpPr>
        <p:spPr/>
        <p:txBody>
          <a:bodyPr/>
          <a:lstStyle/>
          <a:p>
            <a:fld id="{44A29CD2-C1E5-4335-B18A-6E0A4C946EF9}" type="slidenum">
              <a:rPr lang="en-AU" smtClean="0"/>
              <a:t>3</a:t>
            </a:fld>
            <a:endParaRPr lang="en-AU"/>
          </a:p>
        </p:txBody>
      </p:sp>
      <p:sp>
        <p:nvSpPr>
          <p:cNvPr id="5" name="Footer Placeholder 4">
            <a:extLst>
              <a:ext uri="{FF2B5EF4-FFF2-40B4-BE49-F238E27FC236}">
                <a16:creationId xmlns:a16="http://schemas.microsoft.com/office/drawing/2014/main" id="{275EC1FC-3BD8-00ED-99C5-9B67FE2651F3}"/>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676C019-8CE2-255E-0A2E-3A957E7B92E3}"/>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3070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Connectivity,</a:t>
            </a:r>
            <a:r>
              <a:rPr lang="en-AU" baseline="0" dirty="0"/>
              <a:t> including from land to sea</a:t>
            </a:r>
          </a:p>
          <a:p>
            <a:r>
              <a:rPr lang="en-AU" baseline="0" dirty="0"/>
              <a:t>Importance of coastal ecosystems</a:t>
            </a:r>
            <a:endParaRPr lang="en-AU" dirty="0"/>
          </a:p>
        </p:txBody>
      </p:sp>
      <p:sp>
        <p:nvSpPr>
          <p:cNvPr id="4" name="Slide Number Placeholder 3"/>
          <p:cNvSpPr>
            <a:spLocks noGrp="1"/>
          </p:cNvSpPr>
          <p:nvPr>
            <p:ph type="sldNum" sz="quarter" idx="10"/>
          </p:nvPr>
        </p:nvSpPr>
        <p:spPr/>
        <p:txBody>
          <a:bodyPr/>
          <a:lstStyle/>
          <a:p>
            <a:fld id="{D65F5C91-F043-2E41-97A4-17E7CDD3DB07}" type="slidenum">
              <a:rPr lang="en-US" smtClean="0">
                <a:solidFill>
                  <a:prstClr val="black"/>
                </a:solidFill>
              </a:rPr>
              <a:pPr/>
              <a:t>4</a:t>
            </a:fld>
            <a:endParaRPr lang="en-US">
              <a:solidFill>
                <a:prstClr val="black"/>
              </a:solidFill>
            </a:endParaRPr>
          </a:p>
        </p:txBody>
      </p:sp>
      <p:sp>
        <p:nvSpPr>
          <p:cNvPr id="5" name="Footer Placeholder 4">
            <a:extLst>
              <a:ext uri="{FF2B5EF4-FFF2-40B4-BE49-F238E27FC236}">
                <a16:creationId xmlns:a16="http://schemas.microsoft.com/office/drawing/2014/main" id="{B15E802B-9E30-5BA1-0BE1-79F57CA56C6B}"/>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4B8EA8A-9A4D-73A8-21E0-906317371DD6}"/>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1595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Lets now look closely at the</a:t>
            </a:r>
            <a:r>
              <a:rPr lang="en-AU" baseline="0" dirty="0"/>
              <a:t> Barron Catchment.</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Many</a:t>
            </a:r>
            <a:r>
              <a:rPr lang="en-AU" baseline="0" dirty="0"/>
              <a:t> people think of the Barron Catchment as just being the streams, creeks and rivers that flow within it. These are the natural channels through which the water flows but it is the whole of the land surface, as well as all of the man made elements that forms the catchment.</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 </a:t>
            </a:r>
            <a:endParaRPr lang="en-AU" dirty="0"/>
          </a:p>
          <a:p>
            <a:r>
              <a:rPr lang="en-AU" dirty="0"/>
              <a:t>Here is a break down of land use in</a:t>
            </a:r>
            <a:r>
              <a:rPr lang="en-AU" baseline="0" dirty="0"/>
              <a:t> the Barron Catchment. The Red areas are urban areas, the Green areas are National Parks, the Yellow areas are agricultural areas and the grey areas are not specifically defined but would include state forests, commercial land leases (</a:t>
            </a:r>
            <a:r>
              <a:rPr lang="en-AU" baseline="0" dirty="0" err="1"/>
              <a:t>eg</a:t>
            </a:r>
            <a:r>
              <a:rPr lang="en-AU" baseline="0" dirty="0"/>
              <a:t> Airport) , water reserves and mining leases.</a:t>
            </a:r>
          </a:p>
          <a:p>
            <a:endParaRPr lang="en-AU" baseline="0" dirty="0"/>
          </a:p>
          <a:p>
            <a:r>
              <a:rPr lang="en-AU" baseline="0" dirty="0"/>
              <a:t>As we can see much of the land area within the Barron Catchment is potentially quite different to the natural state that we saw in the previous slide. Almost half of the land in the Barron Catchment is covered by urban and agricultural areas.</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5</a:t>
            </a:fld>
            <a:endParaRPr lang="en-AU"/>
          </a:p>
        </p:txBody>
      </p:sp>
      <p:sp>
        <p:nvSpPr>
          <p:cNvPr id="5" name="Footer Placeholder 4">
            <a:extLst>
              <a:ext uri="{FF2B5EF4-FFF2-40B4-BE49-F238E27FC236}">
                <a16:creationId xmlns:a16="http://schemas.microsoft.com/office/drawing/2014/main" id="{92C31CD6-5F99-F4DD-4F3C-92625A40FB2D}"/>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D31DFF59-1D5D-53AB-3233-9D6A891866DF}"/>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125135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a:t>
            </a:r>
            <a:r>
              <a:rPr lang="en-AU" baseline="0" dirty="0"/>
              <a:t> are some examples of the natural elements of the Barron Catchment. Remember that the catchment is also formed by the man made urban areas and the farming areas</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6</a:t>
            </a:fld>
            <a:endParaRPr lang="en-AU"/>
          </a:p>
        </p:txBody>
      </p:sp>
      <p:sp>
        <p:nvSpPr>
          <p:cNvPr id="5" name="Footer Placeholder 4">
            <a:extLst>
              <a:ext uri="{FF2B5EF4-FFF2-40B4-BE49-F238E27FC236}">
                <a16:creationId xmlns:a16="http://schemas.microsoft.com/office/drawing/2014/main" id="{3659070E-F6B6-F955-90B6-D8AC74F07BF4}"/>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72D7E6F-F31D-6E08-4816-DFB899CA57AB}"/>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9066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when you are thinking about the catchment remember that our urban areas are part of the catchment.</a:t>
            </a:r>
            <a:r>
              <a:rPr lang="en-AU" baseline="0" dirty="0"/>
              <a:t> Our industrial areas are part of this as well.</a:t>
            </a:r>
          </a:p>
          <a:p>
            <a:endParaRPr lang="en-AU" baseline="0" dirty="0"/>
          </a:p>
          <a:p>
            <a:r>
              <a:rPr lang="en-AU" baseline="0" dirty="0"/>
              <a:t>Water flowing through our urban areas influences water quality leaving our catchment. </a:t>
            </a:r>
          </a:p>
          <a:p>
            <a:endParaRPr lang="en-AU" baseline="0" dirty="0"/>
          </a:p>
          <a:p>
            <a:r>
              <a:rPr lang="en-AU" baseline="0" dirty="0"/>
              <a:t>Water quality leaving our urban areas is most likely to be influenced by our waste management strategies but we must also remember that many day to day activities and behaviours that our community undertakes can influence water quality.  </a:t>
            </a:r>
          </a:p>
          <a:p>
            <a:endParaRPr lang="en-AU" baseline="0" dirty="0"/>
          </a:p>
          <a:p>
            <a:r>
              <a:rPr lang="en-AU" baseline="0" dirty="0"/>
              <a:t>The modifications we make to the natural waterways and wetlands in our urban areas affect the services these provide to biodiversity. They also affect where and how water flows and this may also affect water quality and ecosystem services. </a:t>
            </a:r>
          </a:p>
          <a:p>
            <a:endParaRPr lang="en-AU" baseline="0" dirty="0"/>
          </a:p>
          <a:p>
            <a:r>
              <a:rPr lang="en-AU" baseline="0" dirty="0"/>
              <a:t>Talk to slide</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7</a:t>
            </a:fld>
            <a:endParaRPr lang="en-AU"/>
          </a:p>
        </p:txBody>
      </p:sp>
      <p:sp>
        <p:nvSpPr>
          <p:cNvPr id="5" name="Footer Placeholder 4">
            <a:extLst>
              <a:ext uri="{FF2B5EF4-FFF2-40B4-BE49-F238E27FC236}">
                <a16:creationId xmlns:a16="http://schemas.microsoft.com/office/drawing/2014/main" id="{F7DE73DA-5360-1EBC-E87F-2668A3D69D5D}"/>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2668EA7-18CF-2380-D53B-DAB5FA7AE244}"/>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45065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Agricultural</a:t>
            </a:r>
            <a:r>
              <a:rPr lang="en-AU" baseline="0" dirty="0"/>
              <a:t> land forms a large part of the Barron river catchment. In a farming area it is the farming practices as well as modifications to the land and waterways that influence water quality and ecosystem services within the catchment.</a:t>
            </a:r>
          </a:p>
          <a:p>
            <a:endParaRPr lang="en-AU" baseline="0" dirty="0"/>
          </a:p>
          <a:p>
            <a:r>
              <a:rPr lang="en-AU" baseline="0" dirty="0"/>
              <a:t>Talk to slide</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8</a:t>
            </a:fld>
            <a:endParaRPr lang="en-AU"/>
          </a:p>
        </p:txBody>
      </p:sp>
      <p:sp>
        <p:nvSpPr>
          <p:cNvPr id="5" name="Footer Placeholder 4">
            <a:extLst>
              <a:ext uri="{FF2B5EF4-FFF2-40B4-BE49-F238E27FC236}">
                <a16:creationId xmlns:a16="http://schemas.microsoft.com/office/drawing/2014/main" id="{70AFEEDF-4DD1-7CE1-59A1-631DC14D450A}"/>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6110C93-6C7E-4E0E-35C0-4DF0069AECAA}"/>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6934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thinking</a:t>
            </a:r>
            <a:r>
              <a:rPr lang="en-AU" baseline="0" dirty="0"/>
              <a:t> about our urban and agricultural areas h</a:t>
            </a:r>
            <a:r>
              <a:rPr lang="en-AU" dirty="0"/>
              <a:t>ere are some of the potential sources</a:t>
            </a:r>
            <a:r>
              <a:rPr lang="en-AU" baseline="0" dirty="0"/>
              <a:t> of pollution </a:t>
            </a:r>
            <a:r>
              <a:rPr lang="en-AU" dirty="0"/>
              <a:t>that may occur within the</a:t>
            </a:r>
            <a:r>
              <a:rPr lang="en-AU" baseline="0" dirty="0"/>
              <a:t> Barron Catchment and affect water quality in the catchment.</a:t>
            </a:r>
          </a:p>
          <a:p>
            <a:endParaRPr lang="en-AU" baseline="0" dirty="0"/>
          </a:p>
          <a:p>
            <a:r>
              <a:rPr lang="en-AU" baseline="0" dirty="0"/>
              <a:t>Talk to slide</a:t>
            </a:r>
            <a:endParaRPr lang="en-AU" dirty="0"/>
          </a:p>
        </p:txBody>
      </p:sp>
      <p:sp>
        <p:nvSpPr>
          <p:cNvPr id="4" name="Slide Number Placeholder 3"/>
          <p:cNvSpPr>
            <a:spLocks noGrp="1"/>
          </p:cNvSpPr>
          <p:nvPr>
            <p:ph type="sldNum" sz="quarter" idx="10"/>
          </p:nvPr>
        </p:nvSpPr>
        <p:spPr/>
        <p:txBody>
          <a:bodyPr/>
          <a:lstStyle/>
          <a:p>
            <a:fld id="{44A29CD2-C1E5-4335-B18A-6E0A4C946EF9}" type="slidenum">
              <a:rPr lang="en-AU" smtClean="0"/>
              <a:t>9</a:t>
            </a:fld>
            <a:endParaRPr lang="en-AU"/>
          </a:p>
        </p:txBody>
      </p:sp>
      <p:sp>
        <p:nvSpPr>
          <p:cNvPr id="5" name="Footer Placeholder 4">
            <a:extLst>
              <a:ext uri="{FF2B5EF4-FFF2-40B4-BE49-F238E27FC236}">
                <a16:creationId xmlns:a16="http://schemas.microsoft.com/office/drawing/2014/main" id="{1A97FE28-35BD-7E0A-873F-DFEE68BE1F56}"/>
              </a:ext>
            </a:extLst>
          </p:cNvPr>
          <p:cNvSpPr>
            <a:spLocks noGrp="1"/>
          </p:cNvSpPr>
          <p:nvPr>
            <p:ph type="ftr" sz="quarter" idx="4"/>
          </p:nvPr>
        </p:nvSpPr>
        <p:spPr>
          <a:xfrm>
            <a:off x="4479635" y="9440646"/>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2AAD157-5E47-968E-1570-DE5658A5F716}"/>
              </a:ext>
            </a:extLst>
          </p:cNvPr>
          <p:cNvSpPr>
            <a:spLocks noGrp="1"/>
          </p:cNvSpPr>
          <p:nvPr>
            <p:ph type="hdr" sz="quarter"/>
          </p:nvPr>
        </p:nvSpPr>
        <p:spPr>
          <a:xfrm>
            <a:off x="4479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02560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2725822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813255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0588699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4026158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321745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719134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338736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512026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4487734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429880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41785358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None/>
              <a:defRPr sz="2400" b="1">
                <a:solidFill>
                  <a:srgbClr val="2A5972"/>
                </a:solidFill>
                <a:latin typeface="Verdana" pitchFamily="34" charset="0"/>
              </a:defRPr>
            </a:lvl1pPr>
            <a:lvl2pPr>
              <a:buNone/>
              <a:defRPr sz="2000">
                <a:latin typeface="Verdana" pitchFamily="34" charset="0"/>
              </a:defRPr>
            </a:lvl2pPr>
          </a:lstStyle>
          <a:p>
            <a:pPr lvl="0"/>
            <a:r>
              <a:rPr lang="en-US" dirty="0"/>
              <a:t>Click to edit Master text styles</a:t>
            </a:r>
          </a:p>
          <a:p>
            <a:pPr lvl="1"/>
            <a:r>
              <a:rPr lang="en-US" dirty="0"/>
              <a:t>Second level</a:t>
            </a:r>
            <a:endParaRPr lang="en-AU" dirty="0"/>
          </a:p>
        </p:txBody>
      </p:sp>
      <p:sp>
        <p:nvSpPr>
          <p:cNvPr id="7" name="Title Placeholder 1"/>
          <p:cNvSpPr>
            <a:spLocks noGrp="1"/>
          </p:cNvSpPr>
          <p:nvPr>
            <p:ph type="title"/>
          </p:nvPr>
        </p:nvSpPr>
        <p:spPr>
          <a:xfrm>
            <a:off x="457200" y="500042"/>
            <a:ext cx="4829180" cy="642942"/>
          </a:xfrm>
          <a:prstGeom prst="rect">
            <a:avLst/>
          </a:prstGeom>
        </p:spPr>
        <p:txBody>
          <a:bodyPr rtlCol="0">
            <a:noAutofit/>
          </a:bodyPr>
          <a:lstStyle/>
          <a:p>
            <a:r>
              <a:rPr lang="en-US" dirty="0"/>
              <a:t>Click to edit Master title style</a:t>
            </a:r>
            <a:endParaRPr lang="en-AU" dirty="0"/>
          </a:p>
        </p:txBody>
      </p:sp>
      <p:sp>
        <p:nvSpPr>
          <p:cNvPr id="4" name="Footer Placeholder 10"/>
          <p:cNvSpPr>
            <a:spLocks noGrp="1"/>
          </p:cNvSpPr>
          <p:nvPr>
            <p:ph type="ftr" sz="quarter" idx="10"/>
          </p:nvPr>
        </p:nvSpPr>
        <p:spPr>
          <a:xfrm>
            <a:off x="428625" y="6356350"/>
            <a:ext cx="5591175"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AU">
              <a:solidFill>
                <a:prstClr val="black">
                  <a:tint val="75000"/>
                </a:prstClr>
              </a:solidFill>
            </a:endParaRPr>
          </a:p>
        </p:txBody>
      </p:sp>
    </p:spTree>
    <p:extLst>
      <p:ext uri="{BB962C8B-B14F-4D97-AF65-F5344CB8AC3E}">
        <p14:creationId xmlns:p14="http://schemas.microsoft.com/office/powerpoint/2010/main" val="6944266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158" y="428604"/>
            <a:ext cx="4929222" cy="714380"/>
          </a:xfrm>
        </p:spPr>
        <p:txBody>
          <a:bodyPr/>
          <a:lstStyle>
            <a:lvl1pPr>
              <a:defRPr>
                <a:latin typeface="Verdana" pitchFamily="34" charset="0"/>
              </a:defRPr>
            </a:lvl1pPr>
          </a:lstStyle>
          <a:p>
            <a:r>
              <a:rPr lang="en-US" dirty="0"/>
              <a:t>Click to edit Master title style</a:t>
            </a:r>
            <a:endParaRPr lang="en-AU"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endParaRPr lang="en-AU"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endParaRPr lang="en-AU" dirty="0"/>
          </a:p>
        </p:txBody>
      </p:sp>
    </p:spTree>
    <p:extLst>
      <p:ext uri="{BB962C8B-B14F-4D97-AF65-F5344CB8AC3E}">
        <p14:creationId xmlns:p14="http://schemas.microsoft.com/office/powerpoint/2010/main" val="6057675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9120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Bulleted list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500042"/>
            <a:ext cx="4829180" cy="642942"/>
          </a:xfrm>
          <a:prstGeom prst="rect">
            <a:avLst/>
          </a:prstGeom>
        </p:spPr>
        <p:txBody>
          <a:bodyPr rtlCol="0">
            <a:noAutofit/>
          </a:bodyPr>
          <a:lstStyle/>
          <a:p>
            <a:r>
              <a:rPr lang="en-US" dirty="0"/>
              <a:t>Click to edit Master title style</a:t>
            </a:r>
            <a:endParaRPr lang="en-AU" dirty="0"/>
          </a:p>
        </p:txBody>
      </p:sp>
      <p:sp>
        <p:nvSpPr>
          <p:cNvPr id="5" name="Text Placeholder 4"/>
          <p:cNvSpPr>
            <a:spLocks noGrp="1"/>
          </p:cNvSpPr>
          <p:nvPr>
            <p:ph type="body" sz="quarter" idx="10"/>
          </p:nvPr>
        </p:nvSpPr>
        <p:spPr>
          <a:xfrm>
            <a:off x="500063" y="1571612"/>
            <a:ext cx="8215312" cy="4572000"/>
          </a:xfrm>
          <a:prstGeom prst="rect">
            <a:avLst/>
          </a:prstGeom>
          <a:ln>
            <a:noFill/>
          </a:ln>
        </p:spPr>
        <p:txBody>
          <a:bodyPr/>
          <a:lstStyle>
            <a:lvl1pPr>
              <a:defRPr sz="2400">
                <a:solidFill>
                  <a:srgbClr val="2A5972"/>
                </a:solidFill>
                <a:latin typeface="Verdana" pitchFamily="34" charset="0"/>
              </a:defRPr>
            </a:lvl1pPr>
            <a:lvl2pPr>
              <a:defRPr sz="2000">
                <a:latin typeface="Verdana" pitchFamily="34" charset="0"/>
              </a:defRPr>
            </a:lvl2pPr>
            <a:lvl3pPr>
              <a:defRPr sz="1800">
                <a:latin typeface="Verdana" pitchFamily="34" charset="0"/>
              </a:defRPr>
            </a:lvl3pPr>
            <a:lvl4pPr>
              <a:defRPr sz="1600">
                <a:latin typeface="Verdana" pitchFamily="34" charset="0"/>
              </a:defRPr>
            </a:lvl4pPr>
            <a:lvl5pPr>
              <a:buFont typeface="Wingdings" pitchFamily="2" charset="2"/>
              <a:buChar char="§"/>
              <a:defRPr sz="1400">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10"/>
          <p:cNvSpPr>
            <a:spLocks noGrp="1"/>
          </p:cNvSpPr>
          <p:nvPr>
            <p:ph type="ftr" sz="quarter" idx="11"/>
          </p:nvPr>
        </p:nvSpPr>
        <p:spPr>
          <a:xfrm>
            <a:off x="428625" y="6356350"/>
            <a:ext cx="559117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AU" dirty="0">
              <a:solidFill>
                <a:prstClr val="black">
                  <a:tint val="75000"/>
                </a:prstClr>
              </a:solidFill>
            </a:endParaRPr>
          </a:p>
        </p:txBody>
      </p:sp>
    </p:spTree>
    <p:extLst>
      <p:ext uri="{BB962C8B-B14F-4D97-AF65-F5344CB8AC3E}">
        <p14:creationId xmlns:p14="http://schemas.microsoft.com/office/powerpoint/2010/main" val="3735923895"/>
      </p:ext>
    </p:extLst>
  </p:cSld>
  <p:clrMapOvr>
    <a:masterClrMapping/>
  </p:clrMapOvr>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76491C0-94CD-4FC5-AB5F-2AF8FA648A0E}" type="datetimeFigureOut">
              <a:rPr lang="en-AU" smtClean="0"/>
              <a:pPr/>
              <a:t>26/09/2025</a:t>
            </a:fld>
            <a:endParaRPr lang="en-AU"/>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87EF31A-02E7-46CC-A907-A99D5686BA8D}" type="slidenum">
              <a:rPr lang="en-AU" smtClean="0"/>
              <a:pPr/>
              <a:t>‹#›</a:t>
            </a:fld>
            <a:endParaRPr lang="en-AU"/>
          </a:p>
        </p:txBody>
      </p:sp>
    </p:spTree>
    <p:extLst>
      <p:ext uri="{BB962C8B-B14F-4D97-AF65-F5344CB8AC3E}">
        <p14:creationId xmlns:p14="http://schemas.microsoft.com/office/powerpoint/2010/main" val="30845015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767899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60424C62-4597-7C4C-BBBB-EDBD2195156D}" type="datetimeFigureOut">
              <a:rPr lang="en-US" smtClean="0">
                <a:solidFill>
                  <a:prstClr val="black"/>
                </a:solidFill>
              </a:rPr>
              <a:pPr defTabSz="457200"/>
              <a:t>9/26/2025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CED134D8-6111-5942-A5E4-6B4D8A92503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7604318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gif"/><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A5972"/>
        </a:solidFill>
        <a:effectLst/>
      </p:bgPr>
    </p:bg>
    <p:spTree>
      <p:nvGrpSpPr>
        <p:cNvPr id="1" name=""/>
        <p:cNvGrpSpPr/>
        <p:nvPr/>
      </p:nvGrpSpPr>
      <p:grpSpPr>
        <a:xfrm>
          <a:off x="0" y="0"/>
          <a:ext cx="0" cy="0"/>
          <a:chOff x="0" y="0"/>
          <a:chExt cx="0" cy="0"/>
        </a:xfrm>
      </p:grpSpPr>
      <p:grpSp>
        <p:nvGrpSpPr>
          <p:cNvPr id="7" name="Group 10"/>
          <p:cNvGrpSpPr>
            <a:grpSpLocks/>
          </p:cNvGrpSpPr>
          <p:nvPr/>
        </p:nvGrpSpPr>
        <p:grpSpPr bwMode="auto">
          <a:xfrm>
            <a:off x="0" y="0"/>
            <a:ext cx="9144000" cy="6858000"/>
            <a:chOff x="0" y="0"/>
            <a:chExt cx="5760" cy="4320"/>
          </a:xfrm>
        </p:grpSpPr>
        <p:sp>
          <p:nvSpPr>
            <p:cNvPr id="8" name="Rectangle 12"/>
            <p:cNvSpPr>
              <a:spLocks noChangeArrowheads="1"/>
            </p:cNvSpPr>
            <p:nvPr/>
          </p:nvSpPr>
          <p:spPr bwMode="auto">
            <a:xfrm>
              <a:off x="0" y="0"/>
              <a:ext cx="5760" cy="864"/>
            </a:xfrm>
            <a:prstGeom prst="rect">
              <a:avLst/>
            </a:prstGeom>
            <a:solidFill>
              <a:srgbClr val="2A5972"/>
            </a:solidFill>
            <a:ln w="9525">
              <a:noFill/>
              <a:miter lim="800000"/>
              <a:headEnd/>
              <a:tailEnd/>
            </a:ln>
            <a:effectLst/>
          </p:spPr>
          <p:txBody>
            <a:bodyPr wrap="none" anchor="ctr"/>
            <a:lstStyle/>
            <a:p>
              <a:pPr>
                <a:defRPr/>
              </a:pPr>
              <a:endParaRPr lang="en-AU">
                <a:solidFill>
                  <a:prstClr val="black"/>
                </a:solidFill>
                <a:latin typeface="Times New Roman" charset="0"/>
              </a:endParaRPr>
            </a:p>
          </p:txBody>
        </p:sp>
        <p:sp>
          <p:nvSpPr>
            <p:cNvPr id="9" name="Rectangle 11"/>
            <p:cNvSpPr>
              <a:spLocks noChangeArrowheads="1"/>
            </p:cNvSpPr>
            <p:nvPr/>
          </p:nvSpPr>
          <p:spPr bwMode="auto">
            <a:xfrm flipV="1">
              <a:off x="5136" y="3865"/>
              <a:ext cx="624" cy="455"/>
            </a:xfrm>
            <a:prstGeom prst="rect">
              <a:avLst/>
            </a:prstGeom>
            <a:solidFill>
              <a:srgbClr val="ECD68B"/>
            </a:solidFill>
            <a:ln w="9525">
              <a:noFill/>
              <a:miter lim="800000"/>
              <a:headEnd/>
              <a:tailEnd/>
            </a:ln>
            <a:effectLst/>
          </p:spPr>
          <p:txBody>
            <a:bodyPr wrap="none" anchor="ctr"/>
            <a:lstStyle/>
            <a:p>
              <a:pPr>
                <a:defRPr/>
              </a:pPr>
              <a:endParaRPr lang="en-AU">
                <a:solidFill>
                  <a:prstClr val="black"/>
                </a:solidFill>
                <a:latin typeface="Times New Roman" charset="0"/>
              </a:endParaRPr>
            </a:p>
          </p:txBody>
        </p:sp>
        <p:pic>
          <p:nvPicPr>
            <p:cNvPr id="10" name="Picture 8"/>
            <p:cNvPicPr>
              <a:picLocks noChangeAspect="1" noChangeArrowheads="1"/>
            </p:cNvPicPr>
            <p:nvPr/>
          </p:nvPicPr>
          <p:blipFill>
            <a:blip r:embed="rId9" cstate="print"/>
            <a:stretch>
              <a:fillRect/>
            </a:stretch>
          </p:blipFill>
          <p:spPr bwMode="auto">
            <a:xfrm>
              <a:off x="3552" y="3865"/>
              <a:ext cx="637" cy="455"/>
            </a:xfrm>
            <a:prstGeom prst="rect">
              <a:avLst/>
            </a:prstGeom>
            <a:noFill/>
            <a:ln w="9525">
              <a:noFill/>
              <a:miter lim="800000"/>
              <a:headEnd/>
              <a:tailEnd/>
            </a:ln>
          </p:spPr>
        </p:pic>
        <p:pic>
          <p:nvPicPr>
            <p:cNvPr id="11" name="Picture 4"/>
            <p:cNvPicPr>
              <a:picLocks noChangeAspect="1" noChangeArrowheads="1"/>
            </p:cNvPicPr>
            <p:nvPr/>
          </p:nvPicPr>
          <p:blipFill>
            <a:blip r:embed="rId10" cstate="print"/>
            <a:stretch>
              <a:fillRect/>
            </a:stretch>
          </p:blipFill>
          <p:spPr bwMode="auto">
            <a:xfrm>
              <a:off x="4800" y="3865"/>
              <a:ext cx="637" cy="455"/>
            </a:xfrm>
            <a:prstGeom prst="rect">
              <a:avLst/>
            </a:prstGeom>
            <a:noFill/>
            <a:ln w="9525">
              <a:noFill/>
              <a:miter lim="800000"/>
              <a:headEnd/>
              <a:tailEnd/>
            </a:ln>
          </p:spPr>
        </p:pic>
        <p:pic>
          <p:nvPicPr>
            <p:cNvPr id="12" name="Picture 10"/>
            <p:cNvPicPr>
              <a:picLocks noChangeAspect="1" noChangeArrowheads="1"/>
            </p:cNvPicPr>
            <p:nvPr/>
          </p:nvPicPr>
          <p:blipFill>
            <a:blip r:embed="rId11" cstate="print"/>
            <a:stretch>
              <a:fillRect/>
            </a:stretch>
          </p:blipFill>
          <p:spPr bwMode="auto">
            <a:xfrm>
              <a:off x="4176" y="3865"/>
              <a:ext cx="637" cy="455"/>
            </a:xfrm>
            <a:prstGeom prst="rect">
              <a:avLst/>
            </a:prstGeom>
            <a:noFill/>
            <a:ln w="9525">
              <a:noFill/>
              <a:miter lim="800000"/>
              <a:headEnd/>
              <a:tailEnd/>
            </a:ln>
          </p:spPr>
        </p:pic>
      </p:grpSp>
      <p:pic>
        <p:nvPicPr>
          <p:cNvPr id="13" name="Picture 12" descr="Logo copy.jpg"/>
          <p:cNvPicPr>
            <a:picLocks noChangeAspect="1"/>
          </p:cNvPicPr>
          <p:nvPr/>
        </p:nvPicPr>
        <p:blipFill>
          <a:blip r:embed="rId12" cstate="print"/>
          <a:stretch>
            <a:fillRect/>
          </a:stretch>
        </p:blipFill>
        <p:spPr>
          <a:xfrm>
            <a:off x="5500693" y="237920"/>
            <a:ext cx="2997693" cy="985372"/>
          </a:xfrm>
          <a:prstGeom prst="rect">
            <a:avLst/>
          </a:prstGeom>
        </p:spPr>
      </p:pic>
      <p:sp>
        <p:nvSpPr>
          <p:cNvPr id="14" name="Title Placeholder 1"/>
          <p:cNvSpPr>
            <a:spLocks noGrp="1"/>
          </p:cNvSpPr>
          <p:nvPr>
            <p:ph type="title"/>
          </p:nvPr>
        </p:nvSpPr>
        <p:spPr>
          <a:xfrm>
            <a:off x="457200" y="2571744"/>
            <a:ext cx="7758138" cy="1071570"/>
          </a:xfrm>
          <a:prstGeom prst="rect">
            <a:avLst/>
          </a:prstGeom>
        </p:spPr>
        <p:txBody>
          <a:bodyPr vert="horz" lIns="91440" tIns="45720" rIns="91440" bIns="45720" rtlCol="0" anchor="ctr">
            <a:noAutofit/>
          </a:bodyPr>
          <a:lstStyle/>
          <a:p>
            <a:r>
              <a:rPr lang="en-US"/>
              <a:t>Click to edit Master title style</a:t>
            </a:r>
            <a:endParaRPr lang="en-AU" dirty="0"/>
          </a:p>
        </p:txBody>
      </p:sp>
    </p:spTree>
    <p:extLst>
      <p:ext uri="{BB962C8B-B14F-4D97-AF65-F5344CB8AC3E}">
        <p14:creationId xmlns:p14="http://schemas.microsoft.com/office/powerpoint/2010/main" val="1001370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400" rtl="0" eaLnBrk="1" latinLnBrk="0" hangingPunct="1">
        <a:spcBef>
          <a:spcPct val="0"/>
        </a:spcBef>
        <a:buNone/>
        <a:defRPr sz="4000" b="1"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600201"/>
            <a:ext cx="8229600" cy="4356100"/>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69548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3" Type="http://schemas.openxmlformats.org/officeDocument/2006/relationships/image" Target="../media/image8.wmf"/><Relationship Id="rId7" Type="http://schemas.openxmlformats.org/officeDocument/2006/relationships/image" Target="../media/image12.gif"/><Relationship Id="rId12"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wmf"/><Relationship Id="rId15" Type="http://schemas.openxmlformats.org/officeDocument/2006/relationships/image" Target="../media/image20.wmf"/><Relationship Id="rId10" Type="http://schemas.openxmlformats.org/officeDocument/2006/relationships/image" Target="../media/image15.png"/><Relationship Id="rId4" Type="http://schemas.openxmlformats.org/officeDocument/2006/relationships/image" Target="../media/image9.wmf"/><Relationship Id="rId9" Type="http://schemas.openxmlformats.org/officeDocument/2006/relationships/image" Target="../media/image14.png"/><Relationship Id="rId14"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700808"/>
            <a:ext cx="7110066" cy="2448272"/>
          </a:xfrm>
        </p:spPr>
        <p:txBody>
          <a:bodyPr/>
          <a:lstStyle/>
          <a:p>
            <a:pPr algn="ctr"/>
            <a:r>
              <a:rPr lang="en-AU" dirty="0"/>
              <a:t>Catchments: </a:t>
            </a:r>
            <a:br>
              <a:rPr lang="en-AU" dirty="0"/>
            </a:br>
            <a:r>
              <a:rPr lang="en-AU" dirty="0"/>
              <a:t>What are they and why are they significant?</a:t>
            </a:r>
          </a:p>
        </p:txBody>
      </p:sp>
      <p:sp>
        <p:nvSpPr>
          <p:cNvPr id="3" name="TextBox 2"/>
          <p:cNvSpPr txBox="1"/>
          <p:nvPr/>
        </p:nvSpPr>
        <p:spPr>
          <a:xfrm>
            <a:off x="1259632" y="2276872"/>
            <a:ext cx="184731" cy="646331"/>
          </a:xfrm>
          <a:prstGeom prst="rect">
            <a:avLst/>
          </a:prstGeom>
          <a:noFill/>
        </p:spPr>
        <p:txBody>
          <a:bodyPr wrap="none" rtlCol="0">
            <a:spAutoFit/>
          </a:bodyPr>
          <a:lstStyle/>
          <a:p>
            <a:endParaRPr lang="en-AU" dirty="0">
              <a:solidFill>
                <a:prstClr val="black"/>
              </a:solidFill>
            </a:endParaRPr>
          </a:p>
          <a:p>
            <a:endParaRPr lang="en-AU" dirty="0">
              <a:solidFill>
                <a:prstClr val="black"/>
              </a:solidFill>
            </a:endParaRPr>
          </a:p>
        </p:txBody>
      </p:sp>
      <p:sp>
        <p:nvSpPr>
          <p:cNvPr id="4" name="TextBox 3"/>
          <p:cNvSpPr txBox="1"/>
          <p:nvPr/>
        </p:nvSpPr>
        <p:spPr>
          <a:xfrm>
            <a:off x="4572000" y="4797152"/>
            <a:ext cx="4392488" cy="923330"/>
          </a:xfrm>
          <a:prstGeom prst="rect">
            <a:avLst/>
          </a:prstGeom>
          <a:noFill/>
        </p:spPr>
        <p:txBody>
          <a:bodyPr wrap="square" rtlCol="0">
            <a:spAutoFit/>
          </a:bodyPr>
          <a:lstStyle/>
          <a:p>
            <a:r>
              <a:rPr lang="en-AU" b="1" dirty="0">
                <a:solidFill>
                  <a:schemeClr val="bg1"/>
                </a:solidFill>
              </a:rPr>
              <a:t>Phil  Laycock</a:t>
            </a:r>
          </a:p>
          <a:p>
            <a:r>
              <a:rPr lang="en-AU" b="1" dirty="0">
                <a:solidFill>
                  <a:schemeClr val="bg1"/>
                </a:solidFill>
              </a:rPr>
              <a:t>Regional Liaison Officer – Far Northern</a:t>
            </a:r>
          </a:p>
          <a:p>
            <a:r>
              <a:rPr lang="en-AU" b="1" dirty="0">
                <a:solidFill>
                  <a:schemeClr val="bg1"/>
                </a:solidFill>
              </a:rPr>
              <a:t>Great Barrier Reef Marine Park Authority</a:t>
            </a:r>
          </a:p>
        </p:txBody>
      </p:sp>
    </p:spTree>
    <p:extLst>
      <p:ext uri="{BB962C8B-B14F-4D97-AF65-F5344CB8AC3E}">
        <p14:creationId xmlns:p14="http://schemas.microsoft.com/office/powerpoint/2010/main" val="380982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irns RG Awards 2012 001.jpg"/>
          <p:cNvPicPr>
            <a:picLocks noChangeAspect="1"/>
          </p:cNvPicPr>
          <p:nvPr/>
        </p:nvPicPr>
        <p:blipFill>
          <a:blip r:embed="rId3" cstate="print"/>
          <a:stretch>
            <a:fillRect/>
          </a:stretch>
        </p:blipFill>
        <p:spPr>
          <a:xfrm>
            <a:off x="2915816" y="3843046"/>
            <a:ext cx="2880320" cy="2140462"/>
          </a:xfrm>
          <a:prstGeom prst="rect">
            <a:avLst/>
          </a:prstGeom>
        </p:spPr>
      </p:pic>
      <p:pic>
        <p:nvPicPr>
          <p:cNvPr id="4" name="Picture 3" descr="Cairns RG Awards 2012 004.jpg"/>
          <p:cNvPicPr>
            <a:picLocks noChangeAspect="1"/>
          </p:cNvPicPr>
          <p:nvPr/>
        </p:nvPicPr>
        <p:blipFill>
          <a:blip r:embed="rId4" cstate="print"/>
          <a:stretch>
            <a:fillRect/>
          </a:stretch>
        </p:blipFill>
        <p:spPr>
          <a:xfrm>
            <a:off x="6026290" y="3843046"/>
            <a:ext cx="2843809" cy="2140462"/>
          </a:xfrm>
          <a:prstGeom prst="rect">
            <a:avLst/>
          </a:prstGeom>
        </p:spPr>
      </p:pic>
      <p:pic>
        <p:nvPicPr>
          <p:cNvPr id="3074" name="Picture 2" descr="C:\Users\phill\Pictures\storm_drai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43046"/>
            <a:ext cx="2592288" cy="21404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hill\Pictures\Tinaroo D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16632"/>
            <a:ext cx="2934953" cy="2639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irns RG Awards 2012 008.jpg"/>
          <p:cNvPicPr>
            <a:picLocks noChangeAspect="1"/>
          </p:cNvPicPr>
          <p:nvPr/>
        </p:nvPicPr>
        <p:blipFill>
          <a:blip r:embed="rId7" cstate="print"/>
          <a:stretch>
            <a:fillRect/>
          </a:stretch>
        </p:blipFill>
        <p:spPr>
          <a:xfrm>
            <a:off x="3300417" y="980728"/>
            <a:ext cx="2663788" cy="1775858"/>
          </a:xfrm>
          <a:prstGeom prst="rect">
            <a:avLst/>
          </a:prstGeom>
        </p:spPr>
      </p:pic>
      <p:pic>
        <p:nvPicPr>
          <p:cNvPr id="3076" name="Picture 4" descr="\\gbrmpa.gov.au\Homes\phill\Transfers\Desktop\Mulgrave Russel Basin Assessment\Basin assesmt Russell Mulgrave CEAF\Mulgrave Russel Basin Assessment\IMG_02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8184" y="1484784"/>
            <a:ext cx="2736304"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5576" y="3212976"/>
            <a:ext cx="3560142" cy="461665"/>
          </a:xfrm>
          <a:prstGeom prst="rect">
            <a:avLst/>
          </a:prstGeom>
          <a:noFill/>
        </p:spPr>
        <p:txBody>
          <a:bodyPr wrap="none" rtlCol="0">
            <a:spAutoFit/>
          </a:bodyPr>
          <a:lstStyle/>
          <a:p>
            <a:r>
              <a:rPr lang="en-AU" sz="2400" b="1" dirty="0">
                <a:solidFill>
                  <a:schemeClr val="bg1"/>
                </a:solidFill>
              </a:rPr>
              <a:t>Modifications and barriers</a:t>
            </a:r>
          </a:p>
        </p:txBody>
      </p:sp>
    </p:spTree>
    <p:extLst>
      <p:ext uri="{BB962C8B-B14F-4D97-AF65-F5344CB8AC3E}">
        <p14:creationId xmlns:p14="http://schemas.microsoft.com/office/powerpoint/2010/main" val="4176007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Picture 2" descr="C2R_poster_smal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52" y="-747464"/>
            <a:ext cx="13393488" cy="7605464"/>
          </a:xfrm>
          <a:prstGeom prst="rect">
            <a:avLst/>
          </a:prstGeom>
        </p:spPr>
      </p:pic>
    </p:spTree>
    <p:extLst>
      <p:ext uri="{BB962C8B-B14F-4D97-AF65-F5344CB8AC3E}">
        <p14:creationId xmlns:p14="http://schemas.microsoft.com/office/powerpoint/2010/main" val="381369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2R_booklet_final sm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720" y="-1035496"/>
            <a:ext cx="19226136" cy="7992888"/>
          </a:xfrm>
          <a:prstGeom prst="rect">
            <a:avLst/>
          </a:prstGeom>
        </p:spPr>
      </p:pic>
    </p:spTree>
    <p:extLst>
      <p:ext uri="{BB962C8B-B14F-4D97-AF65-F5344CB8AC3E}">
        <p14:creationId xmlns:p14="http://schemas.microsoft.com/office/powerpoint/2010/main" val="114598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2R_booklet_final sm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712" y="-747464"/>
            <a:ext cx="19082120" cy="7605464"/>
          </a:xfrm>
          <a:prstGeom prst="rect">
            <a:avLst/>
          </a:prstGeom>
        </p:spPr>
      </p:pic>
    </p:spTree>
    <p:extLst>
      <p:ext uri="{BB962C8B-B14F-4D97-AF65-F5344CB8AC3E}">
        <p14:creationId xmlns:p14="http://schemas.microsoft.com/office/powerpoint/2010/main" val="114598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2R_booklet_final sm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144" y="-963488"/>
            <a:ext cx="18722080" cy="7821488"/>
          </a:xfrm>
          <a:prstGeom prst="rect">
            <a:avLst/>
          </a:prstGeom>
        </p:spPr>
      </p:pic>
    </p:spTree>
    <p:extLst>
      <p:ext uri="{BB962C8B-B14F-4D97-AF65-F5344CB8AC3E}">
        <p14:creationId xmlns:p14="http://schemas.microsoft.com/office/powerpoint/2010/main" val="4176007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2R_booklet_final sm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2" y="-819472"/>
            <a:ext cx="18794088" cy="7677472"/>
          </a:xfrm>
          <a:prstGeom prst="rect">
            <a:avLst/>
          </a:prstGeom>
        </p:spPr>
      </p:pic>
    </p:spTree>
    <p:extLst>
      <p:ext uri="{BB962C8B-B14F-4D97-AF65-F5344CB8AC3E}">
        <p14:creationId xmlns:p14="http://schemas.microsoft.com/office/powerpoint/2010/main" val="1145981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628800"/>
            <a:ext cx="8424936" cy="3785652"/>
          </a:xfrm>
          <a:prstGeom prst="rect">
            <a:avLst/>
          </a:prstGeom>
          <a:noFill/>
        </p:spPr>
        <p:txBody>
          <a:bodyPr wrap="square" rtlCol="0">
            <a:spAutoFit/>
          </a:bodyPr>
          <a:lstStyle/>
          <a:p>
            <a:r>
              <a:rPr lang="en-AU" sz="2000" b="1" dirty="0">
                <a:solidFill>
                  <a:schemeClr val="bg1"/>
                </a:solidFill>
              </a:rPr>
              <a:t>Summary:</a:t>
            </a:r>
          </a:p>
          <a:p>
            <a:pPr marL="285750" indent="-285750">
              <a:buFont typeface="Arial" panose="020B0604020202020204" pitchFamily="34" charset="0"/>
              <a:buChar char="•"/>
            </a:pPr>
            <a:r>
              <a:rPr lang="en-US" sz="2000" b="1" dirty="0">
                <a:solidFill>
                  <a:schemeClr val="bg1"/>
                </a:solidFill>
              </a:rPr>
              <a:t>A catchment is an area of land where all the water flows to a common point.</a:t>
            </a:r>
          </a:p>
          <a:p>
            <a:pPr marL="285750" indent="-285750">
              <a:buFont typeface="Arial" panose="020B0604020202020204" pitchFamily="34" charset="0"/>
              <a:buChar char="•"/>
            </a:pPr>
            <a:r>
              <a:rPr lang="en-US" sz="2000" b="1" dirty="0">
                <a:solidFill>
                  <a:schemeClr val="bg1"/>
                </a:solidFill>
              </a:rPr>
              <a:t>A catchment includes all of the land  and man made surfaces as well as the</a:t>
            </a:r>
          </a:p>
          <a:p>
            <a:r>
              <a:rPr lang="en-US" sz="2000" b="1" dirty="0">
                <a:solidFill>
                  <a:schemeClr val="bg1"/>
                </a:solidFill>
              </a:rPr>
              <a:t> streams and rivers.</a:t>
            </a:r>
          </a:p>
          <a:p>
            <a:pPr marL="285750" indent="-285750">
              <a:buFont typeface="Arial" panose="020B0604020202020204" pitchFamily="34" charset="0"/>
              <a:buChar char="•"/>
            </a:pPr>
            <a:r>
              <a:rPr lang="en-US" sz="2000" b="1" dirty="0">
                <a:solidFill>
                  <a:schemeClr val="bg1"/>
                </a:solidFill>
              </a:rPr>
              <a:t>Catchments connect the land to the sea and the reef.</a:t>
            </a:r>
          </a:p>
          <a:p>
            <a:pPr marL="285750" indent="-285750">
              <a:buFont typeface="Arial" panose="020B0604020202020204" pitchFamily="34" charset="0"/>
              <a:buChar char="•"/>
            </a:pPr>
            <a:r>
              <a:rPr lang="en-US" sz="2000" b="1" dirty="0">
                <a:solidFill>
                  <a:schemeClr val="bg1"/>
                </a:solidFill>
              </a:rPr>
              <a:t>Communities rely on catchments for their prosperity. A healthy catchment</a:t>
            </a:r>
          </a:p>
          <a:p>
            <a:r>
              <a:rPr lang="en-US" sz="2000" b="1" dirty="0">
                <a:solidFill>
                  <a:schemeClr val="bg1"/>
                </a:solidFill>
              </a:rPr>
              <a:t> means a healthy community.</a:t>
            </a:r>
          </a:p>
          <a:p>
            <a:pPr marL="285750" indent="-285750">
              <a:buFont typeface="Arial" panose="020B0604020202020204" pitchFamily="34" charset="0"/>
              <a:buChar char="•"/>
            </a:pPr>
            <a:r>
              <a:rPr lang="en-US" sz="2000" b="1" dirty="0">
                <a:solidFill>
                  <a:schemeClr val="bg1"/>
                </a:solidFill>
              </a:rPr>
              <a:t>The health of the catchment affects the health of the reef.</a:t>
            </a:r>
          </a:p>
          <a:p>
            <a:pPr marL="285750" indent="-285750">
              <a:buFont typeface="Arial" panose="020B0604020202020204" pitchFamily="34" charset="0"/>
              <a:buChar char="•"/>
            </a:pPr>
            <a:r>
              <a:rPr lang="en-US" sz="2000" b="1" dirty="0">
                <a:solidFill>
                  <a:schemeClr val="bg1"/>
                </a:solidFill>
              </a:rPr>
              <a:t>The water quality and the ecosystem services provided by the catchment are the things that have the greatest importance to the health of the reef and its biodiversity.</a:t>
            </a:r>
          </a:p>
        </p:txBody>
      </p:sp>
    </p:spTree>
    <p:extLst>
      <p:ext uri="{BB962C8B-B14F-4D97-AF65-F5344CB8AC3E}">
        <p14:creationId xmlns:p14="http://schemas.microsoft.com/office/powerpoint/2010/main" val="318491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556792"/>
            <a:ext cx="8640960" cy="3477875"/>
          </a:xfrm>
          <a:prstGeom prst="rect">
            <a:avLst/>
          </a:prstGeom>
        </p:spPr>
        <p:txBody>
          <a:bodyPr wrap="square">
            <a:spAutoFit/>
          </a:bodyPr>
          <a:lstStyle/>
          <a:p>
            <a:r>
              <a:rPr lang="en-US" sz="4400" b="1" dirty="0">
                <a:solidFill>
                  <a:schemeClr val="bg1"/>
                </a:solidFill>
              </a:rPr>
              <a:t>In managing the Catchments and the Reef it is vital to understand the natural connections between them, </a:t>
            </a:r>
          </a:p>
          <a:p>
            <a:r>
              <a:rPr lang="en-US" sz="4400" b="1" dirty="0">
                <a:solidFill>
                  <a:schemeClr val="bg1"/>
                </a:solidFill>
              </a:rPr>
              <a:t>and the human influences that can affect these connections.</a:t>
            </a:r>
            <a:endParaRPr lang="en-AU" sz="4400" dirty="0"/>
          </a:p>
        </p:txBody>
      </p:sp>
    </p:spTree>
    <p:extLst>
      <p:ext uri="{BB962C8B-B14F-4D97-AF65-F5344CB8AC3E}">
        <p14:creationId xmlns:p14="http://schemas.microsoft.com/office/powerpoint/2010/main" val="71197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176" y="1484784"/>
            <a:ext cx="2987824" cy="3456384"/>
          </a:xfrm>
        </p:spPr>
        <p:txBody>
          <a:bodyPr/>
          <a:lstStyle/>
          <a:p>
            <a:br>
              <a:rPr lang="en-AU" sz="1800" dirty="0"/>
            </a:br>
            <a:r>
              <a:rPr lang="en-AU" sz="2000" dirty="0"/>
              <a:t>Definition: </a:t>
            </a:r>
            <a:br>
              <a:rPr lang="en-AU" sz="2000" dirty="0"/>
            </a:br>
            <a:br>
              <a:rPr lang="en-AU" sz="2000" dirty="0"/>
            </a:br>
            <a:r>
              <a:rPr lang="en-US" sz="2000" dirty="0"/>
              <a:t>A catchment is an area of land where all the water flows to a common point.</a:t>
            </a:r>
            <a:br>
              <a:rPr lang="en-AU" sz="1800" dirty="0"/>
            </a:br>
            <a:endParaRPr lang="en-AU" sz="1800" dirty="0"/>
          </a:p>
        </p:txBody>
      </p:sp>
      <p:sp>
        <p:nvSpPr>
          <p:cNvPr id="3" name="TextBox 2"/>
          <p:cNvSpPr txBox="1"/>
          <p:nvPr/>
        </p:nvSpPr>
        <p:spPr>
          <a:xfrm>
            <a:off x="539552" y="3068960"/>
            <a:ext cx="7992888" cy="646331"/>
          </a:xfrm>
          <a:prstGeom prst="rect">
            <a:avLst/>
          </a:prstGeom>
          <a:noFill/>
        </p:spPr>
        <p:txBody>
          <a:bodyPr wrap="square" rtlCol="0">
            <a:spAutoFit/>
          </a:bodyPr>
          <a:lstStyle/>
          <a:p>
            <a:endParaRPr lang="en-AU" b="1" dirty="0">
              <a:solidFill>
                <a:schemeClr val="bg1"/>
              </a:solidFill>
            </a:endParaRPr>
          </a:p>
          <a:p>
            <a:pPr marL="285750" indent="-285750">
              <a:buFont typeface="Arial" panose="020B0604020202020204" pitchFamily="34" charset="0"/>
              <a:buChar char="•"/>
            </a:pPr>
            <a:endParaRPr lang="en-AU"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0"/>
            <a:ext cx="55081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7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3" name="Picture 2" descr="C2R_poster_small.pdf - Adobe R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52" y="-747464"/>
            <a:ext cx="13393488" cy="7605464"/>
          </a:xfrm>
          <a:prstGeom prst="rect">
            <a:avLst/>
          </a:prstGeom>
        </p:spPr>
      </p:pic>
    </p:spTree>
    <p:extLst>
      <p:ext uri="{BB962C8B-B14F-4D97-AF65-F5344CB8AC3E}">
        <p14:creationId xmlns:p14="http://schemas.microsoft.com/office/powerpoint/2010/main" val="181487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520" y="0"/>
            <a:ext cx="9433048"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10" y="1827701"/>
            <a:ext cx="9167109" cy="5030303"/>
          </a:xfrm>
          <a:prstGeom prst="rect">
            <a:avLst/>
          </a:prstGeom>
        </p:spPr>
      </p:pic>
      <p:pic>
        <p:nvPicPr>
          <p:cNvPr id="7" name="Picture 6" descr="mangrove jack.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90792" y="3308227"/>
            <a:ext cx="643289" cy="3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rav_jacks.eps"/>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356385" y="3006327"/>
            <a:ext cx="397195" cy="13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arav_jacks.eps"/>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192800" y="2860787"/>
            <a:ext cx="362176" cy="12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10" y="2226141"/>
            <a:ext cx="1286608" cy="654591"/>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215554">
            <a:off x="4142141" y="3407305"/>
            <a:ext cx="540593" cy="43338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7703" y="4211107"/>
            <a:ext cx="694709" cy="614660"/>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3414" y="2872029"/>
            <a:ext cx="369795" cy="268943"/>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888" y="2800021"/>
            <a:ext cx="369795" cy="268943"/>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7703" y="2872029"/>
            <a:ext cx="369795" cy="268943"/>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5153215" y="2866207"/>
            <a:ext cx="369795" cy="27476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flipH="1">
            <a:off x="8363157" y="4869165"/>
            <a:ext cx="780849" cy="49205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a:ext>
            </a:extLst>
          </a:blip>
          <a:stretch>
            <a:fillRect/>
          </a:stretch>
        </p:blipFill>
        <p:spPr>
          <a:xfrm flipH="1">
            <a:off x="8192806" y="4524961"/>
            <a:ext cx="936639" cy="590227"/>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215554">
            <a:off x="4294541" y="3559705"/>
            <a:ext cx="540593" cy="433383"/>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6628" y="3461813"/>
            <a:ext cx="889664" cy="787151"/>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6634" y="3842919"/>
            <a:ext cx="694709" cy="614660"/>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47104" y="4112013"/>
            <a:ext cx="781153" cy="691143"/>
          </a:xfrm>
          <a:prstGeom prst="rect">
            <a:avLst/>
          </a:prstGeom>
        </p:spPr>
      </p:pic>
      <p:pic>
        <p:nvPicPr>
          <p:cNvPr id="23" name="Picture 22" descr="icons.eps"/>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73775" y="4806443"/>
            <a:ext cx="647700" cy="40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mangrove jack.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998" y="2871903"/>
            <a:ext cx="542786" cy="2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Users\paulg\AppData\Local\Microsoft\Windows\Temporary Internet Files\Content.IE5\742K8RMG\MC900440405[1].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249" y="117006"/>
            <a:ext cx="1710695" cy="171069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99592" y="4211110"/>
            <a:ext cx="2592288" cy="954107"/>
          </a:xfrm>
          <a:prstGeom prst="rect">
            <a:avLst/>
          </a:prstGeom>
          <a:noFill/>
        </p:spPr>
        <p:txBody>
          <a:bodyPr wrap="square" rtlCol="0">
            <a:spAutoFit/>
          </a:bodyPr>
          <a:lstStyle/>
          <a:p>
            <a:pPr defTabSz="457200"/>
            <a:r>
              <a:rPr lang="en-AU" sz="2800" dirty="0">
                <a:solidFill>
                  <a:prstClr val="black"/>
                </a:solidFill>
                <a:cs typeface="Calibri" pitchFamily="34" charset="0"/>
              </a:rPr>
              <a:t>Mangrove jack life history</a:t>
            </a:r>
          </a:p>
        </p:txBody>
      </p:sp>
      <p:pic>
        <p:nvPicPr>
          <p:cNvPr id="27" name="Picture 26" descr="juv_jack.eps"/>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a:off x="5892549" y="3003589"/>
            <a:ext cx="379297" cy="2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juv_jack.eps"/>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a:off x="5850784" y="2880730"/>
            <a:ext cx="470057" cy="18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646130">
            <a:off x="2980224" y="2289669"/>
            <a:ext cx="513282" cy="553279"/>
          </a:xfrm>
          <a:prstGeom prst="rect">
            <a:avLst/>
          </a:prstGeom>
        </p:spPr>
      </p:pic>
      <p:pic>
        <p:nvPicPr>
          <p:cNvPr id="30" name="Picture 2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02827" y="2311247"/>
            <a:ext cx="513282" cy="553279"/>
          </a:xfrm>
          <a:prstGeom prst="rect">
            <a:avLst/>
          </a:prstGeom>
        </p:spPr>
      </p:pic>
    </p:spTree>
    <p:extLst>
      <p:ext uri="{BB962C8B-B14F-4D97-AF65-F5344CB8AC3E}">
        <p14:creationId xmlns:p14="http://schemas.microsoft.com/office/powerpoint/2010/main" val="121968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2500"/>
                            </p:stCondLst>
                            <p:childTnLst>
                              <p:par>
                                <p:cTn id="25" presetID="64" presetClass="path" presetSubtype="0" accel="50000" decel="50000" fill="hold" nodeType="afterEffect">
                                  <p:stCondLst>
                                    <p:cond delay="0"/>
                                  </p:stCondLst>
                                  <p:childTnLst>
                                    <p:animMotion origin="layout" path="M 0 0 L 0 -0.25 E" pathEditMode="relative" ptsTypes="">
                                      <p:cBhvr>
                                        <p:cTn id="26" dur="2000" fill="hold"/>
                                        <p:tgtEl>
                                          <p:spTgt spid="23"/>
                                        </p:tgtEl>
                                        <p:attrNameLst>
                                          <p:attrName>ppt_x</p:attrName>
                                          <p:attrName>ppt_y</p:attrName>
                                        </p:attrNameLst>
                                      </p:cBhvr>
                                    </p:animMotion>
                                  </p:childTnLst>
                                </p:cTn>
                              </p:par>
                            </p:childTnLst>
                          </p:cTn>
                        </p:par>
                        <p:par>
                          <p:cTn id="27" fill="hold">
                            <p:stCondLst>
                              <p:cond delay="4500"/>
                            </p:stCondLst>
                            <p:childTnLst>
                              <p:par>
                                <p:cTn id="28" presetID="6" presetClass="exit" presetSubtype="32" fill="hold" nodeType="afterEffect">
                                  <p:stCondLst>
                                    <p:cond delay="0"/>
                                  </p:stCondLst>
                                  <p:childTnLst>
                                    <p:animEffect transition="out" filter="circle(out)">
                                      <p:cBhvr>
                                        <p:cTn id="29" dur="2000"/>
                                        <p:tgtEl>
                                          <p:spTgt spid="23"/>
                                        </p:tgtEl>
                                      </p:cBhvr>
                                    </p:animEffect>
                                    <p:set>
                                      <p:cBhvr>
                                        <p:cTn id="30" dur="1" fill="hold">
                                          <p:stCondLst>
                                            <p:cond delay="1999"/>
                                          </p:stCondLst>
                                        </p:cTn>
                                        <p:tgtEl>
                                          <p:spTgt spid="23"/>
                                        </p:tgtEl>
                                        <p:attrNameLst>
                                          <p:attrName>style.visibility</p:attrName>
                                        </p:attrNameLst>
                                      </p:cBhvr>
                                      <p:to>
                                        <p:strVal val="hidden"/>
                                      </p:to>
                                    </p:set>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par>
                          <p:cTn id="37" fill="hold">
                            <p:stCondLst>
                              <p:cond delay="6500"/>
                            </p:stCondLst>
                            <p:childTnLst>
                              <p:par>
                                <p:cTn id="38" presetID="35" presetClass="path" presetSubtype="0" accel="50000" decel="50000" fill="hold" nodeType="afterEffect">
                                  <p:stCondLst>
                                    <p:cond delay="0"/>
                                  </p:stCondLst>
                                  <p:childTnLst>
                                    <p:animMotion origin="layout" path="M 0 0 L -0.25 0 E" pathEditMode="relative" ptsTypes="">
                                      <p:cBhvr>
                                        <p:cTn id="39" dur="2000" fill="hold"/>
                                        <p:tgtEl>
                                          <p:spTgt spid="9"/>
                                        </p:tgtEl>
                                        <p:attrNameLst>
                                          <p:attrName>ppt_x</p:attrName>
                                          <p:attrName>ppt_y</p:attrName>
                                        </p:attrNameLst>
                                      </p:cBhvr>
                                    </p:animMotion>
                                  </p:childTnLst>
                                </p:cTn>
                              </p:par>
                            </p:childTnLst>
                          </p:cTn>
                        </p:par>
                        <p:par>
                          <p:cTn id="40" fill="hold">
                            <p:stCondLst>
                              <p:cond delay="8500"/>
                            </p:stCondLst>
                            <p:childTnLst>
                              <p:par>
                                <p:cTn id="41" presetID="35" presetClass="path" presetSubtype="0" accel="50000" decel="50000" fill="hold" nodeType="afterEffect">
                                  <p:stCondLst>
                                    <p:cond delay="0"/>
                                  </p:stCondLst>
                                  <p:childTnLst>
                                    <p:animMotion origin="layout" path="M 0 0 L -0.25 0 E" pathEditMode="relative" ptsTypes="">
                                      <p:cBhvr>
                                        <p:cTn id="42" dur="2000" fill="hold"/>
                                        <p:tgtEl>
                                          <p:spTgt spid="8"/>
                                        </p:tgtEl>
                                        <p:attrNameLst>
                                          <p:attrName>ppt_x</p:attrName>
                                          <p:attrName>ppt_y</p:attrName>
                                        </p:attrNameLst>
                                      </p:cBhvr>
                                    </p:animMotion>
                                  </p:childTnLst>
                                </p:cTn>
                              </p:par>
                            </p:childTnLst>
                          </p:cTn>
                        </p:par>
                        <p:par>
                          <p:cTn id="43" fill="hold">
                            <p:stCondLst>
                              <p:cond delay="105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childTnLst>
                          </p:cTn>
                        </p:par>
                        <p:par>
                          <p:cTn id="46" fill="hold">
                            <p:stCondLst>
                              <p:cond delay="10500"/>
                            </p:stCondLst>
                            <p:childTnLst>
                              <p:par>
                                <p:cTn id="47" presetID="1" presetClass="exit" presetSubtype="0" fill="hold" nodeType="after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par>
                          <p:cTn id="49" fill="hold">
                            <p:stCondLst>
                              <p:cond delay="1050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11000"/>
                            </p:stCondLst>
                            <p:childTnLst>
                              <p:par>
                                <p:cTn id="54" presetID="10" presetClass="entr" presetSubtype="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11500"/>
                            </p:stCondLst>
                            <p:childTnLst>
                              <p:par>
                                <p:cTn id="58" presetID="35" presetClass="path" presetSubtype="0" accel="50000" decel="50000" fill="hold" nodeType="afterEffect">
                                  <p:stCondLst>
                                    <p:cond delay="0"/>
                                  </p:stCondLst>
                                  <p:childTnLst>
                                    <p:animMotion origin="layout" path="M 1.11022E-16 -3.7037E-6 L -0.59878 -0.04814 " pathEditMode="relative" rAng="0" ptsTypes="AA">
                                      <p:cBhvr>
                                        <p:cTn id="59" dur="2000" fill="hold"/>
                                        <p:tgtEl>
                                          <p:spTgt spid="28"/>
                                        </p:tgtEl>
                                        <p:attrNameLst>
                                          <p:attrName>ppt_x</p:attrName>
                                          <p:attrName>ppt_y</p:attrName>
                                        </p:attrNameLst>
                                      </p:cBhvr>
                                      <p:rCtr x="-29948" y="-2407"/>
                                    </p:animMotion>
                                  </p:childTnLst>
                                </p:cTn>
                              </p:par>
                            </p:childTnLst>
                          </p:cTn>
                        </p:par>
                        <p:par>
                          <p:cTn id="60" fill="hold">
                            <p:stCondLst>
                              <p:cond delay="13500"/>
                            </p:stCondLst>
                            <p:childTnLst>
                              <p:par>
                                <p:cTn id="61" presetID="35" presetClass="path" presetSubtype="0" accel="50000" decel="50000" fill="hold" nodeType="afterEffect">
                                  <p:stCondLst>
                                    <p:cond delay="0"/>
                                  </p:stCondLst>
                                  <p:childTnLst>
                                    <p:animMotion origin="layout" path="M 1.38889E-6 1.11111E-6 L -0.48872 -0.03148 " pathEditMode="relative" rAng="0" ptsTypes="AA">
                                      <p:cBhvr>
                                        <p:cTn id="62" dur="2000" fill="hold"/>
                                        <p:tgtEl>
                                          <p:spTgt spid="27"/>
                                        </p:tgtEl>
                                        <p:attrNameLst>
                                          <p:attrName>ppt_x</p:attrName>
                                          <p:attrName>ppt_y</p:attrName>
                                        </p:attrNameLst>
                                      </p:cBhvr>
                                      <p:rCtr x="-24444" y="-1574"/>
                                    </p:animMotion>
                                  </p:childTnLst>
                                </p:cTn>
                              </p:par>
                            </p:childTnLst>
                          </p:cTn>
                        </p:par>
                        <p:par>
                          <p:cTn id="63" fill="hold">
                            <p:stCondLst>
                              <p:cond delay="15500"/>
                            </p:stCondLst>
                            <p:childTnLst>
                              <p:par>
                                <p:cTn id="64" presetID="1" presetClass="entr" presetSubtype="0"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par>
                          <p:cTn id="66" fill="hold">
                            <p:stCondLst>
                              <p:cond delay="15500"/>
                            </p:stCondLst>
                            <p:childTnLst>
                              <p:par>
                                <p:cTn id="67" presetID="0" presetClass="path" presetSubtype="0" accel="50000" decel="50000" fill="hold" nodeType="afterEffect">
                                  <p:stCondLst>
                                    <p:cond delay="0"/>
                                  </p:stCondLst>
                                  <p:childTnLst>
                                    <p:animMotion origin="layout" path="M -2.77778E-7 3.33333E-6 C 0.01632 0.00046 0.03247 0.00069 0.04879 0.00162 C 0.0625 0.00254 0.07743 0.00717 0.09149 0.0081 C 0.11701 0.01366 0.13976 0.02917 0.16458 0.0375 C 0.16771 0.04004 0.17135 0.0412 0.17448 0.04398 C 0.17708 0.04629 0.17917 0.04977 0.18177 0.05208 C 0.18958 0.06759 0.18455 0.05787 0.19514 0.06667 C 0.19688 0.06805 0.19844 0.06991 0.2 0.07153 C 0.20122 0.07268 0.20365 0.07477 0.20365 0.07477 " pathEditMode="relative" ptsTypes="ffffffffA">
                                      <p:cBhvr>
                                        <p:cTn id="68" dur="2000" fill="hold"/>
                                        <p:tgtEl>
                                          <p:spTgt spid="24"/>
                                        </p:tgtEl>
                                        <p:attrNameLst>
                                          <p:attrName>ppt_x</p:attrName>
                                          <p:attrName>ppt_y</p:attrName>
                                        </p:attrNameLst>
                                      </p:cBhvr>
                                    </p:animMotion>
                                  </p:childTnLst>
                                </p:cTn>
                              </p:par>
                            </p:childTnLst>
                          </p:cTn>
                        </p:par>
                        <p:par>
                          <p:cTn id="69" fill="hold">
                            <p:stCondLst>
                              <p:cond delay="17500"/>
                            </p:stCondLst>
                            <p:childTnLst>
                              <p:par>
                                <p:cTn id="70" presetID="1" presetClass="entr" presetSubtype="0"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par>
                          <p:cTn id="72" fill="hold">
                            <p:stCondLst>
                              <p:cond delay="17500"/>
                            </p:stCondLst>
                            <p:childTnLst>
                              <p:par>
                                <p:cTn id="73" presetID="63" presetClass="path" presetSubtype="0" accel="50000" decel="50000" fill="hold" nodeType="afterEffect">
                                  <p:stCondLst>
                                    <p:cond delay="0"/>
                                  </p:stCondLst>
                                  <p:childTnLst>
                                    <p:animMotion origin="layout" path="M 0 0 L 0.25 0 E" pathEditMode="relative" ptsTypes="">
                                      <p:cBhvr>
                                        <p:cTn id="7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112" y="2571744"/>
            <a:ext cx="2635226" cy="1071570"/>
          </a:xfrm>
        </p:spPr>
        <p:txBody>
          <a:bodyPr/>
          <a:lstStyle/>
          <a:p>
            <a:r>
              <a:rPr lang="en-AU" sz="2000" dirty="0"/>
              <a:t>Land use in the Barron Catchment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2080" cy="6858000"/>
          </a:xfrm>
          <a:prstGeom prst="rect">
            <a:avLst/>
          </a:prstGeom>
        </p:spPr>
      </p:pic>
    </p:spTree>
    <p:extLst>
      <p:ext uri="{BB962C8B-B14F-4D97-AF65-F5344CB8AC3E}">
        <p14:creationId xmlns:p14="http://schemas.microsoft.com/office/powerpoint/2010/main" val="244314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hill\Pictures\dinner_falls_cra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260650"/>
            <a:ext cx="2016223" cy="2304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hill\Pictures\upper middle Barr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302389"/>
            <a:ext cx="3008162" cy="213593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hill\Pictures\Barron_River Kura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089" y="3658953"/>
            <a:ext cx="306622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hill\Pictures\Barron_Fal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3962" y="4091002"/>
            <a:ext cx="2265093" cy="257835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hill\Pictures\Barron-river-Cair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77" y="4437112"/>
            <a:ext cx="2736303"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3212976"/>
            <a:ext cx="4968552" cy="830997"/>
          </a:xfrm>
          <a:prstGeom prst="rect">
            <a:avLst/>
          </a:prstGeom>
          <a:noFill/>
        </p:spPr>
        <p:txBody>
          <a:bodyPr wrap="square" rtlCol="0">
            <a:spAutoFit/>
          </a:bodyPr>
          <a:lstStyle/>
          <a:p>
            <a:r>
              <a:rPr lang="en-AU" sz="2400" b="1" dirty="0">
                <a:solidFill>
                  <a:schemeClr val="bg1"/>
                </a:solidFill>
              </a:rPr>
              <a:t>The Barron catchment includes many different landscapes and habitats.</a:t>
            </a:r>
          </a:p>
        </p:txBody>
      </p:sp>
      <p:pic>
        <p:nvPicPr>
          <p:cNvPr id="1033" name="Picture 9" descr="C:\Users\phill\Pictures\Mountain Strea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476671"/>
            <a:ext cx="2664296" cy="23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69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irns RG Awards 2012 044.jpg"/>
          <p:cNvPicPr>
            <a:picLocks noChangeAspect="1"/>
          </p:cNvPicPr>
          <p:nvPr/>
        </p:nvPicPr>
        <p:blipFill>
          <a:blip r:embed="rId3" cstate="print"/>
          <a:stretch>
            <a:fillRect/>
          </a:stretch>
        </p:blipFill>
        <p:spPr>
          <a:xfrm>
            <a:off x="5436096" y="1268759"/>
            <a:ext cx="3024336" cy="2304257"/>
          </a:xfrm>
          <a:prstGeom prst="rect">
            <a:avLst/>
          </a:prstGeom>
        </p:spPr>
      </p:pic>
      <p:pic>
        <p:nvPicPr>
          <p:cNvPr id="5" name="Picture 4" descr="Cairns RG Awards 2012 034.jpg"/>
          <p:cNvPicPr>
            <a:picLocks noChangeAspect="1"/>
          </p:cNvPicPr>
          <p:nvPr/>
        </p:nvPicPr>
        <p:blipFill>
          <a:blip r:embed="rId4" cstate="print"/>
          <a:stretch>
            <a:fillRect/>
          </a:stretch>
        </p:blipFill>
        <p:spPr>
          <a:xfrm>
            <a:off x="198375" y="3573017"/>
            <a:ext cx="2555776" cy="2016223"/>
          </a:xfrm>
          <a:prstGeom prst="rect">
            <a:avLst/>
          </a:prstGeom>
        </p:spPr>
      </p:pic>
      <p:pic>
        <p:nvPicPr>
          <p:cNvPr id="6" name="Picture 5" descr="Cairns RG Awards 2012 041.jpg"/>
          <p:cNvPicPr>
            <a:picLocks noChangeAspect="1"/>
          </p:cNvPicPr>
          <p:nvPr/>
        </p:nvPicPr>
        <p:blipFill>
          <a:blip r:embed="rId5" cstate="print"/>
          <a:stretch>
            <a:fillRect/>
          </a:stretch>
        </p:blipFill>
        <p:spPr>
          <a:xfrm>
            <a:off x="3058430" y="3681028"/>
            <a:ext cx="2857939" cy="1908212"/>
          </a:xfrm>
          <a:prstGeom prst="rect">
            <a:avLst/>
          </a:prstGeom>
        </p:spPr>
      </p:pic>
      <p:pic>
        <p:nvPicPr>
          <p:cNvPr id="7" name="Picture 6" descr="C:\Documents and Settings\phill\Desktop\Phil\Drain stencil 2.JPG"/>
          <p:cNvPicPr/>
          <p:nvPr/>
        </p:nvPicPr>
        <p:blipFill>
          <a:blip r:embed="rId6" cstate="print"/>
          <a:srcRect/>
          <a:stretch>
            <a:fillRect/>
          </a:stretch>
        </p:blipFill>
        <p:spPr bwMode="auto">
          <a:xfrm>
            <a:off x="6099668" y="3890665"/>
            <a:ext cx="2811117" cy="2160240"/>
          </a:xfrm>
          <a:prstGeom prst="rect">
            <a:avLst/>
          </a:prstGeom>
          <a:noFill/>
          <a:ln w="9525">
            <a:noFill/>
            <a:miter lim="800000"/>
            <a:headEnd/>
            <a:tailEnd/>
          </a:ln>
        </p:spPr>
      </p:pic>
      <p:sp>
        <p:nvSpPr>
          <p:cNvPr id="10" name="TextBox 9"/>
          <p:cNvSpPr txBox="1"/>
          <p:nvPr/>
        </p:nvSpPr>
        <p:spPr>
          <a:xfrm>
            <a:off x="104700" y="5589240"/>
            <a:ext cx="5907460" cy="461665"/>
          </a:xfrm>
          <a:prstGeom prst="rect">
            <a:avLst/>
          </a:prstGeom>
          <a:noFill/>
        </p:spPr>
        <p:txBody>
          <a:bodyPr wrap="square" rtlCol="0">
            <a:spAutoFit/>
          </a:bodyPr>
          <a:lstStyle/>
          <a:p>
            <a:r>
              <a:rPr lang="en-AU" sz="2400" b="1" dirty="0">
                <a:solidFill>
                  <a:schemeClr val="bg1"/>
                </a:solidFill>
              </a:rPr>
              <a:t>Our urban areas are part of the catchment</a:t>
            </a:r>
          </a:p>
        </p:txBody>
      </p:sp>
      <p:pic>
        <p:nvPicPr>
          <p:cNvPr id="11" name="Picture 2"/>
          <p:cNvPicPr>
            <a:picLocks noChangeAspect="1" noChangeArrowheads="1"/>
          </p:cNvPicPr>
          <p:nvPr/>
        </p:nvPicPr>
        <p:blipFill>
          <a:blip r:embed="rId7" cstate="print"/>
          <a:srcRect/>
          <a:stretch>
            <a:fillRect/>
          </a:stretch>
        </p:blipFill>
        <p:spPr bwMode="auto">
          <a:xfrm>
            <a:off x="179512" y="404664"/>
            <a:ext cx="4735169" cy="2780928"/>
          </a:xfrm>
          <a:prstGeom prst="rect">
            <a:avLst/>
          </a:prstGeom>
          <a:noFill/>
          <a:ln w="9525">
            <a:noFill/>
            <a:miter lim="800000"/>
            <a:headEnd/>
            <a:tailEnd/>
          </a:ln>
        </p:spPr>
      </p:pic>
    </p:spTree>
    <p:extLst>
      <p:ext uri="{BB962C8B-B14F-4D97-AF65-F5344CB8AC3E}">
        <p14:creationId xmlns:p14="http://schemas.microsoft.com/office/powerpoint/2010/main" val="1390869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hill\Pictures\Dairy c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01"/>
            <a:ext cx="5256584" cy="20441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hill\Pictures\Potat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187" y="1196752"/>
            <a:ext cx="268852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hill\Pictures\Sugar C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3187" y="3645024"/>
            <a:ext cx="2688528" cy="23117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phill\Pictures\BarronR_upp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2204864"/>
            <a:ext cx="2304256" cy="19823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phill\Pictures\Erosion Repai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7804" y="2204864"/>
            <a:ext cx="2628292" cy="198234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phill\Pictures\Farm Drain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4293096"/>
            <a:ext cx="2376264"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27784" y="4800892"/>
            <a:ext cx="3096345" cy="830997"/>
          </a:xfrm>
          <a:prstGeom prst="rect">
            <a:avLst/>
          </a:prstGeom>
          <a:noFill/>
        </p:spPr>
        <p:txBody>
          <a:bodyPr wrap="square" rtlCol="0">
            <a:spAutoFit/>
          </a:bodyPr>
          <a:lstStyle/>
          <a:p>
            <a:r>
              <a:rPr lang="en-AU" sz="2400" b="1" dirty="0">
                <a:solidFill>
                  <a:schemeClr val="bg1"/>
                </a:solidFill>
              </a:rPr>
              <a:t>Our farm lands are part of the catchment</a:t>
            </a:r>
          </a:p>
        </p:txBody>
      </p:sp>
    </p:spTree>
    <p:extLst>
      <p:ext uri="{BB962C8B-B14F-4D97-AF65-F5344CB8AC3E}">
        <p14:creationId xmlns:p14="http://schemas.microsoft.com/office/powerpoint/2010/main" val="200146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phill\Pictures\Cairns-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
            <a:ext cx="3664091" cy="205656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hill\Pictures\Car w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1188107"/>
            <a:ext cx="2448272" cy="18752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hill\Pictures\Sewage Treat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3486" y="1196752"/>
            <a:ext cx="3071002" cy="19018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hill\Pictures\li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760" y="3222104"/>
            <a:ext cx="2736304"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636912"/>
            <a:ext cx="3127822" cy="461665"/>
          </a:xfrm>
          <a:prstGeom prst="rect">
            <a:avLst/>
          </a:prstGeom>
          <a:noFill/>
        </p:spPr>
        <p:txBody>
          <a:bodyPr wrap="square" rtlCol="0">
            <a:spAutoFit/>
          </a:bodyPr>
          <a:lstStyle/>
          <a:p>
            <a:r>
              <a:rPr lang="en-AU" sz="2400" b="1" dirty="0">
                <a:solidFill>
                  <a:schemeClr val="bg1"/>
                </a:solidFill>
              </a:rPr>
              <a:t>Sources of pollution.</a:t>
            </a:r>
          </a:p>
        </p:txBody>
      </p:sp>
      <p:pic>
        <p:nvPicPr>
          <p:cNvPr id="4104" name="Picture 8" descr="C:\Users\phill\Pictures\Industrial pollu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1595" y="3211657"/>
            <a:ext cx="2402460" cy="180151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phill\Pictures\Eros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8814" y="5085622"/>
            <a:ext cx="2384045" cy="179107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phill\Pictures\Fert Box 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89" y="3573016"/>
            <a:ext cx="2520280" cy="189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70654"/>
      </p:ext>
    </p:extLst>
  </p:cSld>
  <p:clrMapOvr>
    <a:masterClrMapping/>
  </p:clrMapOvr>
</p:sld>
</file>

<file path=ppt/theme/theme1.xml><?xml version="1.0" encoding="utf-8"?>
<a:theme xmlns:a="http://schemas.openxmlformats.org/drawingml/2006/main" name="NewGBRMPA_templatete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nal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b8f26f-d1af-42c4-9889-d93158901cf5" xsi:nil="true"/>
    <lcf76f155ced4ddcb4097134ff3c332f xmlns="ca464d7e-6b04-4345-8292-33799d1993ba">
      <Terms xmlns="http://schemas.microsoft.com/office/infopath/2007/PartnerControls"/>
    </lcf76f155ced4ddcb4097134ff3c332f>
    <Dock_x0020_ID xmlns="deb8f26f-d1af-42c4-9889-d93158901cf5">ENGAGEMENT-82-356</Dock_x0020_ID>
    <Email_x0020_To xmlns="deb8f26f-d1af-42c4-9889-d93158901cf5" xsi:nil="true"/>
    <Email_x0020_From xmlns="deb8f26f-d1af-42c4-9889-d93158901cf5" xsi:nil="true"/>
    <Financial_x0020_Year xmlns="deb8f26f-d1af-42c4-9889-d93158901cf5" xsi:nil="true"/>
    <Document_x0020_Date xmlns="deb8f26f-d1af-42c4-9889-d93158901cf5" xsi:nil="true"/>
    <b20c373a78a24f1bbe81c2c68fef3047 xmlns="deb8f26f-d1af-42c4-9889-d93158901cf5">
      <Terms xmlns="http://schemas.microsoft.com/office/infopath/2007/PartnerControls"/>
    </b20c373a78a24f1bbe81c2c68fef3047>
    <EventDate xmlns="deb8f26f-d1af-42c4-9889-d93158901cf5" xsi:nil="true"/>
    <gcbe3562aafa4418a6b607836e728786 xmlns="deb8f26f-d1af-42c4-9889-d93158901cf5">
      <Terms xmlns="http://schemas.microsoft.com/office/infopath/2007/PartnerControls">
        <TermInfo xmlns="http://schemas.microsoft.com/office/infopath/2007/PartnerControls">
          <TermName xmlns="http://schemas.microsoft.com/office/infopath/2007/PartnerControls">To be confirmed</TermName>
          <TermId xmlns="http://schemas.microsoft.com/office/infopath/2007/PartnerControls">7ae09da7-9e4c-48d3-9fec-537dee57b102</TermId>
        </TermInfo>
      </Terms>
    </gcbe3562aafa4418a6b607836e728786>
    <FLECEventYear xmlns="deb8f26f-d1af-42c4-9889-d93158901cf5">=Text(Year([Modified]), "yyyy")</FLECEventYea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72F42C14F7B4B9611B5652241EED0" ma:contentTypeVersion="25" ma:contentTypeDescription="Create a new document." ma:contentTypeScope="" ma:versionID="ab84648c60f26e86c1b10b0c42a76403">
  <xsd:schema xmlns:xsd="http://www.w3.org/2001/XMLSchema" xmlns:xs="http://www.w3.org/2001/XMLSchema" xmlns:p="http://schemas.microsoft.com/office/2006/metadata/properties" xmlns:ns2="ca464d7e-6b04-4345-8292-33799d1993ba" xmlns:ns3="deb8f26f-d1af-42c4-9889-d93158901cf5" targetNamespace="http://schemas.microsoft.com/office/2006/metadata/properties" ma:root="true" ma:fieldsID="62b5c3d673dc7930931d58254bb9d348" ns2:_="" ns3:_="">
    <xsd:import namespace="ca464d7e-6b04-4345-8292-33799d1993ba"/>
    <xsd:import namespace="deb8f26f-d1af-42c4-9889-d93158901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3:Dock_x0020_ID" minOccurs="0"/>
                <xsd:element ref="ns3:Document_x0020_Date" minOccurs="0"/>
                <xsd:element ref="ns3:Email_x0020_From" minOccurs="0"/>
                <xsd:element ref="ns3:Email_x0020_To" minOccurs="0"/>
                <xsd:element ref="ns3:Financial_x0020_Year" minOccurs="0"/>
                <xsd:element ref="ns2:MediaServiceLocation" minOccurs="0"/>
                <xsd:element ref="ns3:EventDate" minOccurs="0"/>
                <xsd:element ref="ns3:gcbe3562aafa4418a6b607836e728786" minOccurs="0"/>
                <xsd:element ref="ns3:FLECEventYear" minOccurs="0"/>
                <xsd:element ref="ns3:b20c373a78a24f1bbe81c2c68fef304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4d7e-6b04-4345-8292-33799d199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dd597-fe34-4389-95e2-7f45f8acd3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8f26f-d1af-42c4-9889-d93158901c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db0c41-cd06-49fb-b654-79bbfd615bfa}" ma:internalName="TaxCatchAll" ma:showField="CatchAllData" ma:web="deb8f26f-d1af-42c4-9889-d93158901cf5">
      <xsd:complexType>
        <xsd:complexContent>
          <xsd:extension base="dms:MultiChoiceLookup">
            <xsd:sequence>
              <xsd:element name="Value" type="dms:Lookup" maxOccurs="unbounded" minOccurs="0" nillable="true"/>
            </xsd:sequence>
          </xsd:extension>
        </xsd:complexContent>
      </xsd:complexType>
    </xsd:element>
    <xsd:element name="Dock_x0020_ID" ma:index="20" nillable="true" ma:displayName="Dock ID" ma:internalName="Dock_x0020_ID">
      <xsd:simpleType>
        <xsd:restriction base="dms:Text">
          <xsd:maxLength value="255"/>
        </xsd:restriction>
      </xsd:simpleType>
    </xsd:element>
    <xsd:element name="Document_x0020_Date" ma:index="21" nillable="true" ma:displayName="Document Date" ma:internalName="Document_x0020_Date">
      <xsd:simpleType>
        <xsd:restriction base="dms:Text">
          <xsd:maxLength value="255"/>
        </xsd:restriction>
      </xsd:simpleType>
    </xsd:element>
    <xsd:element name="Email_x0020_From" ma:index="22" nillable="true" ma:displayName="Email From" ma:internalName="Email_x0020_From">
      <xsd:simpleType>
        <xsd:restriction base="dms:Note">
          <xsd:maxLength value="255"/>
        </xsd:restriction>
      </xsd:simpleType>
    </xsd:element>
    <xsd:element name="Email_x0020_To" ma:index="23" nillable="true" ma:displayName="Email To" ma:internalName="Email_x0020_To">
      <xsd:simpleType>
        <xsd:restriction base="dms:Text">
          <xsd:maxLength value="255"/>
        </xsd:restriction>
      </xsd:simpleType>
    </xsd:element>
    <xsd:element name="Financial_x0020_Year" ma:index="24" nillable="true" ma:displayName="Financial Year" ma:format="Dropdown" ma:internalName="Financial_x0020_Year">
      <xsd:simpleType>
        <xsd:restriction base="dms:Choice">
          <xsd:enumeration value="All Years"/>
          <xsd:enumeration value="2016/2017"/>
          <xsd:enumeration value="2024-2025"/>
          <xsd:enumeration value="2025-2026"/>
          <xsd:enumeration value="2026-2027"/>
          <xsd:enumeration value="2027-2028"/>
        </xsd:restriction>
      </xsd:simpleType>
    </xsd:element>
    <xsd:element name="EventDate" ma:index="26" nillable="true" ma:displayName="Event Date" ma:format="DateTime" ma:internalName="EventDate" ma:readOnly="false">
      <xsd:simpleType>
        <xsd:restriction base="dms:DateTime"/>
      </xsd:simpleType>
    </xsd:element>
    <xsd:element name="gcbe3562aafa4418a6b607836e728786" ma:index="28" nillable="true" ma:taxonomy="true" ma:internalName="gcbe3562aafa4418a6b607836e728786" ma:taxonomyFieldName="EventStatus" ma:displayName="Event Status" ma:readOnly="false" ma:default="98;#To be confirmed|7ae09da7-9e4c-48d3-9fec-537dee57b102" ma:fieldId="{0cbe3562-aafa-4418-a6b6-07836e728786}" ma:sspId="7e4dd597-fe34-4389-95e2-7f45f8acd3a3" ma:termSetId="68bfe5b5-ab90-49c3-8a70-24c433fc7677" ma:anchorId="16c0efa7-3e82-4dbd-a055-1b6d482d3329" ma:open="false" ma:isKeyword="false">
      <xsd:complexType>
        <xsd:sequence>
          <xsd:element ref="pc:Terms" minOccurs="0" maxOccurs="1"/>
        </xsd:sequence>
      </xsd:complexType>
    </xsd:element>
    <xsd:element name="FLECEventYear" ma:index="29" nillable="true" ma:displayName="Event Year" ma:default="=Text(Year([Modified]), &quot;yyyy&quot;)" ma:internalName="FLECEventYear" ma:readOnly="false">
      <xsd:simpleType>
        <xsd:restriction base="dms:Text">
          <xsd:maxLength value="255"/>
        </xsd:restriction>
      </xsd:simpleType>
    </xsd:element>
    <xsd:element name="b20c373a78a24f1bbe81c2c68fef3047" ma:index="31" nillable="true" ma:taxonomy="true" ma:internalName="b20c373a78a24f1bbe81c2c68fef3047" ma:taxonomyFieldName="TownCity" ma:displayName="Town or City" ma:readOnly="false" ma:fieldId="{b20c373a-78a2-4f1b-be81-c2c68fef3047}" ma:sspId="7e4dd597-fe34-4389-95e2-7f45f8acd3a3" ma:termSetId="3a508907-21a4-4d66-865f-3a9170d22da3" ma:anchorId="51fb3813-e396-4ee4-9824-ad0babf244a5"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8A2FC5-E0E8-4341-9219-4C42F51045A4}">
  <ds:schemaRefs>
    <ds:schemaRef ds:uri="ca464d7e-6b04-4345-8292-33799d1993ba"/>
    <ds:schemaRef ds:uri="http://schemas.microsoft.com/office/2006/documentManagement/types"/>
    <ds:schemaRef ds:uri="http://schemas.microsoft.com/office/2006/metadata/properties"/>
    <ds:schemaRef ds:uri="http://purl.org/dc/dcmitype/"/>
    <ds:schemaRef ds:uri="deb8f26f-d1af-42c4-9889-d93158901cf5"/>
    <ds:schemaRef ds:uri="http://schemas.microsoft.com/office/infopath/2007/PartnerControls"/>
    <ds:schemaRef ds:uri="http://www.w3.org/XML/1998/namespace"/>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2F72486C-D5FE-472E-8A23-68D1B9CCA8CC}">
  <ds:schemaRefs>
    <ds:schemaRef ds:uri="http://schemas.microsoft.com/sharepoint/v3/contenttype/forms"/>
  </ds:schemaRefs>
</ds:datastoreItem>
</file>

<file path=customXml/itemProps3.xml><?xml version="1.0" encoding="utf-8"?>
<ds:datastoreItem xmlns:ds="http://schemas.openxmlformats.org/officeDocument/2006/customXml" ds:itemID="{B4B59F32-AE19-4874-8527-4641A00BC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464d7e-6b04-4345-8292-33799d1993ba"/>
    <ds:schemaRef ds:uri="deb8f26f-d1af-42c4-9889-d93158901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1052</TotalTime>
  <Words>2437</Words>
  <Application>Microsoft Office PowerPoint</Application>
  <PresentationFormat>On-screen Show (4:3)</PresentationFormat>
  <Paragraphs>129</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Arial</vt:lpstr>
      <vt:lpstr>Calibri</vt:lpstr>
      <vt:lpstr>Times New Roman</vt:lpstr>
      <vt:lpstr>Verdana</vt:lpstr>
      <vt:lpstr>Wingdings</vt:lpstr>
      <vt:lpstr>NewGBRMPA_templateteal</vt:lpstr>
      <vt:lpstr>Internal Pages</vt:lpstr>
      <vt:lpstr>Catchments:  What are they and why are they significant?</vt:lpstr>
      <vt:lpstr> Definition:   A catchment is an area of land where all the water flows to a common point. </vt:lpstr>
      <vt:lpstr>PowerPoint Presentation</vt:lpstr>
      <vt:lpstr>PowerPoint Presentation</vt:lpstr>
      <vt:lpstr>Land use in the Barron Catchment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GBRMPA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Catchments function and links to GBR</dc:title>
  <dc:creator>Phil Laycock</dc:creator>
  <cp:keywords>[SEC=OFFICIAL]</cp:keywords>
  <cp:lastModifiedBy>Elizabeth Hickman</cp:lastModifiedBy>
  <cp:revision>65</cp:revision>
  <cp:lastPrinted>2016-02-26T03:40:52Z</cp:lastPrinted>
  <dcterms:created xsi:type="dcterms:W3CDTF">2014-02-17T04:45:42Z</dcterms:created>
  <dcterms:modified xsi:type="dcterms:W3CDTF">2025-09-26T13:07:45Z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0x01010047572F42C14F7B4B9611B5652241EED0</vt:lpwstr>
  </property>
  <property fmtid="{D5CDD505-2E9C-101B-9397-08002B2CF9AE}" pid="3" name="_dlc_DocIdItemGuid">
    <vt:lpwstr>438cb93a-ea6e-4e20-98c3-643b904b08c6</vt:lpwstr>
  </property>
  <property fmtid="{D5CDD505-2E9C-101B-9397-08002B2CF9AE}" pid="4" name="MediaServiceImageTags">
    <vt:lpwstr/>
  </property>
  <property fmtid="{D5CDD505-2E9C-101B-9397-08002B2CF9AE}" pid="5" name="_ExtendedDescription">
    <vt:lpwstr/>
  </property>
  <property fmtid="{D5CDD505-2E9C-101B-9397-08002B2CF9AE}" pid="6" name="PM_Caveats_Count">
    <vt:lpwstr>0</vt:lpwstr>
  </property>
  <property fmtid="{D5CDD505-2E9C-101B-9397-08002B2CF9AE}" pid="7" name="PM_Namespace">
    <vt:lpwstr>gov.au</vt:lpwstr>
  </property>
  <property fmtid="{D5CDD505-2E9C-101B-9397-08002B2CF9AE}" pid="8" name="PM_Version">
    <vt:lpwstr>2018.4</vt:lpwstr>
  </property>
  <property fmtid="{D5CDD505-2E9C-101B-9397-08002B2CF9AE}" pid="9" name="PM_Note">
    <vt:lpwstr/>
  </property>
  <property fmtid="{D5CDD505-2E9C-101B-9397-08002B2CF9AE}" pid="10" name="PMHMAC">
    <vt:lpwstr>v=2022.1;a=SHA256;h=AD8F656548AF838A8D9A552D0D88B6E1F913A084312EA695E9A0AA56BE36FF18</vt:lpwstr>
  </property>
  <property fmtid="{D5CDD505-2E9C-101B-9397-08002B2CF9AE}" pid="11" name="PM_Qualifier">
    <vt:lpwstr/>
  </property>
  <property fmtid="{D5CDD505-2E9C-101B-9397-08002B2CF9AE}" pid="12" name="PM_SecurityClassification">
    <vt:lpwstr>OFFICIAL</vt:lpwstr>
  </property>
  <property fmtid="{D5CDD505-2E9C-101B-9397-08002B2CF9AE}" pid="13" name="PM_ProtectiveMarkingValue_Header">
    <vt:lpwstr>OFFICIAL</vt:lpwstr>
  </property>
  <property fmtid="{D5CDD505-2E9C-101B-9397-08002B2CF9AE}" pid="14" name="PM_OriginationTimeStamp">
    <vt:lpwstr>2025-09-26T13:07:43Z</vt:lpwstr>
  </property>
  <property fmtid="{D5CDD505-2E9C-101B-9397-08002B2CF9AE}" pid="15" name="PM_DownTo">
    <vt:lpwstr/>
  </property>
  <property fmtid="{D5CDD505-2E9C-101B-9397-08002B2CF9AE}" pid="16" name="PM_Markers">
    <vt:lpwstr/>
  </property>
  <property fmtid="{D5CDD505-2E9C-101B-9397-08002B2CF9AE}" pid="17" name="PM_DisplayValueSecClassificationWithQualifier">
    <vt:lpwstr>OFFICIAL</vt:lpwstr>
  </property>
  <property fmtid="{D5CDD505-2E9C-101B-9397-08002B2CF9AE}" pid="18" name="PM_Expires">
    <vt:lpwstr/>
  </property>
  <property fmtid="{D5CDD505-2E9C-101B-9397-08002B2CF9AE}" pid="19" name="PM_InsertionValue">
    <vt:lpwstr>OFFICIAL</vt:lpwstr>
  </property>
  <property fmtid="{D5CDD505-2E9C-101B-9397-08002B2CF9AE}" pid="20" name="PM_Originator_Hash_SHA1">
    <vt:lpwstr>FF0684A81B3826E7129008A373F4C4C08B25C78F</vt:lpwstr>
  </property>
  <property fmtid="{D5CDD505-2E9C-101B-9397-08002B2CF9AE}" pid="21" name="PM_Originating_FileId">
    <vt:lpwstr>3EE74C2E86BE4D1889FE727A2E99FBBF</vt:lpwstr>
  </property>
  <property fmtid="{D5CDD505-2E9C-101B-9397-08002B2CF9AE}" pid="22" name="PM_ProtectiveMarkingValue_Footer">
    <vt:lpwstr>OFFICIAL</vt:lpwstr>
  </property>
  <property fmtid="{D5CDD505-2E9C-101B-9397-08002B2CF9AE}" pid="23" name="PM_Display">
    <vt:lpwstr>OFFICIAL</vt:lpwstr>
  </property>
  <property fmtid="{D5CDD505-2E9C-101B-9397-08002B2CF9AE}" pid="24" name="PM_OriginatorUserAccountName_SHA256">
    <vt:lpwstr>69C2820BDEF433C2A48CDA2ECDCB8373FEF1E8B3AA14E497DAF123D91AFD54A7</vt:lpwstr>
  </property>
  <property fmtid="{D5CDD505-2E9C-101B-9397-08002B2CF9AE}" pid="25" name="PM_OriginatorDomainName_SHA256">
    <vt:lpwstr>9A988350159DC73E2A571A8555265440416A0328BBAEAAFA2FE6270B587BE976</vt:lpwstr>
  </property>
  <property fmtid="{D5CDD505-2E9C-101B-9397-08002B2CF9AE}" pid="26" name="PMUuid">
    <vt:lpwstr>v=2022.2;d=gov.au;g=46DD6D7C-8107-577B-BC6E-F348953B2E44</vt:lpwstr>
  </property>
  <property fmtid="{D5CDD505-2E9C-101B-9397-08002B2CF9AE}" pid="27" name="PM_Hash_Version">
    <vt:lpwstr>2022.1</vt:lpwstr>
  </property>
  <property fmtid="{D5CDD505-2E9C-101B-9397-08002B2CF9AE}" pid="28" name="PM_Hash_Salt_Prev">
    <vt:lpwstr>3E3568B3859D94D3E907AD45EDA5CA81</vt:lpwstr>
  </property>
  <property fmtid="{D5CDD505-2E9C-101B-9397-08002B2CF9AE}" pid="29" name="PM_Hash_Salt">
    <vt:lpwstr>3E3568B3859D94D3E907AD45EDA5CA81</vt:lpwstr>
  </property>
  <property fmtid="{D5CDD505-2E9C-101B-9397-08002B2CF9AE}" pid="30" name="PM_Hash_SHA1">
    <vt:lpwstr>4BB7D3F3255E2C34E68ACA8FF03648E37AE9EDBC</vt:lpwstr>
  </property>
</Properties>
</file>